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handoutMasterIdLst>
    <p:handoutMasterId r:id="rId34"/>
  </p:handoutMasterIdLst>
  <p:sldIdLst>
    <p:sldId id="302" r:id="rId2"/>
    <p:sldId id="303" r:id="rId3"/>
    <p:sldId id="276" r:id="rId4"/>
    <p:sldId id="314" r:id="rId5"/>
    <p:sldId id="304" r:id="rId6"/>
    <p:sldId id="315" r:id="rId7"/>
    <p:sldId id="316" r:id="rId8"/>
    <p:sldId id="317" r:id="rId9"/>
    <p:sldId id="318" r:id="rId10"/>
    <p:sldId id="291" r:id="rId11"/>
    <p:sldId id="320" r:id="rId12"/>
    <p:sldId id="321" r:id="rId13"/>
    <p:sldId id="323" r:id="rId14"/>
    <p:sldId id="322" r:id="rId15"/>
    <p:sldId id="325" r:id="rId16"/>
    <p:sldId id="272" r:id="rId17"/>
    <p:sldId id="324" r:id="rId18"/>
    <p:sldId id="305" r:id="rId19"/>
    <p:sldId id="327" r:id="rId20"/>
    <p:sldId id="326" r:id="rId21"/>
    <p:sldId id="328" r:id="rId22"/>
    <p:sldId id="329" r:id="rId23"/>
    <p:sldId id="330" r:id="rId24"/>
    <p:sldId id="331" r:id="rId25"/>
    <p:sldId id="332" r:id="rId26"/>
    <p:sldId id="333" r:id="rId27"/>
    <p:sldId id="334" r:id="rId28"/>
    <p:sldId id="335" r:id="rId29"/>
    <p:sldId id="336" r:id="rId30"/>
    <p:sldId id="337" r:id="rId31"/>
    <p:sldId id="299" r:id="rId32"/>
  </p:sldIdLst>
  <p:sldSz cx="9144000" cy="6858000" type="screen4x3"/>
  <p:notesSz cx="6797675" cy="9926638"/>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 Taito" initials="MT" lastIdx="1" clrIdx="0">
    <p:extLst>
      <p:ext uri="{19B8F6BF-5375-455C-9EA6-DF929625EA0E}">
        <p15:presenceInfo xmlns:p15="http://schemas.microsoft.com/office/powerpoint/2012/main" userId="S-1-5-21-2813378819-3202301587-1265598032-394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010"/>
    <a:srgbClr val="E4E038"/>
    <a:srgbClr val="F8C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635" autoAdjust="0"/>
  </p:normalViewPr>
  <p:slideViewPr>
    <p:cSldViewPr>
      <p:cViewPr varScale="1">
        <p:scale>
          <a:sx n="108" d="100"/>
          <a:sy n="108" d="100"/>
        </p:scale>
        <p:origin x="209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744AAE0-50FA-4A51-B1B9-B44D5D6BDD42}" type="datetimeFigureOut">
              <a:rPr lang="en-NZ" smtClean="0"/>
              <a:t>16/08/2021</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A78006-1B74-4820-8E1F-08CE9825719D}" type="slidenum">
              <a:rPr lang="en-NZ" smtClean="0"/>
              <a:t>‹#›</a:t>
            </a:fld>
            <a:endParaRPr lang="en-NZ"/>
          </a:p>
        </p:txBody>
      </p:sp>
    </p:spTree>
    <p:extLst>
      <p:ext uri="{BB962C8B-B14F-4D97-AF65-F5344CB8AC3E}">
        <p14:creationId xmlns:p14="http://schemas.microsoft.com/office/powerpoint/2010/main" val="241390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CAC0F9-C7AA-49CC-BE07-4EFA7667D344}" type="datetimeFigureOut">
              <a:rPr lang="en-NZ" smtClean="0"/>
              <a:t>16/08/2021</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72E59C-A364-4CDC-932F-CC5237A073E7}" type="slidenum">
              <a:rPr lang="en-NZ" smtClean="0"/>
              <a:t>‹#›</a:t>
            </a:fld>
            <a:endParaRPr lang="en-NZ"/>
          </a:p>
        </p:txBody>
      </p:sp>
    </p:spTree>
    <p:extLst>
      <p:ext uri="{BB962C8B-B14F-4D97-AF65-F5344CB8AC3E}">
        <p14:creationId xmlns:p14="http://schemas.microsoft.com/office/powerpoint/2010/main" val="351549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In this manual we will look at safety legislation, regulations, codes of practice and the guidelines relevant to the construction industry. </a:t>
            </a:r>
          </a:p>
          <a:p>
            <a:endParaRPr lang="en-NZ" dirty="0"/>
          </a:p>
        </p:txBody>
      </p:sp>
      <p:sp>
        <p:nvSpPr>
          <p:cNvPr id="4" name="Slide Number Placeholder 3"/>
          <p:cNvSpPr>
            <a:spLocks noGrp="1"/>
          </p:cNvSpPr>
          <p:nvPr>
            <p:ph type="sldNum" sz="quarter" idx="10"/>
          </p:nvPr>
        </p:nvSpPr>
        <p:spPr/>
        <p:txBody>
          <a:bodyPr/>
          <a:lstStyle/>
          <a:p>
            <a:fld id="{7A72E59C-A364-4CDC-932F-CC5237A073E7}" type="slidenum">
              <a:rPr lang="en-NZ" smtClean="0"/>
              <a:t>9</a:t>
            </a:fld>
            <a:endParaRPr lang="en-NZ"/>
          </a:p>
        </p:txBody>
      </p:sp>
    </p:spTree>
    <p:extLst>
      <p:ext uri="{BB962C8B-B14F-4D97-AF65-F5344CB8AC3E}">
        <p14:creationId xmlns:p14="http://schemas.microsoft.com/office/powerpoint/2010/main" val="211424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They can be quite difficult to understand, but here is a simple way of looking at the different types of law.</a:t>
            </a:r>
          </a:p>
          <a:p>
            <a:endParaRPr lang="en-NZ" dirty="0"/>
          </a:p>
        </p:txBody>
      </p:sp>
      <p:sp>
        <p:nvSpPr>
          <p:cNvPr id="4" name="Slide Number Placeholder 3"/>
          <p:cNvSpPr>
            <a:spLocks noGrp="1"/>
          </p:cNvSpPr>
          <p:nvPr>
            <p:ph type="sldNum" sz="quarter" idx="10"/>
          </p:nvPr>
        </p:nvSpPr>
        <p:spPr/>
        <p:txBody>
          <a:bodyPr/>
          <a:lstStyle/>
          <a:p>
            <a:fld id="{7A72E59C-A364-4CDC-932F-CC5237A073E7}" type="slidenum">
              <a:rPr lang="en-NZ" smtClean="0"/>
              <a:t>10</a:t>
            </a:fld>
            <a:endParaRPr lang="en-NZ"/>
          </a:p>
        </p:txBody>
      </p:sp>
    </p:spTree>
    <p:extLst>
      <p:ext uri="{BB962C8B-B14F-4D97-AF65-F5344CB8AC3E}">
        <p14:creationId xmlns:p14="http://schemas.microsoft.com/office/powerpoint/2010/main" val="9255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but here is a simple way of looking at the different types of law.</a:t>
            </a:r>
          </a:p>
          <a:p>
            <a:endParaRPr lang="en-NZ" dirty="0"/>
          </a:p>
        </p:txBody>
      </p:sp>
      <p:sp>
        <p:nvSpPr>
          <p:cNvPr id="4" name="Slide Number Placeholder 3"/>
          <p:cNvSpPr>
            <a:spLocks noGrp="1"/>
          </p:cNvSpPr>
          <p:nvPr>
            <p:ph type="sldNum" sz="quarter" idx="10"/>
          </p:nvPr>
        </p:nvSpPr>
        <p:spPr/>
        <p:txBody>
          <a:bodyPr/>
          <a:lstStyle/>
          <a:p>
            <a:fld id="{7A72E59C-A364-4CDC-932F-CC5237A073E7}" type="slidenum">
              <a:rPr lang="en-NZ" smtClean="0"/>
              <a:t>11</a:t>
            </a:fld>
            <a:endParaRPr lang="en-NZ"/>
          </a:p>
        </p:txBody>
      </p:sp>
    </p:spTree>
    <p:extLst>
      <p:ext uri="{BB962C8B-B14F-4D97-AF65-F5344CB8AC3E}">
        <p14:creationId xmlns:p14="http://schemas.microsoft.com/office/powerpoint/2010/main" val="310843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law to make sure you are safe at work is called the Health and Safety in Employment Act 1992. The Health and Safety in Employment Act 1992 can be shortened to HSE Act.</a:t>
            </a:r>
          </a:p>
          <a:p>
            <a:r>
              <a:rPr lang="en-NZ" dirty="0"/>
              <a:t> </a:t>
            </a:r>
          </a:p>
          <a:p>
            <a:r>
              <a:rPr lang="en-NZ" sz="1200" b="1" kern="1200" dirty="0">
                <a:solidFill>
                  <a:schemeClr val="tx1"/>
                </a:solidFill>
                <a:effectLst/>
                <a:latin typeface="+mn-lt"/>
                <a:ea typeface="+mn-ea"/>
                <a:cs typeface="+mn-cs"/>
              </a:rPr>
              <a:t>Systematic management of health and safety at work</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An organised and orderly way of managing health and safety issues at work. For example:</a:t>
            </a:r>
          </a:p>
          <a:p>
            <a:pPr lvl="0"/>
            <a:r>
              <a:rPr lang="en-NZ" sz="1200" kern="1200" dirty="0">
                <a:solidFill>
                  <a:schemeClr val="tx1"/>
                </a:solidFill>
                <a:effectLst/>
                <a:latin typeface="+mn-lt"/>
                <a:ea typeface="+mn-ea"/>
                <a:cs typeface="+mn-cs"/>
              </a:rPr>
              <a:t>Are there workplace safety rules to follow? </a:t>
            </a:r>
          </a:p>
          <a:p>
            <a:pPr lvl="0"/>
            <a:r>
              <a:rPr lang="en-NZ" sz="1200" kern="1200" dirty="0">
                <a:solidFill>
                  <a:schemeClr val="tx1"/>
                </a:solidFill>
                <a:effectLst/>
                <a:latin typeface="+mn-lt"/>
                <a:ea typeface="+mn-ea"/>
                <a:cs typeface="+mn-cs"/>
              </a:rPr>
              <a:t>What are the steps of reporting an accident? </a:t>
            </a:r>
          </a:p>
          <a:p>
            <a:pPr lvl="0"/>
            <a:r>
              <a:rPr lang="en-NZ" sz="1200" kern="1200" dirty="0">
                <a:solidFill>
                  <a:schemeClr val="tx1"/>
                </a:solidFill>
                <a:effectLst/>
                <a:latin typeface="+mn-lt"/>
                <a:ea typeface="+mn-ea"/>
                <a:cs typeface="+mn-cs"/>
              </a:rPr>
              <a:t>Who is in charge of health and safety in a work place? </a:t>
            </a:r>
          </a:p>
          <a:p>
            <a:endParaRPr lang="en-NZ" dirty="0"/>
          </a:p>
        </p:txBody>
      </p:sp>
      <p:sp>
        <p:nvSpPr>
          <p:cNvPr id="4" name="Slide Number Placeholder 3"/>
          <p:cNvSpPr>
            <a:spLocks noGrp="1"/>
          </p:cNvSpPr>
          <p:nvPr>
            <p:ph type="sldNum" sz="quarter" idx="10"/>
          </p:nvPr>
        </p:nvSpPr>
        <p:spPr/>
        <p:txBody>
          <a:bodyPr/>
          <a:lstStyle/>
          <a:p>
            <a:fld id="{7A72E59C-A364-4CDC-932F-CC5237A073E7}" type="slidenum">
              <a:rPr lang="en-NZ" smtClean="0"/>
              <a:t>12</a:t>
            </a:fld>
            <a:endParaRPr lang="en-NZ"/>
          </a:p>
        </p:txBody>
      </p:sp>
    </p:spTree>
    <p:extLst>
      <p:ext uri="{BB962C8B-B14F-4D97-AF65-F5344CB8AC3E}">
        <p14:creationId xmlns:p14="http://schemas.microsoft.com/office/powerpoint/2010/main" val="143147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is a snap shot of the law</a:t>
            </a:r>
          </a:p>
        </p:txBody>
      </p:sp>
      <p:sp>
        <p:nvSpPr>
          <p:cNvPr id="4" name="Slide Number Placeholder 3"/>
          <p:cNvSpPr>
            <a:spLocks noGrp="1"/>
          </p:cNvSpPr>
          <p:nvPr>
            <p:ph type="sldNum" sz="quarter" idx="10"/>
          </p:nvPr>
        </p:nvSpPr>
        <p:spPr/>
        <p:txBody>
          <a:bodyPr/>
          <a:lstStyle/>
          <a:p>
            <a:fld id="{7A72E59C-A364-4CDC-932F-CC5237A073E7}" type="slidenum">
              <a:rPr lang="en-NZ" smtClean="0"/>
              <a:t>14</a:t>
            </a:fld>
            <a:endParaRPr lang="en-NZ"/>
          </a:p>
        </p:txBody>
      </p:sp>
    </p:spTree>
    <p:extLst>
      <p:ext uri="{BB962C8B-B14F-4D97-AF65-F5344CB8AC3E}">
        <p14:creationId xmlns:p14="http://schemas.microsoft.com/office/powerpoint/2010/main" val="218708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is a snap shot of the law</a:t>
            </a:r>
          </a:p>
        </p:txBody>
      </p:sp>
      <p:sp>
        <p:nvSpPr>
          <p:cNvPr id="4" name="Slide Number Placeholder 3"/>
          <p:cNvSpPr>
            <a:spLocks noGrp="1"/>
          </p:cNvSpPr>
          <p:nvPr>
            <p:ph type="sldNum" sz="quarter" idx="10"/>
          </p:nvPr>
        </p:nvSpPr>
        <p:spPr/>
        <p:txBody>
          <a:bodyPr/>
          <a:lstStyle/>
          <a:p>
            <a:fld id="{7A72E59C-A364-4CDC-932F-CC5237A073E7}" type="slidenum">
              <a:rPr lang="en-NZ" smtClean="0"/>
              <a:t>19</a:t>
            </a:fld>
            <a:endParaRPr lang="en-NZ"/>
          </a:p>
        </p:txBody>
      </p:sp>
    </p:spTree>
    <p:extLst>
      <p:ext uri="{BB962C8B-B14F-4D97-AF65-F5344CB8AC3E}">
        <p14:creationId xmlns:p14="http://schemas.microsoft.com/office/powerpoint/2010/main" val="77268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can now add new information to our law diagram for building</a:t>
            </a:r>
          </a:p>
        </p:txBody>
      </p:sp>
      <p:sp>
        <p:nvSpPr>
          <p:cNvPr id="4" name="Slide Number Placeholder 3"/>
          <p:cNvSpPr>
            <a:spLocks noGrp="1"/>
          </p:cNvSpPr>
          <p:nvPr>
            <p:ph type="sldNum" sz="quarter" idx="10"/>
          </p:nvPr>
        </p:nvSpPr>
        <p:spPr/>
        <p:txBody>
          <a:bodyPr/>
          <a:lstStyle/>
          <a:p>
            <a:fld id="{7A72E59C-A364-4CDC-932F-CC5237A073E7}" type="slidenum">
              <a:rPr lang="en-NZ" smtClean="0"/>
              <a:t>21</a:t>
            </a:fld>
            <a:endParaRPr lang="en-NZ"/>
          </a:p>
        </p:txBody>
      </p:sp>
    </p:spTree>
    <p:extLst>
      <p:ext uri="{BB962C8B-B14F-4D97-AF65-F5344CB8AC3E}">
        <p14:creationId xmlns:p14="http://schemas.microsoft.com/office/powerpoint/2010/main" val="349941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72E59C-A364-4CDC-932F-CC5237A073E7}" type="slidenum">
              <a:rPr lang="en-NZ" smtClean="0"/>
              <a:t>31</a:t>
            </a:fld>
            <a:endParaRPr lang="en-NZ"/>
          </a:p>
        </p:txBody>
      </p:sp>
    </p:spTree>
    <p:extLst>
      <p:ext uri="{BB962C8B-B14F-4D97-AF65-F5344CB8AC3E}">
        <p14:creationId xmlns:p14="http://schemas.microsoft.com/office/powerpoint/2010/main" val="265650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183959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101138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16759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29100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31092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325139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39070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154158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78749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279296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3DFB4-1684-41E8-A37A-C8CF3E15DF24}" type="datetimeFigureOut">
              <a:rPr lang="en-US" smtClean="0"/>
              <a:pPr/>
              <a:t>8/16/2021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149922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3DFB4-1684-41E8-A37A-C8CF3E15DF24}" type="datetimeFigureOut">
              <a:rPr lang="en-US" smtClean="0"/>
              <a:pPr/>
              <a:t>8/16/2021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80603-6D22-46A8-AFD5-31D02494F06A}" type="slidenum">
              <a:rPr lang="en-AU" smtClean="0"/>
              <a:pPr/>
              <a:t>‹#›</a:t>
            </a:fld>
            <a:endParaRPr lang="en-AU" dirty="0"/>
          </a:p>
        </p:txBody>
      </p:sp>
    </p:spTree>
    <p:extLst>
      <p:ext uri="{BB962C8B-B14F-4D97-AF65-F5344CB8AC3E}">
        <p14:creationId xmlns:p14="http://schemas.microsoft.com/office/powerpoint/2010/main" val="4413504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27181" y="4581128"/>
            <a:ext cx="8928992" cy="2088232"/>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3"/>
          <p:cNvSpPr>
            <a:spLocks noGrp="1"/>
          </p:cNvSpPr>
          <p:nvPr>
            <p:ph type="title"/>
          </p:nvPr>
        </p:nvSpPr>
        <p:spPr>
          <a:xfrm>
            <a:off x="2267744" y="5062731"/>
            <a:ext cx="6254352" cy="1327584"/>
          </a:xfrm>
        </p:spPr>
        <p:txBody>
          <a:bodyPr>
            <a:normAutofit/>
          </a:bodyPr>
          <a:lstStyle/>
          <a:p>
            <a:pPr algn="ctr"/>
            <a:r>
              <a:rPr lang="en-NZ" sz="4000" b="1" dirty="0">
                <a:solidFill>
                  <a:schemeClr val="tx1">
                    <a:lumMod val="75000"/>
                    <a:lumOff val="25000"/>
                  </a:schemeClr>
                </a:solidFill>
              </a:rPr>
              <a:t>The laws</a:t>
            </a:r>
            <a:br>
              <a:rPr lang="en-NZ" sz="2800" dirty="0"/>
            </a:br>
            <a:endParaRPr lang="en-NZ" sz="2800" dirty="0"/>
          </a:p>
        </p:txBody>
      </p:sp>
      <p:sp>
        <p:nvSpPr>
          <p:cNvPr id="8" name="Oval 7"/>
          <p:cNvSpPr/>
          <p:nvPr/>
        </p:nvSpPr>
        <p:spPr>
          <a:xfrm>
            <a:off x="7522469" y="155754"/>
            <a:ext cx="1296143" cy="125350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solidFill>
                  <a:srgbClr val="F6DB16"/>
                </a:solidFill>
              </a:rPr>
              <a:t>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991" y="4869093"/>
            <a:ext cx="1400943" cy="1373159"/>
          </a:xfrm>
          <a:prstGeom prst="rect">
            <a:avLst/>
          </a:prstGeom>
        </p:spPr>
      </p:pic>
    </p:spTree>
    <p:custDataLst>
      <p:tags r:id="rId1"/>
    </p:custDataLst>
    <p:extLst>
      <p:ext uri="{BB962C8B-B14F-4D97-AF65-F5344CB8AC3E}">
        <p14:creationId xmlns:p14="http://schemas.microsoft.com/office/powerpoint/2010/main" val="389226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9545" b="33069"/>
          <a:stretch/>
        </p:blipFill>
        <p:spPr>
          <a:xfrm>
            <a:off x="0" y="0"/>
            <a:ext cx="9144000" cy="2636912"/>
          </a:xfrm>
          <a:prstGeom prst="rect">
            <a:avLst/>
          </a:prstGeom>
        </p:spPr>
      </p:pic>
      <p:sp>
        <p:nvSpPr>
          <p:cNvPr id="16" name="Rectangle 15"/>
          <p:cNvSpPr/>
          <p:nvPr/>
        </p:nvSpPr>
        <p:spPr>
          <a:xfrm>
            <a:off x="179512" y="274340"/>
            <a:ext cx="8784976" cy="2088232"/>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itle 1"/>
          <p:cNvSpPr>
            <a:spLocks noGrp="1"/>
          </p:cNvSpPr>
          <p:nvPr>
            <p:ph type="title"/>
          </p:nvPr>
        </p:nvSpPr>
        <p:spPr>
          <a:xfrm>
            <a:off x="457200" y="620688"/>
            <a:ext cx="8229600" cy="1143000"/>
          </a:xfrm>
        </p:spPr>
        <p:txBody>
          <a:bodyPr>
            <a:normAutofit/>
          </a:bodyPr>
          <a:lstStyle/>
          <a:p>
            <a:r>
              <a:rPr lang="en-NZ" sz="2800" b="1" dirty="0"/>
              <a:t>The laws</a:t>
            </a:r>
          </a:p>
        </p:txBody>
      </p:sp>
      <p:sp>
        <p:nvSpPr>
          <p:cNvPr id="18" name="Subtitle 2"/>
          <p:cNvSpPr txBox="1">
            <a:spLocks/>
          </p:cNvSpPr>
          <p:nvPr/>
        </p:nvSpPr>
        <p:spPr>
          <a:xfrm>
            <a:off x="709736" y="3212976"/>
            <a:ext cx="8038728" cy="792088"/>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000" dirty="0"/>
              <a:t>In New Zealand, there are a lot of laws that keep people safe. Many laws are written statements. </a:t>
            </a:r>
            <a:endParaRPr lang="en-AU" sz="2000" dirty="0"/>
          </a:p>
          <a:p>
            <a:endParaRPr lang="en-AU" dirty="0"/>
          </a:p>
        </p:txBody>
      </p:sp>
      <p:sp>
        <p:nvSpPr>
          <p:cNvPr id="2" name="AutoShape 2" descr="https://learning.wintec.ac.nz/file.php/3176/Moodle%20icons/Generic/Legal.png"/>
          <p:cNvSpPr>
            <a:spLocks noChangeAspect="1" noChangeArrowheads="1"/>
          </p:cNvSpPr>
          <p:nvPr/>
        </p:nvSpPr>
        <p:spPr bwMode="auto">
          <a:xfrm>
            <a:off x="155575" y="-4419600"/>
            <a:ext cx="9391650" cy="921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https://learning.wintec.ac.nz/file.php/3176/Moodle%20icons/Generic/Legal.png"/>
          <p:cNvSpPr>
            <a:spLocks noChangeAspect="1" noChangeArrowheads="1"/>
          </p:cNvSpPr>
          <p:nvPr/>
        </p:nvSpPr>
        <p:spPr bwMode="auto">
          <a:xfrm>
            <a:off x="307975" y="-4267200"/>
            <a:ext cx="9391650" cy="921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Tree>
    <p:custDataLst>
      <p:tags r:id="rId1"/>
    </p:custDataLst>
    <p:extLst>
      <p:ext uri="{BB962C8B-B14F-4D97-AF65-F5344CB8AC3E}">
        <p14:creationId xmlns:p14="http://schemas.microsoft.com/office/powerpoint/2010/main" val="316585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p:nvPr/>
        </p:nvSpPr>
        <p:spPr>
          <a:xfrm>
            <a:off x="323528" y="332656"/>
            <a:ext cx="8568952" cy="5328592"/>
          </a:xfrm>
          <a:prstGeom prst="rect">
            <a:avLst/>
          </a:prstGeom>
          <a:solidFill>
            <a:srgbClr val="F0E010"/>
          </a:solidFill>
          <a:ln w="6350">
            <a:solidFill>
              <a:srgbClr val="4F81BD">
                <a:lumMod val="20000"/>
                <a:lumOff val="8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NZ" sz="1200">
              <a:solidFill>
                <a:srgbClr val="000000"/>
              </a:solidFill>
              <a:effectLst/>
              <a:latin typeface="Calibri" panose="020F0502020204030204" pitchFamily="34" charset="0"/>
              <a:ea typeface="Calibri" panose="020F0502020204030204" pitchFamily="34" charset="0"/>
              <a:cs typeface="Verdana" panose="020B0604030504040204" pitchFamily="34"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3"/>
          <a:stretch>
            <a:fillRect/>
          </a:stretch>
        </p:blipFill>
        <p:spPr>
          <a:xfrm>
            <a:off x="611560" y="1628800"/>
            <a:ext cx="3528392" cy="3637568"/>
          </a:xfrm>
          <a:prstGeom prst="rect">
            <a:avLst/>
          </a:prstGeom>
          <a:ln w="38100">
            <a:solidFill>
              <a:schemeClr val="tx1">
                <a:lumMod val="50000"/>
                <a:lumOff val="50000"/>
              </a:schemeClr>
            </a:solidFill>
          </a:ln>
        </p:spPr>
      </p:pic>
      <p:sp>
        <p:nvSpPr>
          <p:cNvPr id="4" name="TextBox 3"/>
          <p:cNvSpPr txBox="1"/>
          <p:nvPr/>
        </p:nvSpPr>
        <p:spPr>
          <a:xfrm>
            <a:off x="4788024" y="546769"/>
            <a:ext cx="3816424" cy="1477328"/>
          </a:xfrm>
          <a:prstGeom prst="rect">
            <a:avLst/>
          </a:prstGeom>
          <a:noFill/>
        </p:spPr>
        <p:txBody>
          <a:bodyPr wrap="square" rtlCol="0">
            <a:spAutoFit/>
          </a:bodyPr>
          <a:lstStyle/>
          <a:p>
            <a:r>
              <a:rPr lang="en-NZ" b="1" dirty="0"/>
              <a:t>Act:</a:t>
            </a:r>
            <a:endParaRPr lang="en-NZ" dirty="0"/>
          </a:p>
          <a:p>
            <a:r>
              <a:rPr lang="en-NZ" b="1" dirty="0"/>
              <a:t> </a:t>
            </a:r>
            <a:r>
              <a:rPr lang="en-NZ" dirty="0"/>
              <a:t>An Act is law passed by Parliament. Most Acts have a government department to make sure they are followed. </a:t>
            </a:r>
          </a:p>
        </p:txBody>
      </p:sp>
      <p:sp>
        <p:nvSpPr>
          <p:cNvPr id="5" name="TextBox 4"/>
          <p:cNvSpPr txBox="1"/>
          <p:nvPr/>
        </p:nvSpPr>
        <p:spPr>
          <a:xfrm>
            <a:off x="4788024" y="2204864"/>
            <a:ext cx="3888432" cy="3139321"/>
          </a:xfrm>
          <a:prstGeom prst="rect">
            <a:avLst/>
          </a:prstGeom>
          <a:noFill/>
        </p:spPr>
        <p:txBody>
          <a:bodyPr wrap="square" rtlCol="0">
            <a:spAutoFit/>
          </a:bodyPr>
          <a:lstStyle/>
          <a:p>
            <a:r>
              <a:rPr lang="en-NZ" b="1" dirty="0"/>
              <a:t>Regulation and Code: </a:t>
            </a:r>
            <a:endParaRPr lang="en-NZ" dirty="0"/>
          </a:p>
          <a:p>
            <a:r>
              <a:rPr lang="en-NZ" dirty="0"/>
              <a:t>Government departments create regulations and codes that are </a:t>
            </a:r>
            <a:r>
              <a:rPr lang="en-NZ" b="1" dirty="0"/>
              <a:t>specific to</a:t>
            </a:r>
            <a:r>
              <a:rPr lang="en-NZ" dirty="0"/>
              <a:t> an Act passed by Parliament. </a:t>
            </a:r>
          </a:p>
          <a:p>
            <a:endParaRPr lang="en-NZ" dirty="0"/>
          </a:p>
          <a:p>
            <a:endParaRPr lang="en-NZ" dirty="0"/>
          </a:p>
          <a:p>
            <a:endParaRPr lang="en-NZ" dirty="0"/>
          </a:p>
          <a:p>
            <a:r>
              <a:rPr lang="en-NZ" dirty="0"/>
              <a:t>Regulations and codes are more </a:t>
            </a:r>
            <a:r>
              <a:rPr lang="en-NZ" b="1" dirty="0"/>
              <a:t>specific </a:t>
            </a:r>
            <a:r>
              <a:rPr lang="en-NZ" dirty="0"/>
              <a:t>laws or statements that describe how an act should be implemented or followed.</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89464" y="479811"/>
            <a:ext cx="935990" cy="935990"/>
          </a:xfrm>
          <a:prstGeom prst="rect">
            <a:avLst/>
          </a:prstGeom>
        </p:spPr>
      </p:pic>
    </p:spTree>
    <p:extLst>
      <p:ext uri="{BB962C8B-B14F-4D97-AF65-F5344CB8AC3E}">
        <p14:creationId xmlns:p14="http://schemas.microsoft.com/office/powerpoint/2010/main" val="72075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340"/>
            <a:ext cx="8784976" cy="2088232"/>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4" name="Title 1"/>
          <p:cNvSpPr txBox="1">
            <a:spLocks/>
          </p:cNvSpPr>
          <p:nvPr/>
        </p:nvSpPr>
        <p:spPr>
          <a:xfrm>
            <a:off x="1153384" y="58676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Health &amp; Safety in employment Act (HSE)</a:t>
            </a:r>
          </a:p>
        </p:txBody>
      </p:sp>
      <p:sp>
        <p:nvSpPr>
          <p:cNvPr id="5" name="TextBox 4"/>
          <p:cNvSpPr txBox="1"/>
          <p:nvPr/>
        </p:nvSpPr>
        <p:spPr>
          <a:xfrm>
            <a:off x="457200" y="2996952"/>
            <a:ext cx="8291264" cy="2308324"/>
          </a:xfrm>
          <a:prstGeom prst="rect">
            <a:avLst/>
          </a:prstGeom>
          <a:noFill/>
        </p:spPr>
        <p:txBody>
          <a:bodyPr wrap="square" rtlCol="0">
            <a:spAutoFit/>
          </a:bodyPr>
          <a:lstStyle/>
          <a:p>
            <a:r>
              <a:rPr lang="en-NZ" dirty="0"/>
              <a:t>The law to make sure you are safe at work.</a:t>
            </a:r>
          </a:p>
          <a:p>
            <a:endParaRPr lang="en-NZ" dirty="0"/>
          </a:p>
          <a:p>
            <a:endParaRPr lang="en-NZ" dirty="0"/>
          </a:p>
          <a:p>
            <a:r>
              <a:rPr lang="en-NZ" dirty="0"/>
              <a:t>The emphasis</a:t>
            </a:r>
            <a:r>
              <a:rPr lang="en-NZ" b="1" dirty="0"/>
              <a:t> </a:t>
            </a:r>
            <a:r>
              <a:rPr lang="en-NZ" dirty="0"/>
              <a:t>of the law is on th</a:t>
            </a:r>
            <a:r>
              <a:rPr lang="en-NZ" b="1" dirty="0"/>
              <a:t>e systematic management </a:t>
            </a:r>
            <a:r>
              <a:rPr lang="en-NZ" dirty="0"/>
              <a:t>of health and safety at work</a:t>
            </a:r>
            <a:r>
              <a:rPr lang="en-NZ" b="1" dirty="0"/>
              <a:t>. </a:t>
            </a:r>
          </a:p>
          <a:p>
            <a:r>
              <a:rPr lang="en-NZ" dirty="0"/>
              <a:t> </a:t>
            </a:r>
          </a:p>
          <a:p>
            <a:endParaRPr lang="en-NZ" dirty="0"/>
          </a:p>
          <a:p>
            <a:endParaRPr lang="en-NZ" dirty="0"/>
          </a:p>
        </p:txBody>
      </p:sp>
    </p:spTree>
    <p:extLst>
      <p:ext uri="{BB962C8B-B14F-4D97-AF65-F5344CB8AC3E}">
        <p14:creationId xmlns:p14="http://schemas.microsoft.com/office/powerpoint/2010/main" val="132195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354" y="2492896"/>
            <a:ext cx="8352928" cy="2031325"/>
          </a:xfrm>
          <a:prstGeom prst="rect">
            <a:avLst/>
          </a:prstGeom>
          <a:noFill/>
        </p:spPr>
        <p:txBody>
          <a:bodyPr wrap="square" rtlCol="0">
            <a:spAutoFit/>
          </a:bodyPr>
          <a:lstStyle/>
          <a:p>
            <a:r>
              <a:rPr lang="en-NZ" dirty="0"/>
              <a:t> It requires employers and others to manage safe working environments, and implement sound practice.</a:t>
            </a:r>
          </a:p>
          <a:p>
            <a:endParaRPr lang="en-NZ" dirty="0"/>
          </a:p>
          <a:p>
            <a:endParaRPr lang="en-NZ" dirty="0"/>
          </a:p>
          <a:p>
            <a:r>
              <a:rPr lang="en-NZ" dirty="0"/>
              <a:t> It recognises that successful health and safety management is best achieved through good faith co-operation in the place of work and, in particular, through the input of those doing the work.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524221"/>
            <a:ext cx="2448272" cy="1719911"/>
          </a:xfrm>
          <a:prstGeom prst="rect">
            <a:avLst/>
          </a:prstGeom>
        </p:spPr>
      </p:pic>
      <p:sp>
        <p:nvSpPr>
          <p:cNvPr id="4" name="Rectangle 3"/>
          <p:cNvSpPr/>
          <p:nvPr/>
        </p:nvSpPr>
        <p:spPr>
          <a:xfrm>
            <a:off x="179512" y="205313"/>
            <a:ext cx="8784976" cy="2088232"/>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p:cNvSpPr txBox="1">
            <a:spLocks/>
          </p:cNvSpPr>
          <p:nvPr/>
        </p:nvSpPr>
        <p:spPr>
          <a:xfrm>
            <a:off x="1153384" y="58676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Health &amp; Safety in employment Act (HSE)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Tree>
    <p:extLst>
      <p:ext uri="{BB962C8B-B14F-4D97-AF65-F5344CB8AC3E}">
        <p14:creationId xmlns:p14="http://schemas.microsoft.com/office/powerpoint/2010/main" val="327068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983132" y="623642"/>
            <a:ext cx="3694848" cy="1045595"/>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Text Box 29"/>
          <p:cNvSpPr txBox="1">
            <a:spLocks noChangeArrowheads="1"/>
          </p:cNvSpPr>
          <p:nvPr/>
        </p:nvSpPr>
        <p:spPr bwMode="auto">
          <a:xfrm>
            <a:off x="5317652" y="646295"/>
            <a:ext cx="2854747" cy="89651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 department responsible for making sure the HSE Act is followed</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Text Box 30"/>
          <p:cNvSpPr txBox="1">
            <a:spLocks noChangeArrowheads="1"/>
          </p:cNvSpPr>
          <p:nvPr/>
        </p:nvSpPr>
        <p:spPr bwMode="auto">
          <a:xfrm>
            <a:off x="1550693" y="571243"/>
            <a:ext cx="24876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1"/>
          <p:cNvSpPr txBox="1">
            <a:spLocks noChangeArrowheads="1"/>
          </p:cNvSpPr>
          <p:nvPr/>
        </p:nvSpPr>
        <p:spPr bwMode="auto">
          <a:xfrm>
            <a:off x="1576954" y="1117361"/>
            <a:ext cx="2381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Labour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Round Diagonal Corner Rectangle 5"/>
          <p:cNvSpPr/>
          <p:nvPr/>
        </p:nvSpPr>
        <p:spPr>
          <a:xfrm>
            <a:off x="1000256" y="2202974"/>
            <a:ext cx="3694849" cy="1234688"/>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7" name="Text Box 129"/>
          <p:cNvSpPr txBox="1">
            <a:spLocks noChangeArrowheads="1"/>
          </p:cNvSpPr>
          <p:nvPr/>
        </p:nvSpPr>
        <p:spPr bwMode="auto">
          <a:xfrm>
            <a:off x="1301449" y="2275402"/>
            <a:ext cx="2932260" cy="72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Promotes the prevention of harm to all people at work, and others in, or in the vicinity of, places of work</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Text Box 130"/>
          <p:cNvSpPr txBox="1">
            <a:spLocks noChangeArrowheads="1"/>
          </p:cNvSpPr>
          <p:nvPr/>
        </p:nvSpPr>
        <p:spPr bwMode="auto">
          <a:xfrm>
            <a:off x="5476515" y="2275402"/>
            <a:ext cx="2551869" cy="50552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 goal and objective of the HSE Act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 name="Round Diagonal Corner Rectangle 8"/>
          <p:cNvSpPr/>
          <p:nvPr/>
        </p:nvSpPr>
        <p:spPr>
          <a:xfrm>
            <a:off x="1060573" y="3997274"/>
            <a:ext cx="3687439" cy="1529430"/>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Text Box 132"/>
          <p:cNvSpPr txBox="1">
            <a:spLocks noChangeArrowheads="1"/>
          </p:cNvSpPr>
          <p:nvPr/>
        </p:nvSpPr>
        <p:spPr bwMode="auto">
          <a:xfrm>
            <a:off x="1377437" y="4115663"/>
            <a:ext cx="3216145" cy="12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New Zealand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workplaces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place duties on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self-employed,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employees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principals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others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are </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 position to manage or control hazards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33"/>
          <p:cNvSpPr txBox="1">
            <a:spLocks noChangeArrowheads="1"/>
          </p:cNvSpPr>
          <p:nvPr/>
        </p:nvSpPr>
        <p:spPr bwMode="auto">
          <a:xfrm>
            <a:off x="5500166" y="4066652"/>
            <a:ext cx="2456210" cy="51447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and places the HSE ACT is for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Tree>
    <p:extLst>
      <p:ext uri="{BB962C8B-B14F-4D97-AF65-F5344CB8AC3E}">
        <p14:creationId xmlns:p14="http://schemas.microsoft.com/office/powerpoint/2010/main" val="20150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05313"/>
            <a:ext cx="8784976" cy="2088232"/>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1"/>
          <p:cNvSpPr txBox="1">
            <a:spLocks/>
          </p:cNvSpPr>
          <p:nvPr/>
        </p:nvSpPr>
        <p:spPr>
          <a:xfrm>
            <a:off x="1153384" y="58676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Health &amp; Safety in employment Regulations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5" name="TextBox 4"/>
          <p:cNvSpPr txBox="1"/>
          <p:nvPr/>
        </p:nvSpPr>
        <p:spPr>
          <a:xfrm>
            <a:off x="791580" y="2924944"/>
            <a:ext cx="7560840" cy="1477328"/>
          </a:xfrm>
          <a:prstGeom prst="rect">
            <a:avLst/>
          </a:prstGeom>
          <a:noFill/>
        </p:spPr>
        <p:txBody>
          <a:bodyPr wrap="square" rtlCol="0">
            <a:spAutoFit/>
          </a:bodyPr>
          <a:lstStyle/>
          <a:p>
            <a:r>
              <a:rPr lang="en-NZ" dirty="0"/>
              <a:t>These regulations contain more detailed provisions that ‘fill in’ the duties and responsibilities outlined in the Act,</a:t>
            </a:r>
            <a:r>
              <a:rPr lang="en-NZ" b="1" dirty="0"/>
              <a:t> </a:t>
            </a:r>
          </a:p>
          <a:p>
            <a:endParaRPr lang="en-NZ" b="1" dirty="0"/>
          </a:p>
          <a:p>
            <a:r>
              <a:rPr lang="en-NZ" dirty="0"/>
              <a:t> including minimum standards that must be met by employers to ensure that they have taken ‘all practicable steps’ to protect health and safety. </a:t>
            </a:r>
          </a:p>
        </p:txBody>
      </p:sp>
    </p:spTree>
    <p:extLst>
      <p:ext uri="{BB962C8B-B14F-4D97-AF65-F5344CB8AC3E}">
        <p14:creationId xmlns:p14="http://schemas.microsoft.com/office/powerpoint/2010/main" val="44756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3608" y="1844824"/>
            <a:ext cx="7128792" cy="4140108"/>
          </a:xfrm>
          <a:prstGeom prst="rect">
            <a:avLst/>
          </a:prstGeom>
        </p:spPr>
        <p:txBody>
          <a:bodyPr wrap="square">
            <a:spAutoFit/>
          </a:bodyPr>
          <a:lstStyle/>
          <a:p>
            <a:pPr>
              <a:lnSpc>
                <a:spcPct val="115000"/>
              </a:lnSpc>
              <a:spcAft>
                <a:spcPts val="100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NZ" dirty="0"/>
              <a:t>Requirements applying to all workplaces covering washing facilities, fresh air, lighting, drinking water and emergency exits</a:t>
            </a:r>
          </a:p>
          <a:p>
            <a:pPr marL="342900" lvl="0" indent="-342900">
              <a:buFont typeface="Symbol" panose="05050102010706020507" pitchFamily="18" charset="2"/>
              <a:buChar char=""/>
            </a:pPr>
            <a:endParaRPr lang="en-NZ" dirty="0"/>
          </a:p>
          <a:p>
            <a:pPr marL="342900" lvl="0" indent="-342900">
              <a:buFont typeface="Symbol" panose="05050102010706020507" pitchFamily="18" charset="2"/>
              <a:buChar char=""/>
            </a:pPr>
            <a:r>
              <a:rPr lang="en-NZ" dirty="0"/>
              <a:t>Duties of manufacturers and designers or suppliers of plant or protective equipment </a:t>
            </a:r>
          </a:p>
          <a:p>
            <a:pPr marL="342900" lvl="0" indent="-342900">
              <a:buFont typeface="Symbol" panose="05050102010706020507" pitchFamily="18" charset="2"/>
              <a:buChar char=""/>
            </a:pPr>
            <a:endParaRPr lang="en-NZ" dirty="0"/>
          </a:p>
          <a:p>
            <a:pPr marL="342900" lvl="0" indent="-342900">
              <a:buFont typeface="Symbol" panose="05050102010706020507" pitchFamily="18" charset="2"/>
              <a:buChar char=""/>
            </a:pPr>
            <a:r>
              <a:rPr lang="en-NZ" dirty="0"/>
              <a:t>Certificates of competence for those involved with high risk activities such as diving or construction</a:t>
            </a:r>
          </a:p>
          <a:p>
            <a:pPr marL="342900" lvl="0" indent="-342900">
              <a:buFont typeface="Symbol" panose="05050102010706020507" pitchFamily="18" charset="2"/>
              <a:buChar char=""/>
            </a:pPr>
            <a:endParaRPr lang="en-NZ" dirty="0"/>
          </a:p>
          <a:p>
            <a:pPr marL="342900" lvl="0" indent="-342900">
              <a:buFont typeface="Symbol" panose="05050102010706020507" pitchFamily="18" charset="2"/>
              <a:buChar char=""/>
            </a:pPr>
            <a:r>
              <a:rPr lang="en-NZ" dirty="0"/>
              <a:t>Notifiable hazardous activities (i.e. scaffold 5 metres or higher) </a:t>
            </a:r>
          </a:p>
          <a:p>
            <a:pPr marL="342900" lvl="0" indent="-342900">
              <a:buFont typeface="Symbol" panose="05050102010706020507" pitchFamily="18" charset="2"/>
              <a:buChar char=""/>
            </a:pPr>
            <a:endParaRPr lang="en-NZ" dirty="0"/>
          </a:p>
          <a:p>
            <a:pPr marL="342900" lvl="0" indent="-342900">
              <a:buFont typeface="Symbol" panose="05050102010706020507" pitchFamily="18" charset="2"/>
              <a:buChar char=""/>
            </a:pPr>
            <a:r>
              <a:rPr lang="en-NZ" dirty="0"/>
              <a:t>Managing particular hazards such as noise, working at height, or with loose materials. </a:t>
            </a:r>
            <a:endParaRPr lang="en-NZ" dirty="0">
              <a:effectLst/>
            </a:endParaRPr>
          </a:p>
        </p:txBody>
      </p:sp>
      <p:sp>
        <p:nvSpPr>
          <p:cNvPr id="21" name="Rectangle 20"/>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itle 1"/>
          <p:cNvSpPr txBox="1">
            <a:spLocks/>
          </p:cNvSpPr>
          <p:nvPr/>
        </p:nvSpPr>
        <p:spPr>
          <a:xfrm>
            <a:off x="4572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HSE Regulations include:</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16882" r="34323" b="44339"/>
          <a:stretch/>
        </p:blipFill>
        <p:spPr bwMode="auto">
          <a:xfrm>
            <a:off x="4788024" y="1196751"/>
            <a:ext cx="3757566" cy="2952328"/>
          </a:xfrm>
          <a:prstGeom prst="rect">
            <a:avLst/>
          </a:prstGeom>
          <a:ln>
            <a:noFill/>
          </a:ln>
          <a:extLst>
            <a:ext uri="{53640926-AAD7-44D8-BBD7-CCE9431645EC}">
              <a14:shadowObscured xmlns:a14="http://schemas.microsoft.com/office/drawing/2010/main"/>
            </a:ext>
          </a:extLst>
        </p:spPr>
      </p:pic>
      <p:sp>
        <p:nvSpPr>
          <p:cNvPr id="3" name="Text Box 138"/>
          <p:cNvSpPr txBox="1"/>
          <p:nvPr/>
        </p:nvSpPr>
        <p:spPr>
          <a:xfrm>
            <a:off x="5850343" y="2002486"/>
            <a:ext cx="1573530" cy="87185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HSE Act</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1992</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142"/>
          <p:cNvSpPr txBox="1"/>
          <p:nvPr/>
        </p:nvSpPr>
        <p:spPr>
          <a:xfrm>
            <a:off x="5945901" y="2853706"/>
            <a:ext cx="1678571" cy="415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solidFill>
                  <a:schemeClr val="bg1"/>
                </a:solidFill>
                <a:effectLst/>
                <a:ea typeface="Calibri" panose="020F0502020204030204" pitchFamily="34" charset="0"/>
                <a:cs typeface="Times New Roman" panose="02020603050405020304" pitchFamily="18" charset="0"/>
              </a:rPr>
              <a:t>NZ Parliament</a:t>
            </a:r>
          </a:p>
        </p:txBody>
      </p:sp>
      <p:sp>
        <p:nvSpPr>
          <p:cNvPr id="5" name="Text Box 139"/>
          <p:cNvSpPr txBox="1"/>
          <p:nvPr/>
        </p:nvSpPr>
        <p:spPr>
          <a:xfrm>
            <a:off x="5514679" y="3376369"/>
            <a:ext cx="2304256" cy="111422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HSE Regulation</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Department of Labour</a:t>
            </a:r>
          </a:p>
        </p:txBody>
      </p:sp>
      <p:sp>
        <p:nvSpPr>
          <p:cNvPr id="6" name="Round Diagonal Corner Rectangle 5"/>
          <p:cNvSpPr/>
          <p:nvPr/>
        </p:nvSpPr>
        <p:spPr>
          <a:xfrm>
            <a:off x="732500" y="1938973"/>
            <a:ext cx="3200375" cy="1189263"/>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7" name="Text Box 141"/>
          <p:cNvSpPr txBox="1"/>
          <p:nvPr/>
        </p:nvSpPr>
        <p:spPr>
          <a:xfrm>
            <a:off x="683568" y="2002486"/>
            <a:ext cx="3059902" cy="106223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The Health and Safety in Employment (HSE) law in New Zealand</a:t>
            </a:r>
          </a:p>
        </p:txBody>
      </p:sp>
      <p:cxnSp>
        <p:nvCxnSpPr>
          <p:cNvPr id="9" name="Straight Connector 8"/>
          <p:cNvCxnSpPr/>
          <p:nvPr/>
        </p:nvCxnSpPr>
        <p:spPr>
          <a:xfrm>
            <a:off x="4491356" y="2132856"/>
            <a:ext cx="659130" cy="0"/>
          </a:xfrm>
          <a:prstGeom prst="line">
            <a:avLst/>
          </a:prstGeom>
          <a:ln w="38100">
            <a:prstDash val="sysDash"/>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491356" y="2533604"/>
            <a:ext cx="659130" cy="0"/>
          </a:xfrm>
          <a:prstGeom prst="line">
            <a:avLst/>
          </a:prstGeom>
          <a:noFill/>
          <a:ln w="38100" cap="flat" cmpd="sng" algn="ctr">
            <a:solidFill>
              <a:sysClr val="windowText" lastClr="000000">
                <a:shade val="95000"/>
                <a:satMod val="105000"/>
              </a:sysClr>
            </a:solidFill>
            <a:prstDash val="sysDash"/>
            <a:headEnd type="oval" w="med" len="med"/>
            <a:tailEnd type="triangle" w="med" len="med"/>
          </a:ln>
          <a:effectLst/>
        </p:spPr>
      </p:cxnSp>
    </p:spTree>
    <p:extLst>
      <p:ext uri="{BB962C8B-B14F-4D97-AF65-F5344CB8AC3E}">
        <p14:creationId xmlns:p14="http://schemas.microsoft.com/office/powerpoint/2010/main" val="66573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itle 1"/>
          <p:cNvSpPr txBox="1">
            <a:spLocks/>
          </p:cNvSpPr>
          <p:nvPr/>
        </p:nvSpPr>
        <p:spPr>
          <a:xfrm>
            <a:off x="4572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Building Act: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5" name="Rectangle 4"/>
          <p:cNvSpPr/>
          <p:nvPr/>
        </p:nvSpPr>
        <p:spPr>
          <a:xfrm>
            <a:off x="611560" y="2636912"/>
            <a:ext cx="8075240" cy="729430"/>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In New Zealand, the Building Act 2004 sets out the law on Plumbing work, it is about ensuring that systems are designed and built right from the start. </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803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95312" y="741589"/>
            <a:ext cx="4048694" cy="1156813"/>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Text Box 152"/>
          <p:cNvSpPr txBox="1">
            <a:spLocks noChangeArrowheads="1"/>
          </p:cNvSpPr>
          <p:nvPr/>
        </p:nvSpPr>
        <p:spPr bwMode="auto">
          <a:xfrm>
            <a:off x="5286155" y="675514"/>
            <a:ext cx="3168352" cy="88532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 department responsible for making sure the Building Act is followed</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Text Box 151"/>
          <p:cNvSpPr txBox="1">
            <a:spLocks noChangeArrowheads="1"/>
          </p:cNvSpPr>
          <p:nvPr/>
        </p:nvSpPr>
        <p:spPr bwMode="auto">
          <a:xfrm>
            <a:off x="1270017" y="666872"/>
            <a:ext cx="24876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DBH</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153"/>
          <p:cNvSpPr txBox="1">
            <a:spLocks noChangeArrowheads="1"/>
          </p:cNvSpPr>
          <p:nvPr/>
        </p:nvSpPr>
        <p:spPr bwMode="auto">
          <a:xfrm>
            <a:off x="601215" y="1251063"/>
            <a:ext cx="3754760" cy="4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Building and Housing</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Round Diagonal Corner Rectangle 5"/>
          <p:cNvSpPr/>
          <p:nvPr/>
        </p:nvSpPr>
        <p:spPr>
          <a:xfrm>
            <a:off x="555963" y="2314177"/>
            <a:ext cx="4088043" cy="1246279"/>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7" name="Text Box 155"/>
          <p:cNvSpPr txBox="1">
            <a:spLocks noChangeArrowheads="1"/>
          </p:cNvSpPr>
          <p:nvPr/>
        </p:nvSpPr>
        <p:spPr bwMode="auto">
          <a:xfrm>
            <a:off x="599666" y="2320490"/>
            <a:ext cx="3828317" cy="10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Introduced to improve building controls and building practices in the New Zealand building industry</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Text Box 156"/>
          <p:cNvSpPr txBox="1">
            <a:spLocks noChangeArrowheads="1"/>
          </p:cNvSpPr>
          <p:nvPr/>
        </p:nvSpPr>
        <p:spPr bwMode="auto">
          <a:xfrm>
            <a:off x="5416779" y="2314177"/>
            <a:ext cx="2907104" cy="66866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 goal and objective of the Building Act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 name="Round Diagonal Corner Rectangle 8"/>
          <p:cNvSpPr/>
          <p:nvPr/>
        </p:nvSpPr>
        <p:spPr>
          <a:xfrm>
            <a:off x="555964" y="4028360"/>
            <a:ext cx="4088043" cy="1560880"/>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Text Box 158"/>
          <p:cNvSpPr txBox="1">
            <a:spLocks noChangeArrowheads="1"/>
          </p:cNvSpPr>
          <p:nvPr/>
        </p:nvSpPr>
        <p:spPr bwMode="auto">
          <a:xfrm>
            <a:off x="595312" y="4041522"/>
            <a:ext cx="3760663" cy="133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New Zealand building workplaces,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employers</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self-employed,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employees</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principals</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others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building industry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57"/>
          <p:cNvSpPr txBox="1">
            <a:spLocks noChangeArrowheads="1"/>
          </p:cNvSpPr>
          <p:nvPr/>
        </p:nvSpPr>
        <p:spPr bwMode="auto">
          <a:xfrm>
            <a:off x="5610796" y="4041522"/>
            <a:ext cx="2519070" cy="57606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and places the Building ACT is for</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Tree>
    <p:extLst>
      <p:ext uri="{BB962C8B-B14F-4D97-AF65-F5344CB8AC3E}">
        <p14:creationId xmlns:p14="http://schemas.microsoft.com/office/powerpoint/2010/main" val="22394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412776"/>
            <a:ext cx="4320480" cy="3196952"/>
          </a:xfrm>
        </p:spPr>
        <p:txBody>
          <a:bodyPr>
            <a:normAutofit fontScale="62500" lnSpcReduction="20000"/>
          </a:bodyPr>
          <a:lstStyle/>
          <a:p>
            <a:r>
              <a:rPr lang="en-NZ" dirty="0"/>
              <a:t>Introduction</a:t>
            </a:r>
          </a:p>
          <a:p>
            <a:endParaRPr lang="en-NZ" dirty="0"/>
          </a:p>
          <a:p>
            <a:r>
              <a:rPr lang="en-NZ" dirty="0"/>
              <a:t>The Laws</a:t>
            </a:r>
          </a:p>
          <a:p>
            <a:endParaRPr lang="en-NZ" dirty="0"/>
          </a:p>
          <a:p>
            <a:r>
              <a:rPr lang="en-NZ" dirty="0"/>
              <a:t>The Health and Safety in Employment Act (HSE Act)</a:t>
            </a:r>
          </a:p>
          <a:p>
            <a:endParaRPr lang="en-NZ" dirty="0"/>
          </a:p>
          <a:p>
            <a:r>
              <a:rPr lang="en-NZ" dirty="0"/>
              <a:t>The Building Act         </a:t>
            </a:r>
          </a:p>
          <a:p>
            <a:endParaRPr lang="en-NZ" dirty="0"/>
          </a:p>
          <a:p>
            <a:r>
              <a:rPr lang="en-NZ" dirty="0"/>
              <a:t>Other Useful Laws      </a:t>
            </a:r>
          </a:p>
          <a:p>
            <a:pPr marL="0" indent="0">
              <a:buNone/>
            </a:pPr>
            <a:endParaRPr lang="en-NZ" dirty="0"/>
          </a:p>
        </p:txBody>
      </p:sp>
      <p:sp>
        <p:nvSpPr>
          <p:cNvPr id="4" name="Title 1"/>
          <p:cNvSpPr>
            <a:spLocks noGrp="1"/>
          </p:cNvSpPr>
          <p:nvPr>
            <p:ph type="title"/>
          </p:nvPr>
        </p:nvSpPr>
        <p:spPr>
          <a:xfrm>
            <a:off x="4283968" y="116632"/>
            <a:ext cx="4536504" cy="1143000"/>
          </a:xfrm>
        </p:spPr>
        <p:txBody>
          <a:bodyPr>
            <a:normAutofit/>
          </a:bodyPr>
          <a:lstStyle/>
          <a:p>
            <a:r>
              <a:rPr lang="en-AU" sz="2800" b="1" dirty="0"/>
              <a:t>In this presentation:</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0"/>
            <a:ext cx="3635896" cy="6858000"/>
          </a:xfrm>
          <a:prstGeom prst="rect">
            <a:avLst/>
          </a:prstGeom>
        </p:spPr>
      </p:pic>
    </p:spTree>
    <p:custDataLst>
      <p:tags r:id="rId1"/>
    </p:custDataLst>
    <p:extLst>
      <p:ext uri="{BB962C8B-B14F-4D97-AF65-F5344CB8AC3E}">
        <p14:creationId xmlns:p14="http://schemas.microsoft.com/office/powerpoint/2010/main" val="130688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1"/>
          <p:cNvSpPr txBox="1">
            <a:spLocks/>
          </p:cNvSpPr>
          <p:nvPr/>
        </p:nvSpPr>
        <p:spPr>
          <a:xfrm>
            <a:off x="4572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New Zealand Building Code: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5" name="Rectangle 4"/>
          <p:cNvSpPr/>
          <p:nvPr/>
        </p:nvSpPr>
        <p:spPr>
          <a:xfrm>
            <a:off x="482677" y="2406543"/>
            <a:ext cx="7986329" cy="3251146"/>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The New Zealand Building Code sets out performance standards all Plumbing work must meet. It covers aspects such as:</a:t>
            </a:r>
            <a:r>
              <a:rPr lang="en-NZ" sz="2000" dirty="0">
                <a:solidFill>
                  <a:srgbClr val="000000"/>
                </a:solidFill>
                <a:latin typeface="Calibri" panose="020F0502020204030204" pitchFamily="34" charset="0"/>
                <a:ea typeface="Calibri" panose="020F0502020204030204" pitchFamily="34" charset="0"/>
                <a:cs typeface="Verdana" panose="020B0604030504040204" pitchFamily="34"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dirty="0">
                <a:latin typeface="Calibri" panose="020F0502020204030204" pitchFamily="34" charset="0"/>
                <a:ea typeface="Calibri" panose="020F0502020204030204" pitchFamily="34" charset="0"/>
                <a:cs typeface="Times New Roman" panose="02020603050405020304" pitchFamily="18" charset="0"/>
              </a:rPr>
              <a:t>Water Supplies</a:t>
            </a:r>
          </a:p>
          <a:p>
            <a:pPr marL="342900" lvl="0" indent="-342900">
              <a:lnSpc>
                <a:spcPct val="115000"/>
              </a:lnSpc>
              <a:spcAft>
                <a:spcPts val="0"/>
              </a:spcAft>
              <a:buFont typeface="Symbol" panose="05050102010706020507" pitchFamily="18" charset="2"/>
              <a:buChar char=""/>
            </a:pPr>
            <a:r>
              <a:rPr lang="en-NZ" dirty="0">
                <a:latin typeface="Calibri" panose="020F0502020204030204" pitchFamily="34" charset="0"/>
                <a:ea typeface="Calibri" panose="020F0502020204030204" pitchFamily="34" charset="0"/>
                <a:cs typeface="Times New Roman" panose="02020603050405020304" pitchFamily="18" charset="0"/>
              </a:rPr>
              <a:t>Foul water</a:t>
            </a:r>
          </a:p>
          <a:p>
            <a:pPr marL="342900" lvl="0" indent="-342900">
              <a:lnSpc>
                <a:spcPct val="115000"/>
              </a:lnSpc>
              <a:spcAft>
                <a:spcPts val="0"/>
              </a:spcAft>
              <a:buFont typeface="Symbol" panose="05050102010706020507" pitchFamily="18" charset="2"/>
              <a:buChar char=""/>
            </a:pPr>
            <a:r>
              <a:rPr lang="en-NZ" dirty="0">
                <a:latin typeface="Calibri" panose="020F0502020204030204" pitchFamily="34" charset="0"/>
                <a:ea typeface="Calibri" panose="020F0502020204030204" pitchFamily="34" charset="0"/>
                <a:cs typeface="Times New Roman" panose="02020603050405020304" pitchFamily="18" charset="0"/>
              </a:rPr>
              <a:t>Surface water</a:t>
            </a:r>
          </a:p>
          <a:p>
            <a:pPr marL="342900" lvl="0" indent="-342900">
              <a:lnSpc>
                <a:spcPct val="115000"/>
              </a:lnSpc>
              <a:spcAft>
                <a:spcPts val="0"/>
              </a:spcAft>
              <a:buFont typeface="Symbol" panose="05050102010706020507" pitchFamily="18" charset="2"/>
              <a:buChar char=""/>
            </a:pPr>
            <a:r>
              <a:rPr lang="en-NZ" dirty="0">
                <a:latin typeface="Calibri" panose="020F0502020204030204" pitchFamily="34" charset="0"/>
                <a:ea typeface="Calibri" panose="020F0502020204030204" pitchFamily="34" charset="0"/>
                <a:cs typeface="Times New Roman" panose="02020603050405020304" pitchFamily="18" charset="0"/>
              </a:rPr>
              <a:t>Moisture control</a:t>
            </a:r>
          </a:p>
          <a:p>
            <a:pPr marL="342900" lvl="0" indent="-342900">
              <a:lnSpc>
                <a:spcPct val="115000"/>
              </a:lnSpc>
              <a:spcAft>
                <a:spcPts val="1000"/>
              </a:spcAft>
              <a:buFont typeface="Symbol" panose="05050102010706020507" pitchFamily="18" charset="2"/>
              <a:buChar char=""/>
            </a:pPr>
            <a:r>
              <a:rPr lang="en-NZ" dirty="0">
                <a:latin typeface="Calibri" panose="020F0502020204030204" pitchFamily="34" charset="0"/>
                <a:ea typeface="Calibri" panose="020F0502020204030204" pitchFamily="34" charset="0"/>
                <a:cs typeface="Times New Roman" panose="02020603050405020304" pitchFamily="18" charset="0"/>
              </a:rPr>
              <a:t>Personal Hygiene</a:t>
            </a: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All new Plumbing work must comply with (follow) the building code, which makes provision for the requirements of the building, including the safety of users. </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710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649968" y="2348534"/>
            <a:ext cx="3273959" cy="1152820"/>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Text Box 161"/>
          <p:cNvSpPr txBox="1">
            <a:spLocks noChangeArrowheads="1"/>
          </p:cNvSpPr>
          <p:nvPr/>
        </p:nvSpPr>
        <p:spPr bwMode="auto">
          <a:xfrm>
            <a:off x="596716" y="2509816"/>
            <a:ext cx="3327211" cy="7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Building law in New Zealand</a:t>
            </a:r>
            <a:endParaRPr kumimoji="0" lang="en-NZ" altLang="en-US"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3" cstate="print">
            <a:extLst>
              <a:ext uri="{28A0092B-C50C-407E-A947-70E740481C1C}">
                <a14:useLocalDpi xmlns:a14="http://schemas.microsoft.com/office/drawing/2010/main" val="0"/>
              </a:ext>
            </a:extLst>
          </a:blip>
          <a:srcRect l="16882" r="34323" b="44339"/>
          <a:stretch/>
        </p:blipFill>
        <p:spPr bwMode="auto">
          <a:xfrm>
            <a:off x="4225291" y="1556792"/>
            <a:ext cx="4235142" cy="3456384"/>
          </a:xfrm>
          <a:prstGeom prst="rect">
            <a:avLst/>
          </a:prstGeom>
          <a:ln>
            <a:noFill/>
          </a:ln>
          <a:extLst>
            <a:ext uri="{53640926-AAD7-44D8-BBD7-CCE9431645EC}">
              <a14:shadowObscured xmlns:a14="http://schemas.microsoft.com/office/drawing/2010/main"/>
            </a:ext>
          </a:extLst>
        </p:spPr>
      </p:pic>
      <p:cxnSp>
        <p:nvCxnSpPr>
          <p:cNvPr id="4" name="Straight Connector 3"/>
          <p:cNvCxnSpPr/>
          <p:nvPr/>
        </p:nvCxnSpPr>
        <p:spPr>
          <a:xfrm>
            <a:off x="4381772" y="2761999"/>
            <a:ext cx="659130" cy="0"/>
          </a:xfrm>
          <a:prstGeom prst="line">
            <a:avLst/>
          </a:prstGeom>
          <a:noFill/>
          <a:ln w="38100" cap="flat" cmpd="sng" algn="ctr">
            <a:solidFill>
              <a:sysClr val="windowText" lastClr="000000">
                <a:shade val="95000"/>
                <a:satMod val="105000"/>
              </a:sysClr>
            </a:solidFill>
            <a:prstDash val="sysDash"/>
            <a:headEnd type="oval" w="med" len="med"/>
            <a:tailEnd type="triangle" w="med" len="med"/>
          </a:ln>
          <a:effectLst/>
        </p:spPr>
      </p:cxnSp>
      <p:cxnSp>
        <p:nvCxnSpPr>
          <p:cNvPr id="5" name="Straight Connector 4"/>
          <p:cNvCxnSpPr/>
          <p:nvPr/>
        </p:nvCxnSpPr>
        <p:spPr>
          <a:xfrm>
            <a:off x="4381772" y="3309974"/>
            <a:ext cx="659130" cy="0"/>
          </a:xfrm>
          <a:prstGeom prst="line">
            <a:avLst/>
          </a:prstGeom>
          <a:noFill/>
          <a:ln w="38100" cap="flat" cmpd="sng" algn="ctr">
            <a:solidFill>
              <a:sysClr val="windowText" lastClr="000000">
                <a:shade val="95000"/>
                <a:satMod val="105000"/>
              </a:sysClr>
            </a:solidFill>
            <a:prstDash val="sysDash"/>
            <a:headEnd type="oval" w="med" len="med"/>
            <a:tailEnd type="triangle" w="med" len="med"/>
          </a:ln>
          <a:effectLst/>
        </p:spPr>
      </p:cxnSp>
      <p:cxnSp>
        <p:nvCxnSpPr>
          <p:cNvPr id="10" name="Straight Arrow Connector 9"/>
          <p:cNvCxnSpPr/>
          <p:nvPr/>
        </p:nvCxnSpPr>
        <p:spPr>
          <a:xfrm>
            <a:off x="6342862" y="3789040"/>
            <a:ext cx="0" cy="368300"/>
          </a:xfrm>
          <a:prstGeom prst="straightConnector1">
            <a:avLst/>
          </a:prstGeom>
          <a:noFill/>
          <a:ln w="25400" cap="flat" cmpd="sng" algn="ctr">
            <a:solidFill>
              <a:sysClr val="windowText" lastClr="000000"/>
            </a:solidFill>
            <a:prstDash val="solid"/>
            <a:headEnd type="arrow"/>
            <a:tailEnd type="arrow"/>
          </a:ln>
          <a:effectLst>
            <a:outerShdw blurRad="40000" dist="20000" dir="5400000" rotWithShape="0">
              <a:srgbClr val="000000">
                <a:alpha val="38000"/>
              </a:srgbClr>
            </a:outerShdw>
          </a:effectLst>
        </p:spPr>
      </p:cxnSp>
      <p:sp>
        <p:nvSpPr>
          <p:cNvPr id="11" name="Rectangle 1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2"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NZ" altLang="en-US" sz="1800" b="0" i="0" u="none" strike="noStrike" cap="none" normalizeH="0" baseline="0">
              <a:ln>
                <a:noFill/>
              </a:ln>
              <a:solidFill>
                <a:schemeClr val="tx1"/>
              </a:solidFill>
              <a:effectLst/>
              <a:latin typeface="Arial" panose="020B0604020202020204" pitchFamily="34" charset="0"/>
            </a:endParaRPr>
          </a:p>
        </p:txBody>
      </p:sp>
      <p:sp>
        <p:nvSpPr>
          <p:cNvPr id="7" name="Text Box 166"/>
          <p:cNvSpPr txBox="1">
            <a:spLocks noChangeArrowheads="1"/>
          </p:cNvSpPr>
          <p:nvPr/>
        </p:nvSpPr>
        <p:spPr bwMode="auto">
          <a:xfrm>
            <a:off x="5276887" y="3858895"/>
            <a:ext cx="21907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Building Code</a:t>
            </a:r>
            <a:endParaRPr kumimoji="0" lang="en-NZ"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dirty="0">
              <a:ln>
                <a:noFill/>
              </a:ln>
              <a:solidFill>
                <a:schemeClr val="tx1"/>
              </a:solidFill>
              <a:effectLst/>
              <a:latin typeface="Arial" panose="020B0604020202020204" pitchFamily="34" charset="0"/>
            </a:endParaRPr>
          </a:p>
        </p:txBody>
      </p:sp>
      <p:sp>
        <p:nvSpPr>
          <p:cNvPr id="6" name="Text Box 165"/>
          <p:cNvSpPr txBox="1">
            <a:spLocks noChangeArrowheads="1"/>
          </p:cNvSpPr>
          <p:nvPr/>
        </p:nvSpPr>
        <p:spPr bwMode="auto">
          <a:xfrm>
            <a:off x="5618855" y="2292461"/>
            <a:ext cx="15732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Building Act 2004</a:t>
            </a:r>
            <a:endParaRPr kumimoji="0" lang="en-NZ" altLang="en-US"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168"/>
          <p:cNvSpPr txBox="1">
            <a:spLocks noChangeArrowheads="1"/>
          </p:cNvSpPr>
          <p:nvPr/>
        </p:nvSpPr>
        <p:spPr bwMode="auto">
          <a:xfrm>
            <a:off x="4724400" y="4292927"/>
            <a:ext cx="329572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1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Department of Building and Housing</a:t>
            </a:r>
            <a:endParaRPr kumimoji="0" lang="en-NZ" altLang="en-US" sz="1600" b="0" i="0" u="none" strike="noStrike" cap="none" normalizeH="0" baseline="0" dirty="0">
              <a:ln>
                <a:noFill/>
              </a:ln>
              <a:solidFill>
                <a:schemeClr val="bg1"/>
              </a:solidFill>
              <a:effectLst/>
              <a:latin typeface="Arial" panose="020B0604020202020204" pitchFamily="34" charset="0"/>
            </a:endParaRPr>
          </a:p>
        </p:txBody>
      </p:sp>
      <p:sp>
        <p:nvSpPr>
          <p:cNvPr id="8" name="Text Box 167"/>
          <p:cNvSpPr txBox="1">
            <a:spLocks noChangeArrowheads="1"/>
          </p:cNvSpPr>
          <p:nvPr/>
        </p:nvSpPr>
        <p:spPr bwMode="auto">
          <a:xfrm>
            <a:off x="5618855" y="3252444"/>
            <a:ext cx="1512168" cy="4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NZ Parliament</a:t>
            </a:r>
            <a:endParaRPr kumimoji="0" lang="en-NZ" altLang="en-US"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2612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6"/>
          <p:cNvSpPr txBox="1"/>
          <p:nvPr/>
        </p:nvSpPr>
        <p:spPr>
          <a:xfrm>
            <a:off x="755576" y="1268760"/>
            <a:ext cx="7920880" cy="1512168"/>
          </a:xfrm>
          <a:prstGeom prst="rect">
            <a:avLst/>
          </a:prstGeom>
          <a:solidFill>
            <a:srgbClr val="F0E010"/>
          </a:solidFill>
          <a:ln w="6350">
            <a:solidFill>
              <a:srgbClr val="4F81BD">
                <a:lumMod val="20000"/>
                <a:lumOff val="8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NZ"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81"/>
          <p:cNvSpPr txBox="1"/>
          <p:nvPr/>
        </p:nvSpPr>
        <p:spPr>
          <a:xfrm>
            <a:off x="2051720" y="1412776"/>
            <a:ext cx="6492691" cy="782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15000"/>
              </a:lnSpc>
              <a:spcAft>
                <a:spcPts val="0"/>
              </a:spcAft>
              <a:buFont typeface="Symbol" panose="05050102010706020507" pitchFamily="18" charset="2"/>
              <a:buChar char=""/>
            </a:pPr>
            <a:r>
              <a:rPr lang="en-NZ" dirty="0">
                <a:effectLst/>
                <a:ea typeface="Calibri" panose="020F0502020204030204" pitchFamily="34" charset="0"/>
                <a:cs typeface="Times New Roman" panose="02020603050405020304" pitchFamily="18" charset="0"/>
              </a:rPr>
              <a:t>Does the Building Act cover the health and safety of </a:t>
            </a:r>
            <a:r>
              <a:rPr lang="en-NZ" dirty="0">
                <a:ea typeface="Calibri" panose="020F0502020204030204" pitchFamily="34" charset="0"/>
                <a:cs typeface="Times New Roman" panose="02020603050405020304" pitchFamily="18" charset="0"/>
              </a:rPr>
              <a:t>Plumbers</a:t>
            </a:r>
            <a:r>
              <a:rPr lang="en-NZ" dirty="0">
                <a:effectLst/>
                <a:ea typeface="Calibri" panose="020F0502020204030204" pitchFamily="34" charset="0"/>
                <a:cs typeface="Times New Roman" panose="02020603050405020304" pitchFamily="18" charset="0"/>
              </a:rPr>
              <a:t> at work?</a:t>
            </a:r>
          </a:p>
          <a:p>
            <a:pPr marL="342900" lvl="0" indent="-342900">
              <a:lnSpc>
                <a:spcPct val="115000"/>
              </a:lnSpc>
              <a:spcAft>
                <a:spcPts val="0"/>
              </a:spcAft>
              <a:buFont typeface="Symbol" panose="05050102010706020507" pitchFamily="18" charset="2"/>
              <a:buChar char=""/>
            </a:pPr>
            <a:r>
              <a:rPr lang="en-NZ" dirty="0">
                <a:effectLst/>
                <a:ea typeface="Calibri" panose="020F0502020204030204" pitchFamily="34" charset="0"/>
                <a:cs typeface="Times New Roman" panose="02020603050405020304" pitchFamily="18" charset="0"/>
              </a:rPr>
              <a:t>Which act covers the health and safety of Plumbers at work?</a:t>
            </a:r>
          </a:p>
          <a:p>
            <a:pPr marL="457200">
              <a:lnSpc>
                <a:spcPct val="115000"/>
              </a:lnSpc>
              <a:spcAft>
                <a:spcPts val="1000"/>
              </a:spcAft>
            </a:pPr>
            <a:r>
              <a:rPr lang="en-NZ" dirty="0">
                <a:effectLst/>
                <a:ea typeface="Calibri" panose="020F0502020204030204" pitchFamily="34" charset="0"/>
                <a:cs typeface="Times New Roman" panose="02020603050405020304" pitchFamily="18" charset="0"/>
              </a:rPr>
              <a:t> </a:t>
            </a:r>
          </a:p>
          <a:p>
            <a:pPr>
              <a:lnSpc>
                <a:spcPct val="115000"/>
              </a:lnSpc>
              <a:spcAft>
                <a:spcPts val="1000"/>
              </a:spcAft>
            </a:pPr>
            <a:r>
              <a:rPr lang="en-NZ" sz="1200" dirty="0">
                <a:effectLst/>
                <a:ea typeface="Calibri" panose="020F0502020204030204" pitchFamily="34" charset="0"/>
                <a:cs typeface="Times New Roman" panose="02020603050405020304" pitchFamily="18" charset="0"/>
              </a:rPr>
              <a:t>  </a:t>
            </a:r>
            <a:endParaRPr lang="en-NZ" sz="11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65" y="1412776"/>
            <a:ext cx="1015200" cy="1015200"/>
          </a:xfrm>
          <a:prstGeom prst="rect">
            <a:avLst/>
          </a:prstGeom>
        </p:spPr>
      </p:pic>
    </p:spTree>
    <p:extLst>
      <p:ext uri="{BB962C8B-B14F-4D97-AF65-F5344CB8AC3E}">
        <p14:creationId xmlns:p14="http://schemas.microsoft.com/office/powerpoint/2010/main" val="45698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1"/>
          <p:cNvSpPr txBox="1">
            <a:spLocks/>
          </p:cNvSpPr>
          <p:nvPr/>
        </p:nvSpPr>
        <p:spPr>
          <a:xfrm>
            <a:off x="4572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Other Useful Laws</a:t>
            </a:r>
          </a:p>
        </p:txBody>
      </p:sp>
      <p:sp>
        <p:nvSpPr>
          <p:cNvPr id="4" name="Rectangle 3"/>
          <p:cNvSpPr/>
          <p:nvPr/>
        </p:nvSpPr>
        <p:spPr>
          <a:xfrm>
            <a:off x="899592" y="2780928"/>
            <a:ext cx="7488832" cy="392159"/>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Plumbers/drainlayers must also be familiar with the following two laws.</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Tree>
    <p:extLst>
      <p:ext uri="{BB962C8B-B14F-4D97-AF65-F5344CB8AC3E}">
        <p14:creationId xmlns:p14="http://schemas.microsoft.com/office/powerpoint/2010/main" val="103137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4" name="Title 1"/>
          <p:cNvSpPr txBox="1">
            <a:spLocks/>
          </p:cNvSpPr>
          <p:nvPr/>
        </p:nvSpPr>
        <p:spPr>
          <a:xfrm>
            <a:off x="457200"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The Resource Management Act</a:t>
            </a:r>
          </a:p>
        </p:txBody>
      </p:sp>
      <p:sp>
        <p:nvSpPr>
          <p:cNvPr id="5" name="Rectangle 4"/>
          <p:cNvSpPr/>
          <p:nvPr/>
        </p:nvSpPr>
        <p:spPr>
          <a:xfrm>
            <a:off x="323528" y="2636913"/>
            <a:ext cx="8363272" cy="729430"/>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The Resource Management Act (usually called the ‘RMA’) is New Zealand’s main law that sets out how we should manage our environment. </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4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55576" y="2012912"/>
            <a:ext cx="3960440" cy="2608459"/>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4" name="Round Diagonal Corner Rectangle 13"/>
          <p:cNvSpPr/>
          <p:nvPr/>
        </p:nvSpPr>
        <p:spPr>
          <a:xfrm>
            <a:off x="755576" y="668078"/>
            <a:ext cx="3960440" cy="1104738"/>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8" name="Text Box 175"/>
          <p:cNvSpPr txBox="1"/>
          <p:nvPr/>
        </p:nvSpPr>
        <p:spPr>
          <a:xfrm>
            <a:off x="1405935" y="663849"/>
            <a:ext cx="2487930" cy="6057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3600" b="1" dirty="0">
                <a:effectLst/>
                <a:latin typeface="Calibri" panose="020F0502020204030204" pitchFamily="34" charset="0"/>
                <a:ea typeface="Calibri" panose="020F0502020204030204" pitchFamily="34" charset="0"/>
                <a:cs typeface="Times New Roman" panose="02020603050405020304" pitchFamily="18" charset="0"/>
              </a:rPr>
              <a:t>Min </a:t>
            </a:r>
            <a:r>
              <a:rPr lang="en-NZ" sz="3600" b="1" dirty="0" err="1">
                <a:effectLst/>
                <a:latin typeface="Calibri" panose="020F0502020204030204" pitchFamily="34" charset="0"/>
                <a:ea typeface="Calibri" panose="020F0502020204030204" pitchFamily="34" charset="0"/>
                <a:cs typeface="Times New Roman" panose="02020603050405020304" pitchFamily="18" charset="0"/>
              </a:rPr>
              <a:t>En</a:t>
            </a:r>
            <a:r>
              <a:rPr lang="en-NZ" sz="3600" b="1" dirty="0">
                <a:effectLst/>
                <a:latin typeface="Calibri" panose="020F0502020204030204" pitchFamily="34" charset="0"/>
                <a:ea typeface="Calibri" panose="020F0502020204030204" pitchFamily="34" charset="0"/>
                <a:cs typeface="Times New Roman" panose="02020603050405020304" pitchFamily="18" charset="0"/>
              </a:rPr>
              <a:t>, DC</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 Diagonal Corner Rectangle 5"/>
          <p:cNvSpPr/>
          <p:nvPr/>
        </p:nvSpPr>
        <p:spPr>
          <a:xfrm>
            <a:off x="755576" y="4879056"/>
            <a:ext cx="3960440" cy="926207"/>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9" name="Rectangle 8"/>
          <p:cNvSpPr/>
          <p:nvPr/>
        </p:nvSpPr>
        <p:spPr>
          <a:xfrm>
            <a:off x="485800" y="1094841"/>
            <a:ext cx="4572000" cy="729430"/>
          </a:xfrm>
          <a:prstGeom prst="rect">
            <a:avLst/>
          </a:prstGeom>
        </p:spPr>
        <p:txBody>
          <a:bodyPr>
            <a:spAutoFit/>
          </a:bodyPr>
          <a:lstStyle/>
          <a:p>
            <a:pPr algn="ct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Ministry of Environment  Department of Conservation</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77"/>
          <p:cNvSpPr txBox="1"/>
          <p:nvPr/>
        </p:nvSpPr>
        <p:spPr>
          <a:xfrm>
            <a:off x="755576" y="2106886"/>
            <a:ext cx="4032448" cy="288612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To encourage all people of New Zealand to manage natural resources and plan for the future of the environment in way which enables people and communities to provide for their social, economic and cultural wellbeing and for their health and safety </a:t>
            </a:r>
          </a:p>
          <a:p>
            <a:pPr>
              <a:lnSpc>
                <a:spcPct val="115000"/>
              </a:lnSpc>
              <a:spcAft>
                <a:spcPts val="10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178"/>
          <p:cNvSpPr txBox="1"/>
          <p:nvPr/>
        </p:nvSpPr>
        <p:spPr>
          <a:xfrm>
            <a:off x="971600" y="4922424"/>
            <a:ext cx="3528392" cy="8108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All people and work places of New Zealand</a:t>
            </a:r>
          </a:p>
          <a:p>
            <a:pPr>
              <a:lnSpc>
                <a:spcPct val="115000"/>
              </a:lnSpc>
              <a:spcAft>
                <a:spcPts val="10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Box 16"/>
          <p:cNvSpPr txBox="1"/>
          <p:nvPr/>
        </p:nvSpPr>
        <p:spPr>
          <a:xfrm>
            <a:off x="5366375" y="617262"/>
            <a:ext cx="3456384" cy="1200329"/>
          </a:xfrm>
          <a:prstGeom prst="rect">
            <a:avLst/>
          </a:prstGeom>
          <a:noFill/>
        </p:spPr>
        <p:txBody>
          <a:bodyPr wrap="square" rtlCol="0">
            <a:spAutoFit/>
          </a:bodyPr>
          <a:lstStyle/>
          <a:p>
            <a:r>
              <a:rPr lang="en-NZ" dirty="0"/>
              <a:t>Government department responsible for making sure the Resource Management Act is followed</a:t>
            </a:r>
          </a:p>
        </p:txBody>
      </p:sp>
      <p:sp>
        <p:nvSpPr>
          <p:cNvPr id="18" name="Text Box 173"/>
          <p:cNvSpPr txBox="1"/>
          <p:nvPr/>
        </p:nvSpPr>
        <p:spPr>
          <a:xfrm>
            <a:off x="5057800" y="2636912"/>
            <a:ext cx="3548730" cy="10314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Main goal and objective of the Resource Management Act</a:t>
            </a:r>
          </a:p>
        </p:txBody>
      </p:sp>
      <p:sp>
        <p:nvSpPr>
          <p:cNvPr id="19" name="Text Box 174"/>
          <p:cNvSpPr txBox="1"/>
          <p:nvPr/>
        </p:nvSpPr>
        <p:spPr>
          <a:xfrm>
            <a:off x="5004048" y="4905034"/>
            <a:ext cx="3818710" cy="72701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People and places the Resource Management ACT is for</a:t>
            </a:r>
          </a:p>
        </p:txBody>
      </p:sp>
    </p:spTree>
    <p:extLst>
      <p:ext uri="{BB962C8B-B14F-4D97-AF65-F5344CB8AC3E}">
        <p14:creationId xmlns:p14="http://schemas.microsoft.com/office/powerpoint/2010/main" val="281270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6"/>
          <p:cNvSpPr txBox="1"/>
          <p:nvPr/>
        </p:nvSpPr>
        <p:spPr>
          <a:xfrm>
            <a:off x="755576" y="1268760"/>
            <a:ext cx="7920880" cy="1512168"/>
          </a:xfrm>
          <a:prstGeom prst="rect">
            <a:avLst/>
          </a:prstGeom>
          <a:solidFill>
            <a:srgbClr val="F0E010"/>
          </a:solidFill>
          <a:ln w="6350">
            <a:solidFill>
              <a:srgbClr val="4F81BD">
                <a:lumMod val="20000"/>
                <a:lumOff val="8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NZ"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65" y="1412776"/>
            <a:ext cx="1015200" cy="1015200"/>
          </a:xfrm>
          <a:prstGeom prst="rect">
            <a:avLst/>
          </a:prstGeom>
        </p:spPr>
      </p:pic>
      <p:sp>
        <p:nvSpPr>
          <p:cNvPr id="4" name="Rectangle 3"/>
          <p:cNvSpPr/>
          <p:nvPr/>
        </p:nvSpPr>
        <p:spPr>
          <a:xfrm>
            <a:off x="2257111" y="1442053"/>
            <a:ext cx="6030416" cy="710707"/>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Why must Plumbers/Drainlayers know about the Resource Management Act?</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79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4340"/>
            <a:ext cx="8712968" cy="1858516"/>
          </a:xfrm>
          <a:prstGeom prst="rect">
            <a:avLst/>
          </a:prstGeom>
          <a:solidFill>
            <a:srgbClr val="F6DB16">
              <a:alpha val="65000"/>
            </a:srgbClr>
          </a:solidFill>
          <a:ln>
            <a:solidFill>
              <a:srgbClr val="F6D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1260512" y="52099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800" b="1" dirty="0"/>
              <a:t>Hazardous Substances and New Organisms Act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64376"/>
            <a:ext cx="1400943" cy="1373159"/>
          </a:xfrm>
          <a:prstGeom prst="rect">
            <a:avLst/>
          </a:prstGeom>
        </p:spPr>
      </p:pic>
      <p:sp>
        <p:nvSpPr>
          <p:cNvPr id="6" name="Rectangle 5"/>
          <p:cNvSpPr/>
          <p:nvPr/>
        </p:nvSpPr>
        <p:spPr>
          <a:xfrm>
            <a:off x="179512" y="2414602"/>
            <a:ext cx="8712968" cy="1941557"/>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The Hazardous Substances and New Organisms Act is New Zealand’s main law that sets out how we should manage new organisms and hazardous substances</a:t>
            </a:r>
          </a:p>
          <a:p>
            <a:pPr>
              <a:lnSpc>
                <a:spcPct val="115000"/>
              </a:lnSpc>
              <a:spcAft>
                <a:spcPts val="100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So that the environment and communities are protected from the harmful effects of new organisms and hazardous substances.</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93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09665" y="4909712"/>
            <a:ext cx="3639355" cy="677243"/>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Text Box 182"/>
          <p:cNvSpPr txBox="1">
            <a:spLocks noChangeArrowheads="1"/>
          </p:cNvSpPr>
          <p:nvPr/>
        </p:nvSpPr>
        <p:spPr bwMode="auto">
          <a:xfrm>
            <a:off x="5292080" y="847378"/>
            <a:ext cx="3168352" cy="106945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 goal and objective of the Hazardous Substances and New Organisms Act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4" name="Text Box 183"/>
          <p:cNvSpPr txBox="1">
            <a:spLocks noChangeArrowheads="1"/>
          </p:cNvSpPr>
          <p:nvPr/>
        </p:nvSpPr>
        <p:spPr bwMode="auto">
          <a:xfrm>
            <a:off x="5112060" y="4805433"/>
            <a:ext cx="3672408" cy="91823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and places the Hazardous Substances and New Organisms Act is for</a:t>
            </a:r>
            <a:endParaRPr kumimoji="0" lang="en-US" altLang="en-US"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 Box 185"/>
          <p:cNvSpPr txBox="1">
            <a:spLocks noChangeArrowheads="1"/>
          </p:cNvSpPr>
          <p:nvPr/>
        </p:nvSpPr>
        <p:spPr bwMode="auto">
          <a:xfrm>
            <a:off x="5289214" y="2641560"/>
            <a:ext cx="26368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people and work places of New Zealand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p:cNvSpPr>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9" name="Round Diagonal Corner Rectangle 8"/>
          <p:cNvSpPr/>
          <p:nvPr/>
        </p:nvSpPr>
        <p:spPr>
          <a:xfrm>
            <a:off x="576292" y="2258674"/>
            <a:ext cx="3635668" cy="2289063"/>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Round Diagonal Corner Rectangle 9"/>
          <p:cNvSpPr/>
          <p:nvPr/>
        </p:nvSpPr>
        <p:spPr>
          <a:xfrm>
            <a:off x="553500" y="683090"/>
            <a:ext cx="3658460" cy="1233742"/>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1" name="Text Box 187"/>
          <p:cNvSpPr txBox="1"/>
          <p:nvPr/>
        </p:nvSpPr>
        <p:spPr>
          <a:xfrm>
            <a:off x="1085378" y="591839"/>
            <a:ext cx="2487930" cy="5881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3600" b="1" dirty="0">
                <a:effectLst/>
                <a:latin typeface="Calibri" panose="020F0502020204030204" pitchFamily="34" charset="0"/>
                <a:ea typeface="Calibri" panose="020F0502020204030204" pitchFamily="34" charset="0"/>
                <a:cs typeface="Times New Roman" panose="02020603050405020304" pitchFamily="18" charset="0"/>
              </a:rPr>
              <a:t>Min </a:t>
            </a:r>
            <a:r>
              <a:rPr lang="en-NZ" sz="3600" b="1" dirty="0" err="1">
                <a:effectLst/>
                <a:latin typeface="Calibri" panose="020F0502020204030204" pitchFamily="34" charset="0"/>
                <a:ea typeface="Calibri" panose="020F0502020204030204" pitchFamily="34" charset="0"/>
                <a:cs typeface="Times New Roman" panose="02020603050405020304" pitchFamily="18" charset="0"/>
              </a:rPr>
              <a:t>En</a:t>
            </a:r>
            <a:r>
              <a:rPr lang="en-NZ" sz="3600" b="1" dirty="0">
                <a:effectLst/>
                <a:latin typeface="Calibri" panose="020F0502020204030204" pitchFamily="34" charset="0"/>
                <a:ea typeface="Calibri" panose="020F0502020204030204" pitchFamily="34" charset="0"/>
                <a:cs typeface="Times New Roman" panose="02020603050405020304" pitchFamily="18" charset="0"/>
              </a:rPr>
              <a:t>, DC</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88"/>
          <p:cNvSpPr txBox="1"/>
          <p:nvPr/>
        </p:nvSpPr>
        <p:spPr>
          <a:xfrm>
            <a:off x="339547" y="1092650"/>
            <a:ext cx="3518530" cy="63798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Ministry of Environment  Department of Conservation</a:t>
            </a:r>
          </a:p>
          <a:p>
            <a:pPr algn="ct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89"/>
          <p:cNvSpPr txBox="1"/>
          <p:nvPr/>
        </p:nvSpPr>
        <p:spPr>
          <a:xfrm>
            <a:off x="737890" y="2278807"/>
            <a:ext cx="3289679" cy="165964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To protect the environment, and the health and safety of communities, by preventing of managing the adverse effects of hazardous substance and new organisms  </a:t>
            </a:r>
          </a:p>
          <a:p>
            <a:pPr>
              <a:lnSpc>
                <a:spcPct val="115000"/>
              </a:lnSpc>
              <a:spcAft>
                <a:spcPts val="10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185"/>
          <p:cNvSpPr txBox="1"/>
          <p:nvPr/>
        </p:nvSpPr>
        <p:spPr>
          <a:xfrm>
            <a:off x="644613" y="4890577"/>
            <a:ext cx="3476234" cy="83309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All people and work places of New Zealand</a:t>
            </a:r>
          </a:p>
          <a:p>
            <a:pPr>
              <a:lnSpc>
                <a:spcPct val="115000"/>
              </a:lnSpc>
              <a:spcAft>
                <a:spcPts val="1000"/>
              </a:spcAft>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40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6"/>
          <p:cNvSpPr txBox="1"/>
          <p:nvPr/>
        </p:nvSpPr>
        <p:spPr>
          <a:xfrm>
            <a:off x="611560" y="1268760"/>
            <a:ext cx="7920880" cy="3600400"/>
          </a:xfrm>
          <a:prstGeom prst="rect">
            <a:avLst/>
          </a:prstGeom>
          <a:solidFill>
            <a:srgbClr val="F0E010"/>
          </a:solidFill>
          <a:ln w="6350">
            <a:solidFill>
              <a:srgbClr val="4F81BD">
                <a:lumMod val="20000"/>
                <a:lumOff val="8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NZ"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65" y="1412776"/>
            <a:ext cx="1015200" cy="1015200"/>
          </a:xfrm>
          <a:prstGeom prst="rect">
            <a:avLst/>
          </a:prstGeom>
        </p:spPr>
      </p:pic>
      <p:sp>
        <p:nvSpPr>
          <p:cNvPr id="4" name="Text Box 199"/>
          <p:cNvSpPr txBox="1"/>
          <p:nvPr/>
        </p:nvSpPr>
        <p:spPr>
          <a:xfrm>
            <a:off x="2339752" y="1425934"/>
            <a:ext cx="4348480" cy="19831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Why must Plumbers/Drainlayers know about the Hazardous Substances and New Organisms Act?</a:t>
            </a:r>
          </a:p>
          <a:p>
            <a:pPr>
              <a:lnSpc>
                <a:spcPct val="115000"/>
              </a:lnSpc>
              <a:spcAft>
                <a:spcPts val="1000"/>
              </a:spcAft>
            </a:pPr>
            <a:r>
              <a:rPr lang="en-NZ" b="1" dirty="0">
                <a:effectLst/>
                <a:latin typeface="Calibri" panose="020F0502020204030204" pitchFamily="34" charset="0"/>
                <a:ea typeface="Calibri" panose="020F0502020204030204" pitchFamily="34" charset="0"/>
                <a:cs typeface="Times New Roman" panose="02020603050405020304" pitchFamily="18" charset="0"/>
              </a:rPr>
              <a:t> Hint:</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NZ" dirty="0">
                <a:effectLst/>
                <a:latin typeface="Calibri" panose="020F0502020204030204" pitchFamily="34" charset="0"/>
                <a:ea typeface="Calibri" panose="020F0502020204030204" pitchFamily="34" charset="0"/>
                <a:cs typeface="Times New Roman" panose="02020603050405020304" pitchFamily="18" charset="0"/>
              </a:rPr>
              <a:t>What hazardous substances do Plumbers work with?</a:t>
            </a:r>
          </a:p>
          <a:p>
            <a:pPr marL="342900" lvl="0" indent="-342900">
              <a:lnSpc>
                <a:spcPct val="115000"/>
              </a:lnSpc>
              <a:spcAft>
                <a:spcPts val="1000"/>
              </a:spcAft>
              <a:buFont typeface="Symbol" panose="05050102010706020507" pitchFamily="18" charset="2"/>
              <a:buChar char=""/>
            </a:pPr>
            <a:r>
              <a:rPr lang="en-NZ" dirty="0">
                <a:effectLst/>
                <a:latin typeface="Calibri" panose="020F0502020204030204" pitchFamily="34" charset="0"/>
                <a:ea typeface="Calibri" panose="020F0502020204030204" pitchFamily="34" charset="0"/>
                <a:cs typeface="Times New Roman" panose="02020603050405020304" pitchFamily="18" charset="0"/>
              </a:rPr>
              <a:t>What types of organisms could have a negative effect on the environment from Plumbing/</a:t>
            </a:r>
            <a:r>
              <a:rPr lang="en-NZ" dirty="0" err="1">
                <a:effectLst/>
                <a:latin typeface="Calibri" panose="020F0502020204030204" pitchFamily="34" charset="0"/>
                <a:ea typeface="Calibri" panose="020F0502020204030204" pitchFamily="34" charset="0"/>
                <a:cs typeface="Times New Roman" panose="02020603050405020304" pitchFamily="18" charset="0"/>
              </a:rPr>
              <a:t>Drainlaying</a:t>
            </a:r>
            <a:r>
              <a:rPr lang="en-NZ" dirty="0">
                <a:effectLst/>
                <a:latin typeface="Calibri" panose="020F0502020204030204" pitchFamily="34" charset="0"/>
                <a:ea typeface="Calibri" panose="020F0502020204030204" pitchFamily="34" charset="0"/>
                <a:cs typeface="Times New Roman" panose="02020603050405020304" pitchFamily="18" charset="0"/>
              </a:rPr>
              <a:t> work.</a:t>
            </a:r>
          </a:p>
        </p:txBody>
      </p:sp>
    </p:spTree>
    <p:extLst>
      <p:ext uri="{BB962C8B-B14F-4D97-AF65-F5344CB8AC3E}">
        <p14:creationId xmlns:p14="http://schemas.microsoft.com/office/powerpoint/2010/main" val="7516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95" y="0"/>
            <a:ext cx="8229600" cy="1143000"/>
          </a:xfrm>
        </p:spPr>
        <p:txBody>
          <a:bodyPr>
            <a:normAutofit/>
          </a:bodyPr>
          <a:lstStyle/>
          <a:p>
            <a:pPr algn="ctr"/>
            <a:r>
              <a:rPr lang="en-AU" sz="2800" b="1" dirty="0"/>
              <a:t>Introduction</a:t>
            </a:r>
            <a:br>
              <a:rPr lang="en-AU" sz="2800" b="1" dirty="0"/>
            </a:br>
            <a:endParaRPr lang="en-AU" sz="2800" b="1" dirty="0">
              <a:solidFill>
                <a:schemeClr val="tx1">
                  <a:lumMod val="50000"/>
                  <a:lumOff val="50000"/>
                </a:schemeClr>
              </a:solidFill>
            </a:endParaRPr>
          </a:p>
        </p:txBody>
      </p:sp>
      <p:sp>
        <p:nvSpPr>
          <p:cNvPr id="8" name="Rectangle 7"/>
          <p:cNvSpPr/>
          <p:nvPr/>
        </p:nvSpPr>
        <p:spPr>
          <a:xfrm>
            <a:off x="4067944" y="1268760"/>
            <a:ext cx="4091374" cy="461665"/>
          </a:xfrm>
          <a:prstGeom prst="rect">
            <a:avLst/>
          </a:prstGeom>
        </p:spPr>
        <p:txBody>
          <a:bodyPr wrap="square">
            <a:spAutoFit/>
          </a:bodyPr>
          <a:lstStyle/>
          <a:p>
            <a:endParaRPr lang="en-NZ"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43000"/>
            <a:ext cx="3138567" cy="4336455"/>
          </a:xfrm>
          <a:prstGeom prst="rect">
            <a:avLst/>
          </a:prstGeom>
        </p:spPr>
      </p:pic>
      <p:sp>
        <p:nvSpPr>
          <p:cNvPr id="5" name="Rectangle 4"/>
          <p:cNvSpPr/>
          <p:nvPr/>
        </p:nvSpPr>
        <p:spPr>
          <a:xfrm>
            <a:off x="3994283" y="1407259"/>
            <a:ext cx="4826189" cy="1015663"/>
          </a:xfrm>
          <a:prstGeom prst="rect">
            <a:avLst/>
          </a:prstGeom>
        </p:spPr>
        <p:txBody>
          <a:bodyPr wrap="square">
            <a:spAutoFit/>
          </a:bodyPr>
          <a:lstStyle/>
          <a:p>
            <a:r>
              <a:rPr lang="en-NZ" sz="2000" dirty="0">
                <a:latin typeface="Calibri" panose="020F0502020204030204" pitchFamily="34" charset="0"/>
                <a:ea typeface="Calibri" panose="020F0502020204030204" pitchFamily="34" charset="0"/>
                <a:cs typeface="Times New Roman" panose="02020603050405020304" pitchFamily="18" charset="0"/>
              </a:rPr>
              <a:t>Any place of work can have associated hazards and dangers that can cause harm to people</a:t>
            </a:r>
            <a:endParaRPr lang="en-NZ"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6"/>
          <p:cNvSpPr txBox="1"/>
          <p:nvPr/>
        </p:nvSpPr>
        <p:spPr>
          <a:xfrm>
            <a:off x="481544" y="620688"/>
            <a:ext cx="8064896" cy="5202152"/>
          </a:xfrm>
          <a:prstGeom prst="rect">
            <a:avLst/>
          </a:prstGeom>
          <a:solidFill>
            <a:srgbClr val="F0E010"/>
          </a:solidFill>
          <a:ln w="6350">
            <a:solidFill>
              <a:srgbClr val="4F81BD">
                <a:lumMod val="20000"/>
                <a:lumOff val="80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NZ"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a:effectLst/>
                <a:latin typeface="Calibri" panose="020F0502020204030204" pitchFamily="34" charset="0"/>
                <a:ea typeface="Calibri" panose="020F0502020204030204" pitchFamily="34" charset="0"/>
                <a:cs typeface="Times New Roman" panose="02020603050405020304" pitchFamily="18" charset="0"/>
              </a:rPr>
              <a:t>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944703" y="908720"/>
            <a:ext cx="935990" cy="935990"/>
          </a:xfrm>
          <a:prstGeom prst="rect">
            <a:avLst/>
          </a:prstGeom>
        </p:spPr>
      </p:pic>
      <p:sp>
        <p:nvSpPr>
          <p:cNvPr id="4" name="Text Box 202"/>
          <p:cNvSpPr txBox="1"/>
          <p:nvPr/>
        </p:nvSpPr>
        <p:spPr>
          <a:xfrm>
            <a:off x="2339752" y="764704"/>
            <a:ext cx="4348480" cy="39897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b="1" dirty="0">
                <a:effectLst/>
                <a:latin typeface="Calibri" panose="020F0502020204030204" pitchFamily="34" charset="0"/>
                <a:ea typeface="Calibri" panose="020F0502020204030204" pitchFamily="34" charset="0"/>
                <a:cs typeface="Times New Roman" panose="02020603050405020304" pitchFamily="18" charset="0"/>
              </a:rPr>
              <a:t>Changes to Laws</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Laws change all the time. The construction industry must keep up to date with changes to building laws.  All tradesmen must be aware of such changes as well as </a:t>
            </a:r>
            <a:r>
              <a:rPr lang="en-NZ" b="1" dirty="0">
                <a:effectLst/>
                <a:latin typeface="Calibri" panose="020F0502020204030204" pitchFamily="34" charset="0"/>
                <a:ea typeface="Calibri" panose="020F0502020204030204" pitchFamily="34" charset="0"/>
                <a:cs typeface="Times New Roman" panose="02020603050405020304" pitchFamily="18" charset="0"/>
              </a:rPr>
              <a:t>understand</a:t>
            </a:r>
            <a:r>
              <a:rPr lang="en-NZ" dirty="0">
                <a:effectLst/>
                <a:latin typeface="Calibri" panose="020F0502020204030204" pitchFamily="34" charset="0"/>
                <a:ea typeface="Calibri" panose="020F0502020204030204" pitchFamily="34" charset="0"/>
                <a:cs typeface="Times New Roman" panose="02020603050405020304" pitchFamily="18" charset="0"/>
              </a:rPr>
              <a:t> how changes in building laws affect the way buildings are constructed.</a:t>
            </a:r>
          </a:p>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NZ" dirty="0">
                <a:effectLst/>
                <a:latin typeface="Calibri" panose="020F0502020204030204" pitchFamily="34" charset="0"/>
                <a:ea typeface="Calibri" panose="020F0502020204030204" pitchFamily="34" charset="0"/>
                <a:cs typeface="Times New Roman" panose="02020603050405020304" pitchFamily="18" charset="0"/>
              </a:rPr>
              <a:t>With your tutor:</a:t>
            </a:r>
          </a:p>
          <a:p>
            <a:pPr marL="342900" lvl="0" indent="-342900">
              <a:lnSpc>
                <a:spcPct val="115000"/>
              </a:lnSpc>
              <a:spcAft>
                <a:spcPts val="0"/>
              </a:spcAft>
              <a:buFont typeface="Symbol" panose="05050102010706020507" pitchFamily="18" charset="2"/>
              <a:buChar char=""/>
            </a:pPr>
            <a:r>
              <a:rPr lang="en-NZ" dirty="0">
                <a:effectLst/>
                <a:latin typeface="Calibri" panose="020F0502020204030204" pitchFamily="34" charset="0"/>
                <a:ea typeface="Calibri" panose="020F0502020204030204" pitchFamily="34" charset="0"/>
                <a:cs typeface="Times New Roman" panose="02020603050405020304" pitchFamily="18" charset="0"/>
              </a:rPr>
              <a:t>Talk about some recent law changes in the construction industry.</a:t>
            </a:r>
          </a:p>
          <a:p>
            <a:pPr marL="342900" lvl="0" indent="-342900">
              <a:lnSpc>
                <a:spcPct val="115000"/>
              </a:lnSpc>
              <a:spcAft>
                <a:spcPts val="1000"/>
              </a:spcAft>
              <a:buFont typeface="Symbol" panose="05050102010706020507" pitchFamily="18" charset="2"/>
              <a:buChar char=""/>
            </a:pPr>
            <a:r>
              <a:rPr lang="en-NZ" dirty="0">
                <a:effectLst/>
                <a:latin typeface="Calibri" panose="020F0502020204030204" pitchFamily="34" charset="0"/>
                <a:ea typeface="Calibri" panose="020F0502020204030204" pitchFamily="34" charset="0"/>
                <a:cs typeface="Times New Roman" panose="02020603050405020304" pitchFamily="18" charset="0"/>
              </a:rPr>
              <a:t>What caused these changes?</a:t>
            </a:r>
          </a:p>
          <a:p>
            <a:pP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44703" y="4221088"/>
            <a:ext cx="935990" cy="948423"/>
          </a:xfrm>
          <a:prstGeom prst="rect">
            <a:avLst/>
          </a:prstGeom>
        </p:spPr>
      </p:pic>
    </p:spTree>
    <p:extLst>
      <p:ext uri="{BB962C8B-B14F-4D97-AF65-F5344CB8AC3E}">
        <p14:creationId xmlns:p14="http://schemas.microsoft.com/office/powerpoint/2010/main" val="385199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NZ" sz="2800" b="1" dirty="0"/>
              <a:t>End</a:t>
            </a:r>
          </a:p>
        </p:txBody>
      </p:sp>
      <p:sp>
        <p:nvSpPr>
          <p:cNvPr id="7" name="Rectangle 6"/>
          <p:cNvSpPr/>
          <p:nvPr/>
        </p:nvSpPr>
        <p:spPr>
          <a:xfrm>
            <a:off x="179512" y="1284175"/>
            <a:ext cx="2808312" cy="4824536"/>
          </a:xfrm>
          <a:prstGeom prst="rect">
            <a:avLst/>
          </a:prstGeom>
          <a:solidFill>
            <a:srgbClr val="E4E038"/>
          </a:solidFill>
          <a:ln>
            <a:solidFill>
              <a:srgbClr val="E4E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E4E038"/>
              </a:solidFill>
            </a:endParaRPr>
          </a:p>
        </p:txBody>
      </p:sp>
      <p:sp>
        <p:nvSpPr>
          <p:cNvPr id="10" name="Rectangle 9"/>
          <p:cNvSpPr/>
          <p:nvPr/>
        </p:nvSpPr>
        <p:spPr>
          <a:xfrm>
            <a:off x="3167844" y="1284175"/>
            <a:ext cx="2808312" cy="4824536"/>
          </a:xfrm>
          <a:prstGeom prst="rect">
            <a:avLst/>
          </a:prstGeom>
          <a:solidFill>
            <a:srgbClr val="E4E038"/>
          </a:solidFill>
          <a:ln>
            <a:solidFill>
              <a:srgbClr val="E4E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E4E038"/>
              </a:solidFill>
            </a:endParaRPr>
          </a:p>
        </p:txBody>
      </p:sp>
      <p:sp>
        <p:nvSpPr>
          <p:cNvPr id="11" name="Rectangle 10"/>
          <p:cNvSpPr/>
          <p:nvPr/>
        </p:nvSpPr>
        <p:spPr>
          <a:xfrm>
            <a:off x="6156176" y="1284175"/>
            <a:ext cx="2808312" cy="4824536"/>
          </a:xfrm>
          <a:prstGeom prst="rect">
            <a:avLst/>
          </a:prstGeom>
          <a:solidFill>
            <a:srgbClr val="E4E038"/>
          </a:solidFill>
          <a:ln>
            <a:solidFill>
              <a:srgbClr val="E4E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E4E038"/>
              </a:solidFill>
            </a:endParaRPr>
          </a:p>
        </p:txBody>
      </p:sp>
      <p:sp>
        <p:nvSpPr>
          <p:cNvPr id="12" name="Oval 11"/>
          <p:cNvSpPr/>
          <p:nvPr/>
        </p:nvSpPr>
        <p:spPr>
          <a:xfrm>
            <a:off x="935596" y="1417638"/>
            <a:ext cx="1296143" cy="125350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0" b="1" dirty="0">
                <a:solidFill>
                  <a:srgbClr val="F6DB16"/>
                </a:solidFill>
              </a:rPr>
              <a:t>A</a:t>
            </a:r>
          </a:p>
        </p:txBody>
      </p:sp>
      <p:sp>
        <p:nvSpPr>
          <p:cNvPr id="13" name="Oval 12"/>
          <p:cNvSpPr/>
          <p:nvPr/>
        </p:nvSpPr>
        <p:spPr>
          <a:xfrm>
            <a:off x="3995936" y="1434676"/>
            <a:ext cx="1296143" cy="125350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0" b="1" dirty="0">
                <a:solidFill>
                  <a:srgbClr val="F6DB16"/>
                </a:solidFill>
              </a:rPr>
              <a:t>B</a:t>
            </a:r>
          </a:p>
        </p:txBody>
      </p:sp>
      <p:sp>
        <p:nvSpPr>
          <p:cNvPr id="14" name="Oval 13"/>
          <p:cNvSpPr/>
          <p:nvPr/>
        </p:nvSpPr>
        <p:spPr>
          <a:xfrm>
            <a:off x="7020272" y="1434676"/>
            <a:ext cx="1296143" cy="125350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0" b="1" dirty="0">
                <a:solidFill>
                  <a:srgbClr val="F6DB16"/>
                </a:solidFill>
              </a:rPr>
              <a:t>C</a:t>
            </a:r>
          </a:p>
        </p:txBody>
      </p:sp>
      <p:sp>
        <p:nvSpPr>
          <p:cNvPr id="4" name="TextBox 3"/>
          <p:cNvSpPr txBox="1"/>
          <p:nvPr/>
        </p:nvSpPr>
        <p:spPr>
          <a:xfrm>
            <a:off x="323528" y="3140968"/>
            <a:ext cx="2520280" cy="2308324"/>
          </a:xfrm>
          <a:prstGeom prst="rect">
            <a:avLst/>
          </a:prstGeom>
          <a:noFill/>
        </p:spPr>
        <p:txBody>
          <a:bodyPr wrap="square" rtlCol="0">
            <a:spAutoFit/>
          </a:bodyPr>
          <a:lstStyle/>
          <a:p>
            <a:r>
              <a:rPr lang="en-NZ" dirty="0"/>
              <a:t>Once sentence summary</a:t>
            </a:r>
          </a:p>
          <a:p>
            <a:r>
              <a:rPr lang="en-NZ" dirty="0"/>
              <a:t>____________________________________________________________________________________________________________________________________________</a:t>
            </a:r>
          </a:p>
        </p:txBody>
      </p:sp>
      <p:sp>
        <p:nvSpPr>
          <p:cNvPr id="15" name="TextBox 14"/>
          <p:cNvSpPr txBox="1"/>
          <p:nvPr/>
        </p:nvSpPr>
        <p:spPr>
          <a:xfrm>
            <a:off x="3311860" y="3149685"/>
            <a:ext cx="2520280" cy="2308324"/>
          </a:xfrm>
          <a:prstGeom prst="rect">
            <a:avLst/>
          </a:prstGeom>
          <a:noFill/>
        </p:spPr>
        <p:txBody>
          <a:bodyPr wrap="square" rtlCol="0">
            <a:spAutoFit/>
          </a:bodyPr>
          <a:lstStyle/>
          <a:p>
            <a:r>
              <a:rPr lang="en-NZ" dirty="0"/>
              <a:t>Once sentence summary</a:t>
            </a:r>
          </a:p>
          <a:p>
            <a:r>
              <a:rPr lang="en-NZ" dirty="0"/>
              <a:t>____________________________________________________________________________________________________________________________________________</a:t>
            </a:r>
          </a:p>
        </p:txBody>
      </p:sp>
      <p:sp>
        <p:nvSpPr>
          <p:cNvPr id="16" name="TextBox 15"/>
          <p:cNvSpPr txBox="1"/>
          <p:nvPr/>
        </p:nvSpPr>
        <p:spPr>
          <a:xfrm>
            <a:off x="6300192" y="3149685"/>
            <a:ext cx="2520280" cy="2308324"/>
          </a:xfrm>
          <a:prstGeom prst="rect">
            <a:avLst/>
          </a:prstGeom>
          <a:noFill/>
        </p:spPr>
        <p:txBody>
          <a:bodyPr wrap="square" rtlCol="0">
            <a:spAutoFit/>
          </a:bodyPr>
          <a:lstStyle/>
          <a:p>
            <a:r>
              <a:rPr lang="en-NZ" dirty="0"/>
              <a:t>Once sentence summary</a:t>
            </a:r>
          </a:p>
          <a:p>
            <a:r>
              <a:rPr lang="en-NZ" dirty="0"/>
              <a:t>____________________________________________________________________________________________________________________________________________</a:t>
            </a:r>
          </a:p>
        </p:txBody>
      </p:sp>
    </p:spTree>
    <p:custDataLst>
      <p:tags r:id="rId1"/>
    </p:custDataLst>
    <p:extLst>
      <p:ext uri="{BB962C8B-B14F-4D97-AF65-F5344CB8AC3E}">
        <p14:creationId xmlns:p14="http://schemas.microsoft.com/office/powerpoint/2010/main" val="42582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914356" y="4121441"/>
            <a:ext cx="1842135" cy="668020"/>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 name="Round Diagonal Corner Rectangle 2"/>
          <p:cNvSpPr/>
          <p:nvPr/>
        </p:nvSpPr>
        <p:spPr>
          <a:xfrm>
            <a:off x="1912451" y="3095281"/>
            <a:ext cx="1842135" cy="668020"/>
          </a:xfrm>
          <a:prstGeom prst="round2DiagRect">
            <a:avLst/>
          </a:prstGeom>
          <a:solidFill>
            <a:srgbClr val="D5DA1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4" name="Round Diagonal Corner Rectangle 3"/>
          <p:cNvSpPr/>
          <p:nvPr/>
        </p:nvSpPr>
        <p:spPr>
          <a:xfrm>
            <a:off x="1910546" y="2070391"/>
            <a:ext cx="1842135" cy="668020"/>
          </a:xfrm>
          <a:prstGeom prst="round2DiagRect">
            <a:avLst/>
          </a:prstGeom>
          <a:solidFill>
            <a:srgbClr val="D5DA1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5" name="Text Box 3"/>
          <p:cNvSpPr txBox="1">
            <a:spLocks noChangeArrowheads="1"/>
          </p:cNvSpPr>
          <p:nvPr/>
        </p:nvSpPr>
        <p:spPr bwMode="auto">
          <a:xfrm>
            <a:off x="2096526" y="2026334"/>
            <a:ext cx="14049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6"/>
          <p:cNvSpPr txBox="1">
            <a:spLocks noChangeArrowheads="1"/>
          </p:cNvSpPr>
          <p:nvPr/>
        </p:nvSpPr>
        <p:spPr bwMode="auto">
          <a:xfrm>
            <a:off x="2096526" y="3076748"/>
            <a:ext cx="14049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8"/>
          <p:cNvSpPr txBox="1">
            <a:spLocks noChangeArrowheads="1"/>
          </p:cNvSpPr>
          <p:nvPr/>
        </p:nvSpPr>
        <p:spPr bwMode="auto">
          <a:xfrm>
            <a:off x="2129144" y="4120171"/>
            <a:ext cx="14049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9"/>
          <p:cNvSpPr txBox="1">
            <a:spLocks noChangeArrowheads="1"/>
          </p:cNvSpPr>
          <p:nvPr/>
        </p:nvSpPr>
        <p:spPr bwMode="auto">
          <a:xfrm>
            <a:off x="4932039" y="1951328"/>
            <a:ext cx="2238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died at work</a:t>
            </a:r>
            <a:endParaRPr kumimoji="0" lang="en-NZ"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10"/>
          <p:cNvSpPr txBox="1">
            <a:spLocks noChangeArrowheads="1"/>
          </p:cNvSpPr>
          <p:nvPr/>
        </p:nvSpPr>
        <p:spPr bwMode="auto">
          <a:xfrm>
            <a:off x="4932040" y="3114985"/>
            <a:ext cx="2238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injured at work</a:t>
            </a:r>
            <a:endParaRPr kumimoji="0" lang="en-NZ"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11"/>
          <p:cNvSpPr txBox="1">
            <a:spLocks noChangeArrowheads="1"/>
          </p:cNvSpPr>
          <p:nvPr/>
        </p:nvSpPr>
        <p:spPr bwMode="auto">
          <a:xfrm>
            <a:off x="4932040" y="4121441"/>
            <a:ext cx="3240360" cy="76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social and economic cost of deaths and injuries at work</a:t>
            </a:r>
            <a:endParaRPr kumimoji="0" lang="en-NZ"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204936" y="-219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2" name="Rectangle 14"/>
          <p:cNvSpPr>
            <a:spLocks noChangeArrowheads="1"/>
          </p:cNvSpPr>
          <p:nvPr/>
        </p:nvSpPr>
        <p:spPr bwMode="auto">
          <a:xfrm>
            <a:off x="204936" y="4352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3" name="Rectangle 12"/>
          <p:cNvSpPr/>
          <p:nvPr/>
        </p:nvSpPr>
        <p:spPr>
          <a:xfrm>
            <a:off x="545612" y="420883"/>
            <a:ext cx="7914820" cy="392159"/>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 </a:t>
            </a:r>
            <a:r>
              <a:rPr lang="en-NZ" b="1" dirty="0">
                <a:latin typeface="Calibri" panose="020F0502020204030204" pitchFamily="34" charset="0"/>
                <a:ea typeface="Calibri" panose="020F0502020204030204" pitchFamily="34" charset="0"/>
                <a:cs typeface="Times New Roman" panose="02020603050405020304" pitchFamily="18" charset="0"/>
              </a:rPr>
              <a:t>In New Zealand in 2012:</a:t>
            </a:r>
            <a:endParaRPr lang="en-NZ"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24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6871" y="684835"/>
            <a:ext cx="8429586" cy="2873085"/>
          </a:xfrm>
          <a:prstGeom prst="rect">
            <a:avLst/>
          </a:prstGeom>
          <a:solidFill>
            <a:srgbClr val="E4E038"/>
          </a:solidFill>
          <a:ln>
            <a:solidFill>
              <a:srgbClr val="E4E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E4E038"/>
              </a:solidFill>
            </a:endParaRPr>
          </a:p>
        </p:txBody>
      </p:sp>
      <p:sp>
        <p:nvSpPr>
          <p:cNvPr id="4" name="Title 1"/>
          <p:cNvSpPr>
            <a:spLocks noGrp="1"/>
          </p:cNvSpPr>
          <p:nvPr>
            <p:ph type="title"/>
          </p:nvPr>
        </p:nvSpPr>
        <p:spPr>
          <a:xfrm>
            <a:off x="595187" y="912783"/>
            <a:ext cx="8229600" cy="1143000"/>
          </a:xfrm>
        </p:spPr>
        <p:txBody>
          <a:bodyPr>
            <a:normAutofit/>
          </a:bodyPr>
          <a:lstStyle/>
          <a:p>
            <a:pPr algn="ctr"/>
            <a:r>
              <a:rPr lang="en-AU" sz="2800" b="1" dirty="0"/>
              <a:t>Introduction</a:t>
            </a:r>
            <a:br>
              <a:rPr lang="en-AU" sz="2800" b="1" dirty="0"/>
            </a:br>
            <a:endParaRPr lang="en-AU" sz="2800" b="1" dirty="0">
              <a:solidFill>
                <a:schemeClr val="tx1">
                  <a:lumMod val="50000"/>
                  <a:lumOff val="50000"/>
                </a:schemeClr>
              </a:solidFill>
            </a:endParaRPr>
          </a:p>
        </p:txBody>
      </p:sp>
      <p:sp>
        <p:nvSpPr>
          <p:cNvPr id="15" name="Rectangle 14"/>
          <p:cNvSpPr/>
          <p:nvPr/>
        </p:nvSpPr>
        <p:spPr>
          <a:xfrm>
            <a:off x="66345" y="116632"/>
            <a:ext cx="946413" cy="461665"/>
          </a:xfrm>
          <a:prstGeom prst="rect">
            <a:avLst/>
          </a:prstGeom>
        </p:spPr>
        <p:txBody>
          <a:bodyPr wrap="none">
            <a:spAutoFit/>
          </a:bodyPr>
          <a:lstStyle/>
          <a:p>
            <a:r>
              <a:rPr lang="en-NZ" sz="2400" b="1" dirty="0"/>
              <a:t>Cont..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242" y="835200"/>
            <a:ext cx="1015200" cy="1015200"/>
          </a:xfrm>
          <a:prstGeom prst="rect">
            <a:avLst/>
          </a:prstGeom>
        </p:spPr>
      </p:pic>
      <p:sp>
        <p:nvSpPr>
          <p:cNvPr id="6" name="Rectangle 3"/>
          <p:cNvSpPr>
            <a:spLocks noChangeArrowheads="1"/>
          </p:cNvSpPr>
          <p:nvPr/>
        </p:nvSpPr>
        <p:spPr bwMode="auto">
          <a:xfrm>
            <a:off x="755576" y="1634317"/>
            <a:ext cx="71161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construction industry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NZ" altLang="en-US" dirty="0">
                <a:ea typeface="Calibri" panose="020F0502020204030204" pitchFamily="34" charset="0"/>
                <a:cs typeface="Times New Roman" panose="02020603050405020304" pitchFamily="18" charset="0"/>
              </a:rPr>
              <a:t>The construction industry has a particularly dangerous working environment.</a:t>
            </a:r>
          </a:p>
          <a:p>
            <a:pPr eaLnBrk="0" fontAlgn="base" hangingPunct="0">
              <a:spcBef>
                <a:spcPct val="0"/>
              </a:spcBef>
              <a:spcAft>
                <a:spcPct val="0"/>
              </a:spcAft>
            </a:pPr>
            <a:endParaRPr lang="en-NZ" altLang="en-US" dirty="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NZ" altLang="en-US" dirty="0">
                <a:ea typeface="Calibri" panose="020F0502020204030204" pitchFamily="34" charset="0"/>
                <a:cs typeface="Times New Roman" panose="02020603050405020304" pitchFamily="18" charset="0"/>
              </a:rPr>
              <a:t> Look at the following images and discuss the dangers you see. </a:t>
            </a:r>
            <a:endParaRPr lang="en-NZ"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428513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827584" y="493488"/>
            <a:ext cx="3456384" cy="459169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5004048" y="493489"/>
            <a:ext cx="3168352" cy="4591694"/>
          </a:xfrm>
          <a:prstGeom prst="rect">
            <a:avLst/>
          </a:prstGeom>
        </p:spPr>
      </p:pic>
      <p:sp>
        <p:nvSpPr>
          <p:cNvPr id="4" name="Oval 3"/>
          <p:cNvSpPr/>
          <p:nvPr/>
        </p:nvSpPr>
        <p:spPr>
          <a:xfrm>
            <a:off x="827584" y="5257772"/>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p>
        </p:txBody>
      </p:sp>
      <p:sp>
        <p:nvSpPr>
          <p:cNvPr id="6" name="Oval 5"/>
          <p:cNvSpPr/>
          <p:nvPr/>
        </p:nvSpPr>
        <p:spPr>
          <a:xfrm>
            <a:off x="5004048" y="5257772"/>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p>
        </p:txBody>
      </p:sp>
    </p:spTree>
    <p:extLst>
      <p:ext uri="{BB962C8B-B14F-4D97-AF65-F5344CB8AC3E}">
        <p14:creationId xmlns:p14="http://schemas.microsoft.com/office/powerpoint/2010/main" val="427328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rot="5400000">
            <a:off x="215516" y="1304764"/>
            <a:ext cx="4536504" cy="3168352"/>
          </a:xfrm>
          <a:prstGeom prst="rect">
            <a:avLst/>
          </a:prstGeom>
        </p:spPr>
      </p:pic>
      <p:pic>
        <p:nvPicPr>
          <p:cNvPr id="3" name="Picture 2" descr="F:\Wood shed project\Building pics\Floors\Whanga boys house\20140226_0708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20688"/>
            <a:ext cx="3600400" cy="4548039"/>
          </a:xfrm>
          <a:prstGeom prst="rect">
            <a:avLst/>
          </a:prstGeom>
          <a:noFill/>
          <a:ln>
            <a:noFill/>
          </a:ln>
        </p:spPr>
      </p:pic>
      <p:sp>
        <p:nvSpPr>
          <p:cNvPr id="4" name="Oval 3"/>
          <p:cNvSpPr/>
          <p:nvPr/>
        </p:nvSpPr>
        <p:spPr>
          <a:xfrm>
            <a:off x="899592" y="5301208"/>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5" name="Oval 4"/>
          <p:cNvSpPr/>
          <p:nvPr/>
        </p:nvSpPr>
        <p:spPr>
          <a:xfrm>
            <a:off x="4716016" y="5301208"/>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p>
        </p:txBody>
      </p:sp>
    </p:spTree>
    <p:extLst>
      <p:ext uri="{BB962C8B-B14F-4D97-AF65-F5344CB8AC3E}">
        <p14:creationId xmlns:p14="http://schemas.microsoft.com/office/powerpoint/2010/main" val="217840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Wood shed project\Building pics\Roof\20140210_191340.jpg"/>
          <p:cNvPicPr/>
          <p:nvPr/>
        </p:nvPicPr>
        <p:blipFill rotWithShape="1">
          <a:blip r:embed="rId2" cstate="print">
            <a:extLst>
              <a:ext uri="{28A0092B-C50C-407E-A947-70E740481C1C}">
                <a14:useLocalDpi xmlns:a14="http://schemas.microsoft.com/office/drawing/2010/main" val="0"/>
              </a:ext>
            </a:extLst>
          </a:blip>
          <a:srcRect l="-1" r="46397"/>
          <a:stretch/>
        </p:blipFill>
        <p:spPr bwMode="auto">
          <a:xfrm>
            <a:off x="899592" y="692696"/>
            <a:ext cx="3168352" cy="4536504"/>
          </a:xfrm>
          <a:prstGeom prst="rect">
            <a:avLst/>
          </a:prstGeom>
          <a:noFill/>
          <a:ln>
            <a:noFill/>
          </a:ln>
          <a:extLst>
            <a:ext uri="{53640926-AAD7-44D8-BBD7-CCE9431645EC}">
              <a14:shadowObscured xmlns:a14="http://schemas.microsoft.com/office/drawing/2010/main"/>
            </a:ext>
          </a:extLst>
        </p:spPr>
      </p:pic>
      <p:pic>
        <p:nvPicPr>
          <p:cNvPr id="3" name="Picture 2" descr="N:\Prima Learning\Learning Works\Wintec Projects\School of Trades\Certificate in Building\Sleepout Moodle Development\Week  2  12997\Manuals to dev\H and S photos\construction worker with full armour.jpg"/>
          <p:cNvPicPr/>
          <p:nvPr/>
        </p:nvPicPr>
        <p:blipFill rotWithShape="1">
          <a:blip r:embed="rId3" cstate="print">
            <a:extLst>
              <a:ext uri="{28A0092B-C50C-407E-A947-70E740481C1C}">
                <a14:useLocalDpi xmlns:a14="http://schemas.microsoft.com/office/drawing/2010/main" val="0"/>
              </a:ext>
            </a:extLst>
          </a:blip>
          <a:srcRect l="6094" t="13851"/>
          <a:stretch/>
        </p:blipFill>
        <p:spPr bwMode="auto">
          <a:xfrm rot="5400000">
            <a:off x="4247964" y="1304764"/>
            <a:ext cx="4536504" cy="3312368"/>
          </a:xfrm>
          <a:prstGeom prst="rect">
            <a:avLst/>
          </a:prstGeom>
          <a:noFill/>
          <a:ln>
            <a:noFill/>
          </a:ln>
          <a:extLst>
            <a:ext uri="{53640926-AAD7-44D8-BBD7-CCE9431645EC}">
              <a14:shadowObscured xmlns:a14="http://schemas.microsoft.com/office/drawing/2010/main"/>
            </a:ext>
          </a:extLst>
        </p:spPr>
      </p:pic>
      <p:sp>
        <p:nvSpPr>
          <p:cNvPr id="4" name="Oval 3"/>
          <p:cNvSpPr/>
          <p:nvPr/>
        </p:nvSpPr>
        <p:spPr>
          <a:xfrm>
            <a:off x="899592" y="5301208"/>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p>
        </p:txBody>
      </p:sp>
      <p:sp>
        <p:nvSpPr>
          <p:cNvPr id="5" name="Oval 4"/>
          <p:cNvSpPr/>
          <p:nvPr/>
        </p:nvSpPr>
        <p:spPr>
          <a:xfrm>
            <a:off x="4860032" y="5301208"/>
            <a:ext cx="504056" cy="504056"/>
          </a:xfrm>
          <a:prstGeom prst="ellipse">
            <a:avLst/>
          </a:prstGeom>
          <a:solidFill>
            <a:sysClr val="windowText" lastClr="000000"/>
          </a:solidFill>
          <a:ln w="25400" cap="flat" cmpd="sng" algn="ctr">
            <a:solidFill>
              <a:srgbClr val="EBEB0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p>
        </p:txBody>
      </p:sp>
    </p:spTree>
    <p:extLst>
      <p:ext uri="{BB962C8B-B14F-4D97-AF65-F5344CB8AC3E}">
        <p14:creationId xmlns:p14="http://schemas.microsoft.com/office/powerpoint/2010/main" val="383492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9586" cy="2873085"/>
          </a:xfrm>
          <a:prstGeom prst="rect">
            <a:avLst/>
          </a:prstGeom>
          <a:solidFill>
            <a:srgbClr val="E4E038"/>
          </a:solidFill>
          <a:ln>
            <a:solidFill>
              <a:srgbClr val="E4E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E4E038"/>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92696"/>
            <a:ext cx="1015200" cy="1015200"/>
          </a:xfrm>
          <a:prstGeom prst="rect">
            <a:avLst/>
          </a:prstGeom>
        </p:spPr>
      </p:pic>
      <p:sp>
        <p:nvSpPr>
          <p:cNvPr id="4" name="Text Box 13"/>
          <p:cNvSpPr txBox="1"/>
          <p:nvPr/>
        </p:nvSpPr>
        <p:spPr>
          <a:xfrm>
            <a:off x="827584" y="764704"/>
            <a:ext cx="5976664" cy="2160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NZ" dirty="0">
                <a:effectLst/>
                <a:ea typeface="Calibri" panose="020F0502020204030204" pitchFamily="34" charset="0"/>
                <a:cs typeface="Times New Roman" panose="02020603050405020304" pitchFamily="18" charset="0"/>
              </a:rPr>
              <a:t>How would you complete this sentence? What can be done? </a:t>
            </a:r>
          </a:p>
          <a:p>
            <a:pPr>
              <a:lnSpc>
                <a:spcPct val="115000"/>
              </a:lnSpc>
              <a:spcAft>
                <a:spcPts val="1000"/>
              </a:spcAft>
            </a:pPr>
            <a:r>
              <a:rPr lang="en-NZ" dirty="0">
                <a:effectLst/>
                <a:ea typeface="Calibri" panose="020F0502020204030204" pitchFamily="34" charset="0"/>
                <a:cs typeface="Times New Roman" panose="02020603050405020304" pitchFamily="18" charset="0"/>
              </a:rPr>
              <a:t>Talk about this in class.</a:t>
            </a:r>
          </a:p>
          <a:p>
            <a:pPr>
              <a:lnSpc>
                <a:spcPct val="115000"/>
              </a:lnSpc>
              <a:spcAft>
                <a:spcPts val="1000"/>
              </a:spcAft>
            </a:pPr>
            <a:r>
              <a:rPr lang="en-NZ" dirty="0">
                <a:effectLst/>
                <a:ea typeface="Calibri" panose="020F0502020204030204" pitchFamily="34" charset="0"/>
                <a:cs typeface="Times New Roman" panose="02020603050405020304" pitchFamily="18" charset="0"/>
              </a:rPr>
              <a:t>The construction industry has a particularly dangerous working environment. By understanding what health and safety is all about, we can …</a:t>
            </a:r>
          </a:p>
          <a:p>
            <a:pPr>
              <a:lnSpc>
                <a:spcPct val="115000"/>
              </a:lnSpc>
              <a:spcAft>
                <a:spcPts val="1000"/>
              </a:spcAft>
            </a:pPr>
            <a:r>
              <a:rPr lang="en-NZ"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9733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3030</TotalTime>
  <Words>1416</Words>
  <Application>Microsoft Office PowerPoint</Application>
  <PresentationFormat>On-screen Show (4:3)</PresentationFormat>
  <Paragraphs>211</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Symbol</vt:lpstr>
      <vt:lpstr>Office Theme</vt:lpstr>
      <vt:lpstr>The laws </vt:lpstr>
      <vt:lpstr>In this presentation:</vt:lpstr>
      <vt:lpstr>Introduction </vt:lpstr>
      <vt:lpstr>PowerPoint Presentation</vt:lpstr>
      <vt:lpstr>Introduction </vt:lpstr>
      <vt:lpstr>PowerPoint Presentation</vt:lpstr>
      <vt:lpstr>PowerPoint Presentation</vt:lpstr>
      <vt:lpstr>PowerPoint Presentation</vt:lpstr>
      <vt:lpstr>PowerPoint Presentation</vt:lpstr>
      <vt:lpstr>The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DArcy</dc:creator>
  <cp:lastModifiedBy>Mark Grocott</cp:lastModifiedBy>
  <cp:revision>231</cp:revision>
  <cp:lastPrinted>2015-05-25T22:57:44Z</cp:lastPrinted>
  <dcterms:created xsi:type="dcterms:W3CDTF">2008-07-17T05:58:36Z</dcterms:created>
  <dcterms:modified xsi:type="dcterms:W3CDTF">2021-08-15T21:43:42Z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524324C5-50FC-4106-8026-0944CD969C19</vt:lpwstr>
  </property>
  <property fmtid="{D5CDD505-2E9C-101B-9397-08002B2CF9AE}" pid="3" name="ArticulatePath">
    <vt:lpwstr>12999 introduction, safe operation_web</vt:lpwstr>
  </property>
</Properties>
</file>