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3"/>
  </p:sldMasterIdLst>
  <p:notesMasterIdLst>
    <p:notesMasterId r:id="rId39"/>
  </p:notesMasterIdLst>
  <p:handoutMasterIdLst>
    <p:handoutMasterId r:id="rId40"/>
  </p:handoutMasterIdLst>
  <p:sldIdLst>
    <p:sldId id="307" r:id="rId4"/>
    <p:sldId id="340" r:id="rId5"/>
    <p:sldId id="353" r:id="rId6"/>
    <p:sldId id="354" r:id="rId7"/>
    <p:sldId id="352" r:id="rId8"/>
    <p:sldId id="355" r:id="rId9"/>
    <p:sldId id="364" r:id="rId10"/>
    <p:sldId id="356" r:id="rId11"/>
    <p:sldId id="272" r:id="rId12"/>
    <p:sldId id="273" r:id="rId13"/>
    <p:sldId id="274" r:id="rId14"/>
    <p:sldId id="275" r:id="rId15"/>
    <p:sldId id="276" r:id="rId16"/>
    <p:sldId id="277" r:id="rId17"/>
    <p:sldId id="278" r:id="rId18"/>
    <p:sldId id="279" r:id="rId19"/>
    <p:sldId id="280" r:id="rId20"/>
    <p:sldId id="281" r:id="rId21"/>
    <p:sldId id="282" r:id="rId22"/>
    <p:sldId id="284" r:id="rId23"/>
    <p:sldId id="285" r:id="rId24"/>
    <p:sldId id="286" r:id="rId25"/>
    <p:sldId id="287" r:id="rId26"/>
    <p:sldId id="288" r:id="rId27"/>
    <p:sldId id="289" r:id="rId28"/>
    <p:sldId id="290" r:id="rId29"/>
    <p:sldId id="291" r:id="rId30"/>
    <p:sldId id="357" r:id="rId31"/>
    <p:sldId id="358" r:id="rId32"/>
    <p:sldId id="359" r:id="rId33"/>
    <p:sldId id="360" r:id="rId34"/>
    <p:sldId id="361" r:id="rId35"/>
    <p:sldId id="362" r:id="rId36"/>
    <p:sldId id="363" r:id="rId37"/>
    <p:sldId id="292" r:id="rId38"/>
  </p:sldIdLst>
  <p:sldSz cx="9906000" cy="6858000" type="A4"/>
  <p:notesSz cx="6451600" cy="9321800"/>
  <p:custDataLst>
    <p:tags r:id="rId41"/>
  </p:custDataLst>
  <p:defaultTextStyle>
    <a:defPPr>
      <a:defRPr lang="en-US"/>
    </a:defPPr>
    <a:lvl1pPr marL="0" algn="l" defTabSz="974603" rtl="0" eaLnBrk="1" latinLnBrk="0" hangingPunct="1">
      <a:defRPr lang="en-CA" sz="1900" kern="1200">
        <a:solidFill>
          <a:schemeClr val="tx1"/>
        </a:solidFill>
        <a:latin typeface="+mn-lt"/>
        <a:ea typeface="+mn-ea"/>
        <a:cs typeface="+mn-cs"/>
      </a:defRPr>
    </a:lvl1pPr>
    <a:lvl2pPr marL="487302" algn="l" defTabSz="974603" rtl="0" eaLnBrk="1" latinLnBrk="0" hangingPunct="1">
      <a:defRPr sz="1900" kern="1200">
        <a:solidFill>
          <a:schemeClr val="tx1"/>
        </a:solidFill>
        <a:latin typeface="+mn-lt"/>
        <a:ea typeface="+mn-ea"/>
        <a:cs typeface="+mn-cs"/>
      </a:defRPr>
    </a:lvl2pPr>
    <a:lvl3pPr marL="974603" algn="l" defTabSz="974603" rtl="0" eaLnBrk="1" latinLnBrk="0" hangingPunct="1">
      <a:defRPr sz="1900" kern="1200">
        <a:solidFill>
          <a:schemeClr val="tx1"/>
        </a:solidFill>
        <a:latin typeface="+mn-lt"/>
        <a:ea typeface="+mn-ea"/>
        <a:cs typeface="+mn-cs"/>
      </a:defRPr>
    </a:lvl3pPr>
    <a:lvl4pPr marL="1461899" algn="l" defTabSz="974603" rtl="0" eaLnBrk="1" latinLnBrk="0" hangingPunct="1">
      <a:defRPr sz="1900" kern="1200">
        <a:solidFill>
          <a:schemeClr val="tx1"/>
        </a:solidFill>
        <a:latin typeface="+mn-lt"/>
        <a:ea typeface="+mn-ea"/>
        <a:cs typeface="+mn-cs"/>
      </a:defRPr>
    </a:lvl4pPr>
    <a:lvl5pPr marL="1949204" algn="l" defTabSz="974603" rtl="0" eaLnBrk="1" latinLnBrk="0" hangingPunct="1">
      <a:defRPr sz="1900" kern="1200">
        <a:solidFill>
          <a:schemeClr val="tx1"/>
        </a:solidFill>
        <a:latin typeface="+mn-lt"/>
        <a:ea typeface="+mn-ea"/>
        <a:cs typeface="+mn-cs"/>
      </a:defRPr>
    </a:lvl5pPr>
    <a:lvl6pPr marL="2436502" algn="l" defTabSz="974603" rtl="0" eaLnBrk="1" latinLnBrk="0" hangingPunct="1">
      <a:defRPr sz="1900" kern="1200">
        <a:solidFill>
          <a:schemeClr val="tx1"/>
        </a:solidFill>
        <a:latin typeface="+mn-lt"/>
        <a:ea typeface="+mn-ea"/>
        <a:cs typeface="+mn-cs"/>
      </a:defRPr>
    </a:lvl6pPr>
    <a:lvl7pPr marL="2923803" algn="l" defTabSz="974603" rtl="0" eaLnBrk="1" latinLnBrk="0" hangingPunct="1">
      <a:defRPr sz="1900" kern="1200">
        <a:solidFill>
          <a:schemeClr val="tx1"/>
        </a:solidFill>
        <a:latin typeface="+mn-lt"/>
        <a:ea typeface="+mn-ea"/>
        <a:cs typeface="+mn-cs"/>
      </a:defRPr>
    </a:lvl7pPr>
    <a:lvl8pPr marL="3411103" algn="l" defTabSz="974603" rtl="0" eaLnBrk="1" latinLnBrk="0" hangingPunct="1">
      <a:defRPr sz="1900" kern="1200">
        <a:solidFill>
          <a:schemeClr val="tx1"/>
        </a:solidFill>
        <a:latin typeface="+mn-lt"/>
        <a:ea typeface="+mn-ea"/>
        <a:cs typeface="+mn-cs"/>
      </a:defRPr>
    </a:lvl8pPr>
    <a:lvl9pPr marL="3898401" algn="l" defTabSz="974603" rtl="0" eaLnBrk="1" latinLnBrk="0" hangingPunct="1">
      <a:defRPr sz="1900" kern="1200">
        <a:solidFill>
          <a:schemeClr val="tx1"/>
        </a:solidFill>
        <a:latin typeface="+mn-lt"/>
        <a:ea typeface="+mn-ea"/>
        <a:cs typeface="+mn-cs"/>
      </a:defRPr>
    </a:lvl9pPr>
  </p:defaultTextStyle>
  <p:extLst>
    <p:ext uri="{521415D9-36F7-43E2-AB2F-B90AF26B5E84}">
      <p14:sectionLst xmlns:p14="http://schemas.microsoft.com/office/powerpoint/2010/main">
        <p14:section name="Prefix" id="{5AF7CB10-C4F9-436E-9C61-A417AC529D11}">
          <p14:sldIdLst>
            <p14:sldId id="307"/>
          </p14:sldIdLst>
        </p14:section>
        <p14:section name="Logistics&#10;" id="{020FB3A2-B8AC-40D9-AF4D-D64380D1D05F}">
          <p14:sldIdLst>
            <p14:sldId id="340"/>
            <p14:sldId id="353"/>
            <p14:sldId id="354"/>
            <p14:sldId id="352"/>
            <p14:sldId id="355"/>
            <p14:sldId id="364"/>
          </p14:sldIdLst>
        </p14:section>
        <p14:section name="Setting the stage…" id="{BAD0F373-E90D-480C-B0E4-7A108D7790BD}">
          <p14:sldIdLst>
            <p14:sldId id="356"/>
            <p14:sldId id="272"/>
            <p14:sldId id="273"/>
            <p14:sldId id="274"/>
            <p14:sldId id="275"/>
            <p14:sldId id="276"/>
            <p14:sldId id="277"/>
            <p14:sldId id="278"/>
            <p14:sldId id="279"/>
            <p14:sldId id="280"/>
            <p14:sldId id="281"/>
            <p14:sldId id="282"/>
            <p14:sldId id="284"/>
            <p14:sldId id="285"/>
            <p14:sldId id="286"/>
            <p14:sldId id="287"/>
            <p14:sldId id="288"/>
            <p14:sldId id="289"/>
            <p14:sldId id="290"/>
            <p14:sldId id="291"/>
            <p14:sldId id="357"/>
            <p14:sldId id="358"/>
            <p14:sldId id="359"/>
            <p14:sldId id="360"/>
            <p14:sldId id="361"/>
            <p14:sldId id="362"/>
            <p14:sldId id="363"/>
            <p14:sldId id="292"/>
          </p14:sldIdLst>
        </p14:section>
      </p14:sectionLst>
    </p:ext>
    <p:ext uri="{EFAFB233-063F-42B5-8137-9DF3F51BA10A}">
      <p15:sldGuideLst xmlns:p15="http://schemas.microsoft.com/office/powerpoint/2012/main">
        <p15:guide id="1" orient="horz" pos="4234">
          <p15:clr>
            <a:srgbClr val="A4A3A4"/>
          </p15:clr>
        </p15:guide>
        <p15:guide id="2" pos="220">
          <p15:clr>
            <a:srgbClr val="A4A3A4"/>
          </p15:clr>
        </p15:guide>
      </p15:sldGuideLst>
    </p:ext>
    <p:ext uri="{2D200454-40CA-4A62-9FC3-DE9A4176ACB9}">
      <p15:notesGuideLst xmlns:p15="http://schemas.microsoft.com/office/powerpoint/2012/main">
        <p15:guide id="1" orient="horz" pos="2936" userDrawn="1">
          <p15:clr>
            <a:srgbClr val="A4A3A4"/>
          </p15:clr>
        </p15:guide>
        <p15:guide id="2" pos="203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FFFF"/>
    <a:srgbClr val="FEFE00"/>
    <a:srgbClr val="080808"/>
    <a:srgbClr val="366858"/>
    <a:srgbClr val="17305D"/>
    <a:srgbClr val="6666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05" autoAdjust="0"/>
    <p:restoredTop sz="96984" autoAdjust="0"/>
  </p:normalViewPr>
  <p:slideViewPr>
    <p:cSldViewPr snapToGrid="0">
      <p:cViewPr varScale="1">
        <p:scale>
          <a:sx n="119" d="100"/>
          <a:sy n="119" d="100"/>
        </p:scale>
        <p:origin x="1384" y="192"/>
      </p:cViewPr>
      <p:guideLst>
        <p:guide orient="horz" pos="4234"/>
        <p:guide pos="220"/>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94" d="100"/>
          <a:sy n="94" d="100"/>
        </p:scale>
        <p:origin x="-3438" y="-108"/>
      </p:cViewPr>
      <p:guideLst>
        <p:guide orient="horz" pos="2936"/>
        <p:guide pos="203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customXml" Target="../customXml/item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0" Type="http://schemas.openxmlformats.org/officeDocument/2006/relationships/slide" Target="slides/slide17.xml"/><Relationship Id="rId41"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795693" cy="466090"/>
          </a:xfrm>
          <a:prstGeom prst="rect">
            <a:avLst/>
          </a:prstGeom>
        </p:spPr>
        <p:txBody>
          <a:bodyPr vert="horz" lIns="87453" tIns="43727" rIns="87453" bIns="43727" rtlCol="0"/>
          <a:lstStyle>
            <a:lvl1pPr algn="l">
              <a:defRPr sz="1100"/>
            </a:lvl1pPr>
          </a:lstStyle>
          <a:p>
            <a:endParaRPr lang="en-CA" dirty="0"/>
          </a:p>
        </p:txBody>
      </p:sp>
      <p:sp>
        <p:nvSpPr>
          <p:cNvPr id="3" name="Date Placeholder 2"/>
          <p:cNvSpPr>
            <a:spLocks noGrp="1"/>
          </p:cNvSpPr>
          <p:nvPr>
            <p:ph type="dt" sz="quarter" idx="1"/>
          </p:nvPr>
        </p:nvSpPr>
        <p:spPr>
          <a:xfrm>
            <a:off x="3654788" y="0"/>
            <a:ext cx="2795693" cy="466090"/>
          </a:xfrm>
          <a:prstGeom prst="rect">
            <a:avLst/>
          </a:prstGeom>
        </p:spPr>
        <p:txBody>
          <a:bodyPr vert="horz" lIns="87453" tIns="43727" rIns="87453" bIns="43727" rtlCol="0"/>
          <a:lstStyle>
            <a:lvl1pPr algn="r">
              <a:defRPr sz="1100"/>
            </a:lvl1pPr>
          </a:lstStyle>
          <a:p>
            <a:fld id="{9088374C-FBE6-4B8B-93A6-5FAFFFD20233}" type="datetimeFigureOut">
              <a:rPr lang="en-US" smtClean="0"/>
              <a:pPr/>
              <a:t>2/24/23</a:t>
            </a:fld>
            <a:endParaRPr lang="en-CA" dirty="0"/>
          </a:p>
        </p:txBody>
      </p:sp>
      <p:sp>
        <p:nvSpPr>
          <p:cNvPr id="4" name="Footer Placeholder 3"/>
          <p:cNvSpPr>
            <a:spLocks noGrp="1"/>
          </p:cNvSpPr>
          <p:nvPr>
            <p:ph type="ftr" sz="quarter" idx="2"/>
          </p:nvPr>
        </p:nvSpPr>
        <p:spPr>
          <a:xfrm>
            <a:off x="1" y="8853553"/>
            <a:ext cx="2795693" cy="466090"/>
          </a:xfrm>
          <a:prstGeom prst="rect">
            <a:avLst/>
          </a:prstGeom>
        </p:spPr>
        <p:txBody>
          <a:bodyPr vert="horz" lIns="87453" tIns="43727" rIns="87453" bIns="43727" rtlCol="0" anchor="b"/>
          <a:lstStyle>
            <a:lvl1pPr algn="l">
              <a:defRPr sz="1100"/>
            </a:lvl1pPr>
          </a:lstStyle>
          <a:p>
            <a:endParaRPr lang="en-CA" dirty="0"/>
          </a:p>
        </p:txBody>
      </p:sp>
      <p:sp>
        <p:nvSpPr>
          <p:cNvPr id="5" name="Slide Number Placeholder 4"/>
          <p:cNvSpPr>
            <a:spLocks noGrp="1"/>
          </p:cNvSpPr>
          <p:nvPr>
            <p:ph type="sldNum" sz="quarter" idx="3"/>
          </p:nvPr>
        </p:nvSpPr>
        <p:spPr>
          <a:xfrm>
            <a:off x="3654788" y="8853553"/>
            <a:ext cx="2795693" cy="466090"/>
          </a:xfrm>
          <a:prstGeom prst="rect">
            <a:avLst/>
          </a:prstGeom>
        </p:spPr>
        <p:txBody>
          <a:bodyPr vert="horz" lIns="87453" tIns="43727" rIns="87453" bIns="43727" rtlCol="0" anchor="b"/>
          <a:lstStyle>
            <a:lvl1pPr algn="r">
              <a:defRPr sz="1100"/>
            </a:lvl1pPr>
          </a:lstStyle>
          <a:p>
            <a:fld id="{C0708A86-4735-4E3C-A53A-ACD9DD50FEDE}" type="slidenum">
              <a:rPr lang="en-CA" smtClean="0"/>
              <a:pPr/>
              <a:t>‹#›</a:t>
            </a:fld>
            <a:endParaRPr lang="en-CA" dirty="0"/>
          </a:p>
        </p:txBody>
      </p:sp>
    </p:spTree>
    <p:extLst>
      <p:ext uri="{BB962C8B-B14F-4D97-AF65-F5344CB8AC3E}">
        <p14:creationId xmlns:p14="http://schemas.microsoft.com/office/powerpoint/2010/main" val="3768820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979488" y="344488"/>
            <a:ext cx="4492625" cy="3111500"/>
          </a:xfrm>
          <a:prstGeom prst="rect">
            <a:avLst/>
          </a:prstGeom>
          <a:noFill/>
          <a:ln w="12700">
            <a:solidFill>
              <a:prstClr val="black"/>
            </a:solidFill>
          </a:ln>
        </p:spPr>
        <p:txBody>
          <a:bodyPr vert="horz" lIns="87453" tIns="43727" rIns="87453" bIns="43727" rtlCol="0" anchor="ctr"/>
          <a:lstStyle/>
          <a:p>
            <a:endParaRPr lang="en-US" dirty="0"/>
          </a:p>
        </p:txBody>
      </p:sp>
      <p:sp>
        <p:nvSpPr>
          <p:cNvPr id="5" name="Notes Placeholder 4"/>
          <p:cNvSpPr>
            <a:spLocks noGrp="1"/>
          </p:cNvSpPr>
          <p:nvPr>
            <p:ph type="body" sz="quarter" idx="3"/>
          </p:nvPr>
        </p:nvSpPr>
        <p:spPr>
          <a:xfrm>
            <a:off x="148388" y="3691756"/>
            <a:ext cx="6148374" cy="5431182"/>
          </a:xfrm>
          <a:prstGeom prst="rect">
            <a:avLst/>
          </a:prstGeom>
        </p:spPr>
        <p:txBody>
          <a:bodyPr vert="horz" lIns="87453" tIns="43727" rIns="87453" bIns="4372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35343965"/>
      </p:ext>
    </p:extLst>
  </p:cSld>
  <p:clrMap bg1="lt1" tx1="dk1" bg2="lt2" tx2="dk2" accent1="accent1" accent2="accent2" accent3="accent3" accent4="accent4" accent5="accent5" accent6="accent6" hlink="hlink" folHlink="folHlink"/>
  <p:notesStyle>
    <a:lvl1pPr marL="0" algn="l" defTabSz="908127" rtl="0" eaLnBrk="1" latinLnBrk="0" hangingPunct="1">
      <a:defRPr sz="1200" kern="1200">
        <a:solidFill>
          <a:schemeClr val="tx1"/>
        </a:solidFill>
        <a:latin typeface="Verdana" pitchFamily="34" charset="0"/>
        <a:ea typeface="+mn-ea"/>
        <a:cs typeface="+mn-cs"/>
      </a:defRPr>
    </a:lvl1pPr>
    <a:lvl2pPr marL="454061" algn="l" defTabSz="908127" rtl="0" eaLnBrk="1" latinLnBrk="0" hangingPunct="1">
      <a:defRPr sz="1200" kern="1200">
        <a:solidFill>
          <a:schemeClr val="tx1"/>
        </a:solidFill>
        <a:latin typeface="Verdana" pitchFamily="34" charset="0"/>
        <a:ea typeface="+mn-ea"/>
        <a:cs typeface="+mn-cs"/>
      </a:defRPr>
    </a:lvl2pPr>
    <a:lvl3pPr marL="908127" algn="l" defTabSz="908127" rtl="0" eaLnBrk="1" latinLnBrk="0" hangingPunct="1">
      <a:defRPr sz="1200" kern="1200">
        <a:solidFill>
          <a:schemeClr val="tx1"/>
        </a:solidFill>
        <a:latin typeface="Verdana" pitchFamily="34" charset="0"/>
        <a:ea typeface="+mn-ea"/>
        <a:cs typeface="+mn-cs"/>
      </a:defRPr>
    </a:lvl3pPr>
    <a:lvl4pPr marL="1362191" algn="l" defTabSz="908127" rtl="0" eaLnBrk="1" latinLnBrk="0" hangingPunct="1">
      <a:defRPr sz="1200" kern="1200">
        <a:solidFill>
          <a:schemeClr val="tx1"/>
        </a:solidFill>
        <a:latin typeface="Verdana" pitchFamily="34" charset="0"/>
        <a:ea typeface="+mn-ea"/>
        <a:cs typeface="+mn-cs"/>
      </a:defRPr>
    </a:lvl4pPr>
    <a:lvl5pPr marL="1816251" algn="l" defTabSz="908127" rtl="0" eaLnBrk="1" latinLnBrk="0" hangingPunct="1">
      <a:defRPr sz="1200" kern="1200">
        <a:solidFill>
          <a:schemeClr val="tx1"/>
        </a:solidFill>
        <a:latin typeface="Verdana" pitchFamily="34" charset="0"/>
        <a:ea typeface="+mn-ea"/>
        <a:cs typeface="+mn-cs"/>
      </a:defRPr>
    </a:lvl5pPr>
    <a:lvl6pPr marL="2270315" algn="l" defTabSz="908127" rtl="0" eaLnBrk="1" latinLnBrk="0" hangingPunct="1">
      <a:defRPr sz="1200" kern="1200">
        <a:solidFill>
          <a:schemeClr val="tx1"/>
        </a:solidFill>
        <a:latin typeface="+mn-lt"/>
        <a:ea typeface="+mn-ea"/>
        <a:cs typeface="+mn-cs"/>
      </a:defRPr>
    </a:lvl6pPr>
    <a:lvl7pPr marL="2724378" algn="l" defTabSz="908127" rtl="0" eaLnBrk="1" latinLnBrk="0" hangingPunct="1">
      <a:defRPr sz="1200" kern="1200">
        <a:solidFill>
          <a:schemeClr val="tx1"/>
        </a:solidFill>
        <a:latin typeface="+mn-lt"/>
        <a:ea typeface="+mn-ea"/>
        <a:cs typeface="+mn-cs"/>
      </a:defRPr>
    </a:lvl7pPr>
    <a:lvl8pPr marL="3178442" algn="l" defTabSz="908127" rtl="0" eaLnBrk="1" latinLnBrk="0" hangingPunct="1">
      <a:defRPr sz="1200" kern="1200">
        <a:solidFill>
          <a:schemeClr val="tx1"/>
        </a:solidFill>
        <a:latin typeface="+mn-lt"/>
        <a:ea typeface="+mn-ea"/>
        <a:cs typeface="+mn-cs"/>
      </a:defRPr>
    </a:lvl8pPr>
    <a:lvl9pPr marL="3632506" algn="l" defTabSz="90812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otizenplatzhalter 5"/>
          <p:cNvSpPr>
            <a:spLocks noGrp="1"/>
          </p:cNvSpPr>
          <p:nvPr>
            <p:ph type="body" sz="quarter" idx="3"/>
          </p:nvPr>
        </p:nvSpPr>
        <p:spPr/>
        <p:txBody>
          <a:bodyPr>
            <a:normAutofit/>
          </a:bodyPr>
          <a:lstStyle/>
          <a:p>
            <a:endParaRPr lang="de-DE" dirty="0"/>
          </a:p>
        </p:txBody>
      </p:sp>
      <p:sp>
        <p:nvSpPr>
          <p:cNvPr id="7" name="Folienbildplatzhalter 6"/>
          <p:cNvSpPr>
            <a:spLocks noGrp="1" noRot="1" noChangeAspect="1"/>
          </p:cNvSpPr>
          <p:nvPr>
            <p:ph type="sldImg" idx="2"/>
          </p:nvPr>
        </p:nvSpPr>
        <p:spPr>
          <a:xfrm>
            <a:off x="1006475" y="211138"/>
            <a:ext cx="4438650" cy="3074987"/>
          </a:xfrm>
        </p:spPr>
      </p:sp>
    </p:spTree>
    <p:extLst>
      <p:ext uri="{BB962C8B-B14F-4D97-AF65-F5344CB8AC3E}">
        <p14:creationId xmlns:p14="http://schemas.microsoft.com/office/powerpoint/2010/main" val="38218739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2.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aphicFrame>
        <p:nvGraphicFramePr>
          <p:cNvPr id="4" name="Objekt 3" hidden="1"/>
          <p:cNvGraphicFramePr>
            <a:graphicFrameLocks noChangeAspect="1"/>
          </p:cNvGraphicFramePr>
          <p:nvPr userDrawn="1">
            <p:custDataLst>
              <p:tags r:id="rId1"/>
            </p:custDataLst>
            <p:extLst>
              <p:ext uri="{D42A27DB-BD31-4B8C-83A1-F6EECF244321}">
                <p14:modId xmlns:p14="http://schemas.microsoft.com/office/powerpoint/2010/main" val="93927118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Folie" r:id="rId3" imgW="353" imgH="353" progId="TCLayout.ActiveDocument.1">
                  <p:embed/>
                </p:oleObj>
              </mc:Choice>
              <mc:Fallback>
                <p:oleObj name="think-cell Folie" r:id="rId3" imgW="353" imgH="353" progId="TCLayout.ActiveDocument.1">
                  <p:embed/>
                  <p:pic>
                    <p:nvPicPr>
                      <p:cNvPr id="0" name=""/>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Agenda Chart Layout">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2525437" y="2697400"/>
            <a:ext cx="5008566" cy="1769128"/>
          </a:xfrm>
        </p:spPr>
        <p:txBody>
          <a:bodyPr/>
          <a:lstStyle/>
          <a:p>
            <a:pPr lvl="0"/>
            <a:r>
              <a:rPr lang="en-US" dirty="0"/>
              <a:t>First level bullet</a:t>
            </a:r>
          </a:p>
          <a:p>
            <a:pPr lvl="0"/>
            <a:r>
              <a:rPr lang="en-US" dirty="0"/>
              <a:t>First level bullet</a:t>
            </a:r>
          </a:p>
          <a:p>
            <a:pPr lvl="0"/>
            <a:r>
              <a:rPr lang="en-US" dirty="0"/>
              <a:t>First level bullet</a:t>
            </a:r>
          </a:p>
        </p:txBody>
      </p:sp>
      <p:sp>
        <p:nvSpPr>
          <p:cNvPr id="5" name="Title 4"/>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lank Slide Layou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1CAD46E8-C6C0-439E-A2E7-638A869E5E5E}"/>
              </a:ext>
            </a:extLst>
          </p:cNvPr>
          <p:cNvSpPr>
            <a:spLocks noGrp="1"/>
          </p:cNvSpPr>
          <p:nvPr>
            <p:ph type="sldNum" sz="quarter" idx="10"/>
          </p:nvPr>
        </p:nvSpPr>
        <p:spPr>
          <a:ln/>
        </p:spPr>
        <p:txBody>
          <a:bodyPr/>
          <a:lstStyle>
            <a:lvl1pPr>
              <a:defRPr/>
            </a:lvl1pPr>
          </a:lstStyle>
          <a:p>
            <a:fld id="{73D64A68-7AA1-4973-89BD-017720995897}" type="slidenum">
              <a:rPr lang="en-AU" altLang="en-US"/>
              <a:pPr/>
              <a:t>‹#›</a:t>
            </a:fld>
            <a:endParaRPr lang="en-AU" altLang="en-US"/>
          </a:p>
        </p:txBody>
      </p:sp>
      <p:sp>
        <p:nvSpPr>
          <p:cNvPr id="5" name="Footer Placeholder 4">
            <a:extLst>
              <a:ext uri="{FF2B5EF4-FFF2-40B4-BE49-F238E27FC236}">
                <a16:creationId xmlns:a16="http://schemas.microsoft.com/office/drawing/2014/main" id="{1586B261-D014-47BD-82DA-17413A922F5A}"/>
              </a:ext>
            </a:extLst>
          </p:cNvPr>
          <p:cNvSpPr>
            <a:spLocks noGrp="1"/>
          </p:cNvSpPr>
          <p:nvPr>
            <p:ph type="ftr" sz="quarter" idx="11"/>
          </p:nvPr>
        </p:nvSpPr>
        <p:spPr/>
        <p:txBody>
          <a:bodyPr/>
          <a:lstStyle>
            <a:lvl1pPr>
              <a:defRPr/>
            </a:lvl1pPr>
          </a:lstStyle>
          <a:p>
            <a:pPr>
              <a:defRPr/>
            </a:pPr>
            <a:endParaRPr lang="en-AU"/>
          </a:p>
        </p:txBody>
      </p:sp>
      <p:sp>
        <p:nvSpPr>
          <p:cNvPr id="6" name="Date Placeholder 3">
            <a:extLst>
              <a:ext uri="{FF2B5EF4-FFF2-40B4-BE49-F238E27FC236}">
                <a16:creationId xmlns:a16="http://schemas.microsoft.com/office/drawing/2014/main" id="{E3375C04-34A7-4EEC-8A75-E6EBD89D11A7}"/>
              </a:ext>
            </a:extLst>
          </p:cNvPr>
          <p:cNvSpPr>
            <a:spLocks noGrp="1"/>
          </p:cNvSpPr>
          <p:nvPr>
            <p:ph type="dt" sz="half" idx="12"/>
          </p:nvPr>
        </p:nvSpPr>
        <p:spPr/>
        <p:txBody>
          <a:bodyPr/>
          <a:lstStyle>
            <a:lvl1pPr>
              <a:defRPr/>
            </a:lvl1pPr>
          </a:lstStyle>
          <a:p>
            <a:pPr>
              <a:defRPr/>
            </a:pPr>
            <a:endParaRPr lang="en-AU"/>
          </a:p>
        </p:txBody>
      </p:sp>
    </p:spTree>
    <p:extLst>
      <p:ext uri="{BB962C8B-B14F-4D97-AF65-F5344CB8AC3E}">
        <p14:creationId xmlns:p14="http://schemas.microsoft.com/office/powerpoint/2010/main" val="838422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e Chart Layout">
    <p:spTree>
      <p:nvGrpSpPr>
        <p:cNvPr id="1" name=""/>
        <p:cNvGrpSpPr/>
        <p:nvPr/>
      </p:nvGrpSpPr>
      <p:grpSpPr>
        <a:xfrm>
          <a:off x="0" y="0"/>
          <a:ext cx="0" cy="0"/>
          <a:chOff x="0" y="0"/>
          <a:chExt cx="0" cy="0"/>
        </a:xfrm>
      </p:grpSpPr>
      <p:sp>
        <p:nvSpPr>
          <p:cNvPr id="3" name="Picture Placeholder 7"/>
          <p:cNvSpPr>
            <a:spLocks noGrp="1"/>
          </p:cNvSpPr>
          <p:nvPr>
            <p:ph type="pic" sz="quarter" idx="12" hasCustomPrompt="1"/>
          </p:nvPr>
        </p:nvSpPr>
        <p:spPr>
          <a:xfrm>
            <a:off x="383052" y="1292914"/>
            <a:ext cx="9141513" cy="5095600"/>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5" name="Title 4"/>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wo Charts Layout">
    <p:spTree>
      <p:nvGrpSpPr>
        <p:cNvPr id="1" name=""/>
        <p:cNvGrpSpPr/>
        <p:nvPr/>
      </p:nvGrpSpPr>
      <p:grpSpPr>
        <a:xfrm>
          <a:off x="0" y="0"/>
          <a:ext cx="0" cy="0"/>
          <a:chOff x="0" y="0"/>
          <a:chExt cx="0" cy="0"/>
        </a:xfrm>
      </p:grpSpPr>
      <p:sp>
        <p:nvSpPr>
          <p:cNvPr id="4" name="Picture Placeholder 7"/>
          <p:cNvSpPr>
            <a:spLocks noGrp="1"/>
          </p:cNvSpPr>
          <p:nvPr>
            <p:ph type="pic" sz="quarter" idx="12" hasCustomPrompt="1"/>
          </p:nvPr>
        </p:nvSpPr>
        <p:spPr>
          <a:xfrm>
            <a:off x="383052" y="1390030"/>
            <a:ext cx="4338016" cy="5095600"/>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5" name="Picture Placeholder 7"/>
          <p:cNvSpPr>
            <a:spLocks noGrp="1"/>
          </p:cNvSpPr>
          <p:nvPr>
            <p:ph type="pic" sz="quarter" idx="13" hasCustomPrompt="1"/>
          </p:nvPr>
        </p:nvSpPr>
        <p:spPr>
          <a:xfrm>
            <a:off x="5188164" y="1390030"/>
            <a:ext cx="4338016" cy="5095600"/>
          </a:xfrm>
          <a:prstGeom prst="rect">
            <a:avLst/>
          </a:prstGeom>
          <a:blipFill>
            <a:blip r:embed="rId2" cstate="print"/>
            <a:stretch>
              <a:fillRect/>
            </a:stretch>
          </a:blipFill>
        </p:spPr>
        <p:txBody>
          <a:bodyPr>
            <a:normAutofit/>
          </a:bodyPr>
          <a:lstStyle>
            <a:lvl1pPr marL="269598" indent="-269598" algn="l" defTabSz="974345" rtl="0" eaLnBrk="1" fontAlgn="base" latinLnBrk="0" hangingPunct="1">
              <a:spcBef>
                <a:spcPct val="40000"/>
              </a:spcBef>
              <a:spcAft>
                <a:spcPct val="0"/>
              </a:spcAft>
              <a:buClr>
                <a:schemeClr val="tx1"/>
              </a:buClr>
              <a:buSzPct val="100000"/>
              <a:buFont typeface="Verdana" pitchFamily="34" charset="0"/>
              <a:buChar char="•"/>
              <a:defRPr lang="en-US" altLang="zh-CN" sz="2400" kern="1200" noProof="1" dirty="0">
                <a:solidFill>
                  <a:schemeClr val="tx1"/>
                </a:solidFill>
                <a:latin typeface="+mn-lt"/>
                <a:ea typeface="+mn-ea"/>
                <a:cs typeface="+mn-cs"/>
              </a:defRPr>
            </a:lvl1pPr>
          </a:lstStyle>
          <a:p>
            <a:r>
              <a:rPr lang="en-US" dirty="0"/>
              <a:t>Wizard Chart</a:t>
            </a:r>
          </a:p>
        </p:txBody>
      </p:sp>
      <p:sp>
        <p:nvSpPr>
          <p:cNvPr id="6" name="Text Placeholder 6"/>
          <p:cNvSpPr>
            <a:spLocks noGrp="1"/>
          </p:cNvSpPr>
          <p:nvPr>
            <p:ph type="body" sz="quarter" idx="14"/>
          </p:nvPr>
        </p:nvSpPr>
        <p:spPr>
          <a:xfrm>
            <a:off x="384736" y="1171059"/>
            <a:ext cx="4338276"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7" name="Text Placeholder 6"/>
          <p:cNvSpPr>
            <a:spLocks noGrp="1"/>
          </p:cNvSpPr>
          <p:nvPr>
            <p:ph type="body" sz="quarter" idx="15"/>
          </p:nvPr>
        </p:nvSpPr>
        <p:spPr>
          <a:xfrm>
            <a:off x="5185521" y="1171059"/>
            <a:ext cx="4350945"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9" name="Title 8"/>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hree Charts Layout">
    <p:spTree>
      <p:nvGrpSpPr>
        <p:cNvPr id="1" name=""/>
        <p:cNvGrpSpPr/>
        <p:nvPr/>
      </p:nvGrpSpPr>
      <p:grpSpPr>
        <a:xfrm>
          <a:off x="0" y="0"/>
          <a:ext cx="0" cy="0"/>
          <a:chOff x="0" y="0"/>
          <a:chExt cx="0" cy="0"/>
        </a:xfrm>
      </p:grpSpPr>
      <p:sp>
        <p:nvSpPr>
          <p:cNvPr id="13" name="Picture Placeholder 7"/>
          <p:cNvSpPr>
            <a:spLocks noGrp="1"/>
          </p:cNvSpPr>
          <p:nvPr>
            <p:ph type="pic" sz="quarter" idx="12" hasCustomPrompt="1"/>
          </p:nvPr>
        </p:nvSpPr>
        <p:spPr>
          <a:xfrm>
            <a:off x="383123" y="1390030"/>
            <a:ext cx="2932157" cy="5095600"/>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14" name="Picture Placeholder 7"/>
          <p:cNvSpPr>
            <a:spLocks noGrp="1"/>
          </p:cNvSpPr>
          <p:nvPr>
            <p:ph type="pic" sz="quarter" idx="13" hasCustomPrompt="1"/>
          </p:nvPr>
        </p:nvSpPr>
        <p:spPr>
          <a:xfrm>
            <a:off x="6452589" y="1390030"/>
            <a:ext cx="2932157" cy="5095600"/>
          </a:xfrm>
          <a:prstGeom prst="rect">
            <a:avLst/>
          </a:prstGeom>
          <a:blipFill>
            <a:blip r:embed="rId2" cstate="print"/>
            <a:stretch>
              <a:fillRect/>
            </a:stretch>
          </a:blipFill>
        </p:spPr>
        <p:txBody>
          <a:bodyPr>
            <a:normAutofit/>
          </a:bodyPr>
          <a:lstStyle>
            <a:lvl1pPr marL="269598" indent="-269598" algn="l" defTabSz="974345" rtl="0" eaLnBrk="1" fontAlgn="base" latinLnBrk="0" hangingPunct="1">
              <a:spcBef>
                <a:spcPct val="40000"/>
              </a:spcBef>
              <a:spcAft>
                <a:spcPct val="0"/>
              </a:spcAft>
              <a:buClr>
                <a:schemeClr val="tx1"/>
              </a:buClr>
              <a:buSzPct val="100000"/>
              <a:buFont typeface="Verdana" pitchFamily="34" charset="0"/>
              <a:buChar char="•"/>
              <a:defRPr lang="en-US" altLang="zh-CN" sz="2400" kern="1200" noProof="1" dirty="0">
                <a:solidFill>
                  <a:schemeClr val="tx1"/>
                </a:solidFill>
                <a:latin typeface="+mn-lt"/>
                <a:ea typeface="+mn-ea"/>
                <a:cs typeface="+mn-cs"/>
              </a:defRPr>
            </a:lvl1pPr>
          </a:lstStyle>
          <a:p>
            <a:r>
              <a:rPr lang="en-US" dirty="0"/>
              <a:t>Wizard Chart</a:t>
            </a:r>
          </a:p>
        </p:txBody>
      </p:sp>
      <p:sp>
        <p:nvSpPr>
          <p:cNvPr id="15" name="Text Placeholder 6"/>
          <p:cNvSpPr>
            <a:spLocks noGrp="1"/>
          </p:cNvSpPr>
          <p:nvPr>
            <p:ph type="body" sz="quarter" idx="14"/>
          </p:nvPr>
        </p:nvSpPr>
        <p:spPr>
          <a:xfrm>
            <a:off x="383121" y="1171059"/>
            <a:ext cx="2932157" cy="406595"/>
          </a:xfrm>
          <a:blipFill dpi="0" rotWithShape="1">
            <a:blip r:embed="rId3" cstate="print"/>
            <a:srcRect/>
            <a:tile tx="0" ty="0" sx="100000" sy="100000" flip="none" algn="b"/>
          </a:blipFill>
        </p:spPr>
        <p:txBody>
          <a:bodyPr lIns="0" tIns="0" rIns="0" bIns="90802" anchor="b" anchorCtr="0">
            <a:normAutofit/>
          </a:bodyPr>
          <a:lstStyle>
            <a:lvl1pPr marL="0" indent="0" algn="ctr" rtl="0">
              <a:buNone/>
              <a:defRPr sz="1600" b="1" cap="all" baseline="0"/>
            </a:lvl1pPr>
          </a:lstStyle>
          <a:p>
            <a:pPr lvl="0"/>
            <a:r>
              <a:rPr lang="en-US"/>
              <a:t>Click to edit Master text styles</a:t>
            </a:r>
          </a:p>
        </p:txBody>
      </p:sp>
      <p:sp>
        <p:nvSpPr>
          <p:cNvPr id="16" name="Text Placeholder 6"/>
          <p:cNvSpPr>
            <a:spLocks noGrp="1"/>
          </p:cNvSpPr>
          <p:nvPr>
            <p:ph type="body" sz="quarter" idx="15"/>
          </p:nvPr>
        </p:nvSpPr>
        <p:spPr>
          <a:xfrm>
            <a:off x="6452588" y="1171059"/>
            <a:ext cx="2932157" cy="406595"/>
          </a:xfrm>
          <a:blipFill dpi="0" rotWithShape="1">
            <a:blip r:embed="rId3" cstate="print"/>
            <a:srcRect/>
            <a:tile tx="0" ty="0" sx="100000" sy="100000" flip="none" algn="b"/>
          </a:blipFill>
        </p:spPr>
        <p:txBody>
          <a:bodyPr lIns="0" tIns="0" rIns="0" bIns="90802" anchor="b" anchorCtr="0">
            <a:normAutofit/>
          </a:bodyPr>
          <a:lstStyle>
            <a:lvl1pPr marL="0" indent="0" algn="ctr" rtl="0">
              <a:buNone/>
              <a:defRPr sz="1600" b="1" cap="all" baseline="0"/>
            </a:lvl1pPr>
          </a:lstStyle>
          <a:p>
            <a:pPr lvl="0"/>
            <a:r>
              <a:rPr lang="en-US"/>
              <a:t>Click to edit Master text styles</a:t>
            </a:r>
          </a:p>
        </p:txBody>
      </p:sp>
      <p:sp>
        <p:nvSpPr>
          <p:cNvPr id="17" name="Picture Placeholder 7"/>
          <p:cNvSpPr>
            <a:spLocks noGrp="1"/>
          </p:cNvSpPr>
          <p:nvPr>
            <p:ph type="pic" sz="quarter" idx="16" hasCustomPrompt="1"/>
          </p:nvPr>
        </p:nvSpPr>
        <p:spPr>
          <a:xfrm>
            <a:off x="3417856" y="1390030"/>
            <a:ext cx="2932157" cy="5095600"/>
          </a:xfrm>
          <a:prstGeom prst="rect">
            <a:avLst/>
          </a:prstGeom>
          <a:blipFill>
            <a:blip r:embed="rId2" cstate="print"/>
            <a:stretch>
              <a:fillRect/>
            </a:stretch>
          </a:blipFill>
        </p:spPr>
        <p:txBody>
          <a:bodyPr>
            <a:normAutofit/>
          </a:bodyPr>
          <a:lstStyle>
            <a:lvl1pPr marL="269598" indent="-269598" algn="l" defTabSz="974345" rtl="0" eaLnBrk="1" fontAlgn="base" latinLnBrk="0" hangingPunct="1">
              <a:spcBef>
                <a:spcPct val="40000"/>
              </a:spcBef>
              <a:spcAft>
                <a:spcPct val="0"/>
              </a:spcAft>
              <a:buClr>
                <a:schemeClr val="tx1"/>
              </a:buClr>
              <a:buSzPct val="100000"/>
              <a:buFont typeface="Verdana" pitchFamily="34" charset="0"/>
              <a:buChar char="•"/>
              <a:defRPr lang="en-US" altLang="zh-CN" sz="2400" kern="1200" noProof="1" dirty="0">
                <a:solidFill>
                  <a:schemeClr val="tx1"/>
                </a:solidFill>
                <a:latin typeface="+mn-lt"/>
                <a:ea typeface="+mn-ea"/>
                <a:cs typeface="+mn-cs"/>
              </a:defRPr>
            </a:lvl1pPr>
          </a:lstStyle>
          <a:p>
            <a:r>
              <a:rPr lang="en-US" dirty="0"/>
              <a:t>Wizard Chart</a:t>
            </a:r>
          </a:p>
        </p:txBody>
      </p:sp>
      <p:sp>
        <p:nvSpPr>
          <p:cNvPr id="18" name="Text Placeholder 6"/>
          <p:cNvSpPr>
            <a:spLocks noGrp="1"/>
          </p:cNvSpPr>
          <p:nvPr>
            <p:ph type="body" sz="quarter" idx="17"/>
          </p:nvPr>
        </p:nvSpPr>
        <p:spPr>
          <a:xfrm>
            <a:off x="3398817" y="1171059"/>
            <a:ext cx="2932157" cy="406595"/>
          </a:xfrm>
          <a:blipFill dpi="0" rotWithShape="1">
            <a:blip r:embed="rId3" cstate="print"/>
            <a:srcRect/>
            <a:tile tx="0" ty="0" sx="100000" sy="100000" flip="none" algn="b"/>
          </a:blipFill>
        </p:spPr>
        <p:txBody>
          <a:bodyPr lIns="0" tIns="0" rIns="0" bIns="90802" anchor="b" anchorCtr="0">
            <a:normAutofit/>
          </a:bodyPr>
          <a:lstStyle>
            <a:lvl1pPr marL="0" indent="0" algn="ctr" rtl="0">
              <a:buNone/>
              <a:defRPr sz="1600" b="1" cap="all" baseline="0"/>
            </a:lvl1pPr>
          </a:lstStyle>
          <a:p>
            <a:pPr lvl="0"/>
            <a:r>
              <a:rPr lang="en-US"/>
              <a:t>Click to edit Master text styles</a:t>
            </a:r>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Four Charts Layout">
    <p:spTree>
      <p:nvGrpSpPr>
        <p:cNvPr id="1" name=""/>
        <p:cNvGrpSpPr/>
        <p:nvPr/>
      </p:nvGrpSpPr>
      <p:grpSpPr>
        <a:xfrm>
          <a:off x="0" y="0"/>
          <a:ext cx="0" cy="0"/>
          <a:chOff x="0" y="0"/>
          <a:chExt cx="0" cy="0"/>
        </a:xfrm>
      </p:grpSpPr>
      <p:sp>
        <p:nvSpPr>
          <p:cNvPr id="15" name="Picture Placeholder 7"/>
          <p:cNvSpPr>
            <a:spLocks noGrp="1"/>
          </p:cNvSpPr>
          <p:nvPr>
            <p:ph type="pic" sz="quarter" idx="12" hasCustomPrompt="1"/>
          </p:nvPr>
        </p:nvSpPr>
        <p:spPr>
          <a:xfrm>
            <a:off x="383052" y="1319241"/>
            <a:ext cx="4338016" cy="2454499"/>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16" name="Picture Placeholder 7"/>
          <p:cNvSpPr>
            <a:spLocks noGrp="1"/>
          </p:cNvSpPr>
          <p:nvPr>
            <p:ph type="pic" sz="quarter" idx="13" hasCustomPrompt="1"/>
          </p:nvPr>
        </p:nvSpPr>
        <p:spPr>
          <a:xfrm>
            <a:off x="5188164" y="1319241"/>
            <a:ext cx="4338016" cy="2454499"/>
          </a:xfrm>
          <a:prstGeom prst="rect">
            <a:avLst/>
          </a:prstGeom>
          <a:blipFill>
            <a:blip r:embed="rId2" cstate="print"/>
            <a:stretch>
              <a:fillRect/>
            </a:stretch>
          </a:blipFill>
        </p:spPr>
        <p:txBody>
          <a:bodyPr>
            <a:normAutofit/>
          </a:bodyPr>
          <a:lstStyle>
            <a:lvl1pPr marL="269598" indent="-269598" algn="l" defTabSz="974345" rtl="0" eaLnBrk="1" fontAlgn="base" latinLnBrk="0" hangingPunct="1">
              <a:spcBef>
                <a:spcPct val="40000"/>
              </a:spcBef>
              <a:spcAft>
                <a:spcPct val="0"/>
              </a:spcAft>
              <a:buClr>
                <a:schemeClr val="tx1"/>
              </a:buClr>
              <a:buSzPct val="100000"/>
              <a:buFont typeface="Verdana" pitchFamily="34" charset="0"/>
              <a:buChar char="•"/>
              <a:defRPr lang="en-US" altLang="zh-CN" sz="2400" kern="1200" noProof="1" dirty="0">
                <a:solidFill>
                  <a:schemeClr val="tx1"/>
                </a:solidFill>
                <a:latin typeface="+mn-lt"/>
                <a:ea typeface="+mn-ea"/>
                <a:cs typeface="+mn-cs"/>
              </a:defRPr>
            </a:lvl1pPr>
          </a:lstStyle>
          <a:p>
            <a:r>
              <a:rPr lang="en-US" dirty="0"/>
              <a:t>Wizard Chart</a:t>
            </a:r>
          </a:p>
        </p:txBody>
      </p:sp>
      <p:sp>
        <p:nvSpPr>
          <p:cNvPr id="17" name="Text Placeholder 6"/>
          <p:cNvSpPr>
            <a:spLocks noGrp="1"/>
          </p:cNvSpPr>
          <p:nvPr>
            <p:ph type="body" sz="quarter" idx="14"/>
          </p:nvPr>
        </p:nvSpPr>
        <p:spPr>
          <a:xfrm>
            <a:off x="384736" y="1061541"/>
            <a:ext cx="4338276"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18" name="Text Placeholder 6"/>
          <p:cNvSpPr>
            <a:spLocks noGrp="1"/>
          </p:cNvSpPr>
          <p:nvPr>
            <p:ph type="body" sz="quarter" idx="15"/>
          </p:nvPr>
        </p:nvSpPr>
        <p:spPr>
          <a:xfrm>
            <a:off x="5185519" y="1061541"/>
            <a:ext cx="4338276"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19" name="Picture Placeholder 7"/>
          <p:cNvSpPr>
            <a:spLocks noGrp="1"/>
          </p:cNvSpPr>
          <p:nvPr>
            <p:ph type="pic" sz="quarter" idx="16" hasCustomPrompt="1"/>
          </p:nvPr>
        </p:nvSpPr>
        <p:spPr>
          <a:xfrm>
            <a:off x="381695" y="4047875"/>
            <a:ext cx="4338016" cy="2454499"/>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20" name="Picture Placeholder 7"/>
          <p:cNvSpPr>
            <a:spLocks noGrp="1"/>
          </p:cNvSpPr>
          <p:nvPr>
            <p:ph type="pic" sz="quarter" idx="17" hasCustomPrompt="1"/>
          </p:nvPr>
        </p:nvSpPr>
        <p:spPr>
          <a:xfrm>
            <a:off x="5185450" y="4047875"/>
            <a:ext cx="4338016" cy="2454499"/>
          </a:xfrm>
          <a:prstGeom prst="rect">
            <a:avLst/>
          </a:prstGeom>
          <a:blipFill>
            <a:blip r:embed="rId2" cstate="print"/>
            <a:stretch>
              <a:fillRect/>
            </a:stretch>
          </a:blipFill>
        </p:spPr>
        <p:txBody>
          <a:bodyPr>
            <a:normAutofit/>
          </a:bodyPr>
          <a:lstStyle>
            <a:lvl1pPr marL="269598" indent="-269598" algn="l" defTabSz="974345" rtl="0" eaLnBrk="1" fontAlgn="base" latinLnBrk="0" hangingPunct="1">
              <a:spcBef>
                <a:spcPct val="40000"/>
              </a:spcBef>
              <a:spcAft>
                <a:spcPct val="0"/>
              </a:spcAft>
              <a:buClr>
                <a:schemeClr val="tx1"/>
              </a:buClr>
              <a:buSzPct val="100000"/>
              <a:buFont typeface="Verdana" pitchFamily="34" charset="0"/>
              <a:buChar char="•"/>
              <a:defRPr lang="en-US" altLang="zh-CN" sz="2400" kern="1200" noProof="1" dirty="0">
                <a:solidFill>
                  <a:schemeClr val="tx1"/>
                </a:solidFill>
                <a:latin typeface="+mn-lt"/>
                <a:ea typeface="+mn-ea"/>
                <a:cs typeface="+mn-cs"/>
              </a:defRPr>
            </a:lvl1pPr>
          </a:lstStyle>
          <a:p>
            <a:r>
              <a:rPr lang="en-US" dirty="0"/>
              <a:t>Wizard Chart</a:t>
            </a:r>
          </a:p>
        </p:txBody>
      </p:sp>
      <p:sp>
        <p:nvSpPr>
          <p:cNvPr id="21" name="Text Placeholder 6"/>
          <p:cNvSpPr>
            <a:spLocks noGrp="1"/>
          </p:cNvSpPr>
          <p:nvPr>
            <p:ph type="body" sz="quarter" idx="18"/>
          </p:nvPr>
        </p:nvSpPr>
        <p:spPr>
          <a:xfrm>
            <a:off x="381763" y="3816326"/>
            <a:ext cx="4338276"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22" name="Text Placeholder 6"/>
          <p:cNvSpPr>
            <a:spLocks noGrp="1"/>
          </p:cNvSpPr>
          <p:nvPr>
            <p:ph type="body" sz="quarter" idx="19"/>
          </p:nvPr>
        </p:nvSpPr>
        <p:spPr>
          <a:xfrm>
            <a:off x="5185519" y="3816326"/>
            <a:ext cx="4338276"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12" name="Title 1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Half Page Chart Layout">
    <p:spTree>
      <p:nvGrpSpPr>
        <p:cNvPr id="1" name=""/>
        <p:cNvGrpSpPr/>
        <p:nvPr/>
      </p:nvGrpSpPr>
      <p:grpSpPr>
        <a:xfrm>
          <a:off x="0" y="0"/>
          <a:ext cx="0" cy="0"/>
          <a:chOff x="0" y="0"/>
          <a:chExt cx="0" cy="0"/>
        </a:xfrm>
      </p:grpSpPr>
      <p:sp>
        <p:nvSpPr>
          <p:cNvPr id="4" name="Picture Placeholder 7"/>
          <p:cNvSpPr>
            <a:spLocks noGrp="1"/>
          </p:cNvSpPr>
          <p:nvPr>
            <p:ph type="pic" sz="quarter" idx="12" hasCustomPrompt="1"/>
          </p:nvPr>
        </p:nvSpPr>
        <p:spPr>
          <a:xfrm>
            <a:off x="383052" y="1390030"/>
            <a:ext cx="4338016" cy="5095600"/>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5" name="Text Placeholder 6"/>
          <p:cNvSpPr>
            <a:spLocks noGrp="1"/>
          </p:cNvSpPr>
          <p:nvPr>
            <p:ph type="body" sz="quarter" idx="14"/>
          </p:nvPr>
        </p:nvSpPr>
        <p:spPr>
          <a:xfrm>
            <a:off x="384669" y="1171059"/>
            <a:ext cx="4350945"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4" name="Table Placeholder 3"/>
          <p:cNvSpPr>
            <a:spLocks noGrp="1"/>
          </p:cNvSpPr>
          <p:nvPr>
            <p:ph type="tbl" sz="quarter" idx="10"/>
          </p:nvPr>
        </p:nvSpPr>
        <p:spPr>
          <a:xfrm>
            <a:off x="381986" y="1306077"/>
            <a:ext cx="9142030" cy="5096770"/>
          </a:xfrm>
          <a:prstGeom prst="rect">
            <a:avLst/>
          </a:prstGeom>
        </p:spPr>
        <p:txBody>
          <a:bodyPr>
            <a:normAutofit/>
          </a:bodyPr>
          <a:lstStyle>
            <a:lvl1pPr>
              <a:defRPr lang="en-US" altLang="zh-CN" sz="2400" kern="1200" baseline="0" noProof="1" dirty="0" smtClean="0">
                <a:solidFill>
                  <a:schemeClr val="tx1"/>
                </a:solidFill>
                <a:latin typeface="+mn-lt"/>
                <a:ea typeface="+mn-ea"/>
                <a:cs typeface="+mn-cs"/>
              </a:defRPr>
            </a:lvl1pPr>
          </a:lstStyle>
          <a:p>
            <a:pPr marL="268155" lvl="0" indent="-269598" algn="l" defTabSz="974345" rtl="0" eaLnBrk="1" fontAlgn="base" latinLnBrk="0" hangingPunct="1">
              <a:lnSpc>
                <a:spcPct val="150000"/>
              </a:lnSpc>
              <a:spcBef>
                <a:spcPts val="600"/>
              </a:spcBef>
              <a:spcAft>
                <a:spcPct val="0"/>
              </a:spcAft>
              <a:buClr>
                <a:schemeClr val="tx1"/>
              </a:buClr>
              <a:buSzPct val="100000"/>
              <a:buFont typeface="Verdana" pitchFamily="34" charset="0"/>
              <a:buChar char="•"/>
            </a:pPr>
            <a:r>
              <a:rPr lang="en-US" dirty="0"/>
              <a:t>Click icon to add table</a:t>
            </a:r>
          </a:p>
        </p:txBody>
      </p:sp>
      <p:sp>
        <p:nvSpPr>
          <p:cNvPr id="6" name="Title 5"/>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Half Page Chart and Table Layout">
    <p:spTree>
      <p:nvGrpSpPr>
        <p:cNvPr id="1" name=""/>
        <p:cNvGrpSpPr/>
        <p:nvPr/>
      </p:nvGrpSpPr>
      <p:grpSpPr>
        <a:xfrm>
          <a:off x="0" y="0"/>
          <a:ext cx="0" cy="0"/>
          <a:chOff x="0" y="0"/>
          <a:chExt cx="0" cy="0"/>
        </a:xfrm>
      </p:grpSpPr>
      <p:sp>
        <p:nvSpPr>
          <p:cNvPr id="4" name="Picture Placeholder 7"/>
          <p:cNvSpPr>
            <a:spLocks noGrp="1"/>
          </p:cNvSpPr>
          <p:nvPr>
            <p:ph type="pic" sz="quarter" idx="12" hasCustomPrompt="1"/>
          </p:nvPr>
        </p:nvSpPr>
        <p:spPr>
          <a:xfrm>
            <a:off x="383052" y="1391261"/>
            <a:ext cx="4338016" cy="5095600"/>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6" name="Table Placeholder 5"/>
          <p:cNvSpPr>
            <a:spLocks noGrp="1"/>
          </p:cNvSpPr>
          <p:nvPr>
            <p:ph type="tbl" sz="quarter" idx="13"/>
          </p:nvPr>
        </p:nvSpPr>
        <p:spPr>
          <a:xfrm>
            <a:off x="5185519" y="1391199"/>
            <a:ext cx="4338276" cy="5096770"/>
          </a:xfrm>
          <a:prstGeom prst="rect">
            <a:avLst/>
          </a:prstGeom>
        </p:spPr>
        <p:txBody>
          <a:bodyPr>
            <a:normAutofit/>
          </a:bodyPr>
          <a:lstStyle>
            <a:lvl1pPr marL="269598" indent="-269598" algn="l" defTabSz="974345" rtl="0" eaLnBrk="1" fontAlgn="base" latinLnBrk="0" hangingPunct="1">
              <a:spcBef>
                <a:spcPct val="40000"/>
              </a:spcBef>
              <a:spcAft>
                <a:spcPct val="0"/>
              </a:spcAft>
              <a:buClr>
                <a:schemeClr val="tx1"/>
              </a:buClr>
              <a:buSzPct val="100000"/>
              <a:buFont typeface="Verdana" pitchFamily="34" charset="0"/>
              <a:buChar char="•"/>
              <a:defRPr lang="en-US" altLang="zh-CN" sz="2400" kern="1200" noProof="1" dirty="0" smtClean="0">
                <a:solidFill>
                  <a:schemeClr val="tx1"/>
                </a:solidFill>
                <a:latin typeface="+mn-lt"/>
                <a:ea typeface="+mn-ea"/>
                <a:cs typeface="+mn-cs"/>
              </a:defRPr>
            </a:lvl1pPr>
          </a:lstStyle>
          <a:p>
            <a:r>
              <a:rPr lang="en-US" dirty="0"/>
              <a:t>Click icon to add table</a:t>
            </a:r>
          </a:p>
        </p:txBody>
      </p:sp>
      <p:sp>
        <p:nvSpPr>
          <p:cNvPr id="5" name="Text Placeholder 6"/>
          <p:cNvSpPr>
            <a:spLocks noGrp="1"/>
          </p:cNvSpPr>
          <p:nvPr>
            <p:ph type="body" sz="quarter" idx="14"/>
          </p:nvPr>
        </p:nvSpPr>
        <p:spPr>
          <a:xfrm>
            <a:off x="384669" y="1171059"/>
            <a:ext cx="4350945"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96016" y="3425992"/>
            <a:ext cx="8899981" cy="589709"/>
          </a:xfrm>
          <a:prstGeom prst="rect">
            <a:avLst/>
          </a:prstGeom>
        </p:spPr>
        <p:txBody>
          <a:bodyPr lIns="45445" tIns="45445" rIns="45445" bIns="45445" anchor="b" anchorCtr="0">
            <a:normAutofit/>
          </a:bodyPr>
          <a:lstStyle>
            <a:lvl1pPr>
              <a:defRPr sz="2800" b="1">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296017" y="4015639"/>
            <a:ext cx="8909290" cy="539162"/>
          </a:xfrm>
          <a:prstGeom prst="rect">
            <a:avLst/>
          </a:prstGeom>
        </p:spPr>
        <p:txBody>
          <a:bodyPr lIns="45445" rIns="45445">
            <a:normAutofit/>
          </a:bodyPr>
          <a:lstStyle>
            <a:lvl1pPr marL="0" indent="0" algn="l">
              <a:buNone/>
              <a:defRPr sz="2400">
                <a:solidFill>
                  <a:srgbClr val="666666"/>
                </a:solidFill>
              </a:defRPr>
            </a:lvl1pPr>
            <a:lvl2pPr marL="487302" indent="0" algn="ctr">
              <a:buNone/>
              <a:defRPr>
                <a:solidFill>
                  <a:schemeClr val="tx1">
                    <a:tint val="75000"/>
                  </a:schemeClr>
                </a:solidFill>
              </a:defRPr>
            </a:lvl2pPr>
            <a:lvl3pPr marL="974603" indent="0" algn="ctr">
              <a:buNone/>
              <a:defRPr>
                <a:solidFill>
                  <a:schemeClr val="tx1">
                    <a:tint val="75000"/>
                  </a:schemeClr>
                </a:solidFill>
              </a:defRPr>
            </a:lvl3pPr>
            <a:lvl4pPr marL="1461899" indent="0" algn="ctr">
              <a:buNone/>
              <a:defRPr>
                <a:solidFill>
                  <a:schemeClr val="tx1">
                    <a:tint val="75000"/>
                  </a:schemeClr>
                </a:solidFill>
              </a:defRPr>
            </a:lvl4pPr>
            <a:lvl5pPr marL="1949204" indent="0" algn="ctr">
              <a:buNone/>
              <a:defRPr>
                <a:solidFill>
                  <a:schemeClr val="tx1">
                    <a:tint val="75000"/>
                  </a:schemeClr>
                </a:solidFill>
              </a:defRPr>
            </a:lvl5pPr>
            <a:lvl6pPr marL="2436502" indent="0" algn="ctr">
              <a:buNone/>
              <a:defRPr>
                <a:solidFill>
                  <a:schemeClr val="tx1">
                    <a:tint val="75000"/>
                  </a:schemeClr>
                </a:solidFill>
              </a:defRPr>
            </a:lvl6pPr>
            <a:lvl7pPr marL="2923803" indent="0" algn="ctr">
              <a:buNone/>
              <a:defRPr>
                <a:solidFill>
                  <a:schemeClr val="tx1">
                    <a:tint val="75000"/>
                  </a:schemeClr>
                </a:solidFill>
              </a:defRPr>
            </a:lvl7pPr>
            <a:lvl8pPr marL="3411103" indent="0" algn="ctr">
              <a:buNone/>
              <a:defRPr>
                <a:solidFill>
                  <a:schemeClr val="tx1">
                    <a:tint val="75000"/>
                  </a:schemeClr>
                </a:solidFill>
              </a:defRPr>
            </a:lvl8pPr>
            <a:lvl9pPr marL="3898401" indent="0" algn="ctr">
              <a:buNone/>
              <a:defRPr>
                <a:solidFill>
                  <a:schemeClr val="tx1">
                    <a:tint val="75000"/>
                  </a:schemeClr>
                </a:solidFill>
              </a:defRPr>
            </a:lvl9pPr>
          </a:lstStyle>
          <a:p>
            <a:r>
              <a:rPr lang="en-US"/>
              <a:t>Click to edit Master subtitle style</a:t>
            </a:r>
            <a:endParaRPr lang="en-US" dirty="0"/>
          </a:p>
        </p:txBody>
      </p:sp>
      <p:cxnSp>
        <p:nvCxnSpPr>
          <p:cNvPr id="12" name="Straight Connector 11"/>
          <p:cNvCxnSpPr/>
          <p:nvPr/>
        </p:nvCxnSpPr>
        <p:spPr>
          <a:xfrm>
            <a:off x="69" y="6555697"/>
            <a:ext cx="9906000" cy="0"/>
          </a:xfrm>
          <a:prstGeom prst="line">
            <a:avLst/>
          </a:prstGeom>
          <a:ln w="12700">
            <a:solidFill>
              <a:srgbClr val="999999"/>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customXml" Target="../../customXml/item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ustomXml" Target="../../customXml/item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graphicFrame>
        <p:nvGraphicFramePr>
          <p:cNvPr id="23" name="Object 22" hidden="1"/>
          <p:cNvGraphicFramePr>
            <a:graphicFrameLocks noChangeAspect="1"/>
          </p:cNvGraphicFramePr>
          <p:nvPr>
            <p:extLst>
              <p:ext uri="{D42A27DB-BD31-4B8C-83A1-F6EECF244321}">
                <p14:modId xmlns:p14="http://schemas.microsoft.com/office/powerpoint/2010/main" val="4042912309"/>
              </p:ext>
            </p:extLst>
          </p:nvPr>
        </p:nvGraphicFramePr>
        <p:xfrm>
          <a:off x="1" y="1"/>
          <a:ext cx="161625" cy="146257"/>
        </p:xfrm>
        <a:graphic>
          <a:graphicData uri="http://schemas.openxmlformats.org/presentationml/2006/ole">
            <mc:AlternateContent xmlns:mc="http://schemas.openxmlformats.org/markup-compatibility/2006">
              <mc:Choice xmlns:v="urn:schemas-microsoft-com:vml" Requires="v">
                <p:oleObj name="think-cell Folie" r:id="rId17" imgW="360" imgH="360" progId="TCLayout.ActiveDocument.1">
                  <p:embed/>
                </p:oleObj>
              </mc:Choice>
              <mc:Fallback>
                <p:oleObj name="think-cell Folie" r:id="rId17" imgW="360" imgH="360" progId="TCLayout.ActiveDocument.1">
                  <p:embed/>
                  <p:pic>
                    <p:nvPicPr>
                      <p:cNvPr id="0" name="Object 2" hidden="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 y="1"/>
                        <a:ext cx="161625" cy="1462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Freeform 12"/>
          <p:cNvSpPr/>
          <p:nvPr/>
        </p:nvSpPr>
        <p:spPr>
          <a:xfrm>
            <a:off x="70" y="905108"/>
            <a:ext cx="9607802" cy="126366"/>
          </a:xfrm>
          <a:custGeom>
            <a:avLst/>
            <a:gdLst>
              <a:gd name="connsiteX0" fmla="*/ 0 w 9457509"/>
              <a:gd name="connsiteY0" fmla="*/ 0 h 195943"/>
              <a:gd name="connsiteX1" fmla="*/ 9457509 w 9457509"/>
              <a:gd name="connsiteY1" fmla="*/ 39189 h 195943"/>
              <a:gd name="connsiteX2" fmla="*/ 9353006 w 9457509"/>
              <a:gd name="connsiteY2" fmla="*/ 169817 h 195943"/>
              <a:gd name="connsiteX3" fmla="*/ 0 w 9457509"/>
              <a:gd name="connsiteY3" fmla="*/ 195943 h 195943"/>
              <a:gd name="connsiteX0" fmla="*/ 0 w 9457509"/>
              <a:gd name="connsiteY0" fmla="*/ 0 h 196306"/>
              <a:gd name="connsiteX1" fmla="*/ 9457509 w 9457509"/>
              <a:gd name="connsiteY1" fmla="*/ 39189 h 196306"/>
              <a:gd name="connsiteX2" fmla="*/ 9297557 w 9457509"/>
              <a:gd name="connsiteY2" fmla="*/ 196306 h 196306"/>
              <a:gd name="connsiteX3" fmla="*/ 0 w 9457509"/>
              <a:gd name="connsiteY3" fmla="*/ 195943 h 196306"/>
              <a:gd name="connsiteX0" fmla="*/ 13063 w 9457509"/>
              <a:gd name="connsiteY0" fmla="*/ 4716 h 157117"/>
              <a:gd name="connsiteX1" fmla="*/ 9457509 w 9457509"/>
              <a:gd name="connsiteY1" fmla="*/ 0 h 157117"/>
              <a:gd name="connsiteX2" fmla="*/ 9297557 w 9457509"/>
              <a:gd name="connsiteY2" fmla="*/ 157117 h 157117"/>
              <a:gd name="connsiteX3" fmla="*/ 0 w 9457509"/>
              <a:gd name="connsiteY3" fmla="*/ 156754 h 157117"/>
              <a:gd name="connsiteX0" fmla="*/ 13063 w 9449163"/>
              <a:gd name="connsiteY0" fmla="*/ 0 h 152401"/>
              <a:gd name="connsiteX1" fmla="*/ 9449163 w 9449163"/>
              <a:gd name="connsiteY1" fmla="*/ 0 h 152401"/>
              <a:gd name="connsiteX2" fmla="*/ 9297557 w 9449163"/>
              <a:gd name="connsiteY2" fmla="*/ 152401 h 152401"/>
              <a:gd name="connsiteX3" fmla="*/ 0 w 9449163"/>
              <a:gd name="connsiteY3" fmla="*/ 152038 h 152401"/>
              <a:gd name="connsiteX0" fmla="*/ 13063 w 9449163"/>
              <a:gd name="connsiteY0" fmla="*/ 0 h 152400"/>
              <a:gd name="connsiteX1" fmla="*/ 9449163 w 9449163"/>
              <a:gd name="connsiteY1" fmla="*/ 0 h 152400"/>
              <a:gd name="connsiteX2" fmla="*/ 9372963 w 9449163"/>
              <a:gd name="connsiteY2" fmla="*/ 152400 h 152400"/>
              <a:gd name="connsiteX3" fmla="*/ 0 w 9449163"/>
              <a:gd name="connsiteY3" fmla="*/ 152038 h 152400"/>
              <a:gd name="connsiteX0" fmla="*/ 13063 w 9449163"/>
              <a:gd name="connsiteY0" fmla="*/ 0 h 152400"/>
              <a:gd name="connsiteX1" fmla="*/ 9449163 w 9449163"/>
              <a:gd name="connsiteY1" fmla="*/ 0 h 152400"/>
              <a:gd name="connsiteX2" fmla="*/ 9415032 w 9449163"/>
              <a:gd name="connsiteY2" fmla="*/ 152400 h 152400"/>
              <a:gd name="connsiteX3" fmla="*/ 0 w 9449163"/>
              <a:gd name="connsiteY3" fmla="*/ 152038 h 152400"/>
              <a:gd name="connsiteX0" fmla="*/ 12269 w 9449163"/>
              <a:gd name="connsiteY0" fmla="*/ 0 h 152400"/>
              <a:gd name="connsiteX1" fmla="*/ 9449163 w 9449163"/>
              <a:gd name="connsiteY1" fmla="*/ 0 h 152400"/>
              <a:gd name="connsiteX2" fmla="*/ 9415032 w 9449163"/>
              <a:gd name="connsiteY2" fmla="*/ 152400 h 152400"/>
              <a:gd name="connsiteX3" fmla="*/ 0 w 9449163"/>
              <a:gd name="connsiteY3" fmla="*/ 152038 h 152400"/>
              <a:gd name="connsiteX0" fmla="*/ 0 w 9436894"/>
              <a:gd name="connsiteY0" fmla="*/ 0 h 152400"/>
              <a:gd name="connsiteX1" fmla="*/ 9436894 w 9436894"/>
              <a:gd name="connsiteY1" fmla="*/ 0 h 152400"/>
              <a:gd name="connsiteX2" fmla="*/ 9402763 w 9436894"/>
              <a:gd name="connsiteY2" fmla="*/ 152400 h 152400"/>
              <a:gd name="connsiteX3" fmla="*/ 0 w 9436894"/>
              <a:gd name="connsiteY3" fmla="*/ 152038 h 152400"/>
            </a:gdLst>
            <a:ahLst/>
            <a:cxnLst>
              <a:cxn ang="0">
                <a:pos x="connsiteX0" y="connsiteY0"/>
              </a:cxn>
              <a:cxn ang="0">
                <a:pos x="connsiteX1" y="connsiteY1"/>
              </a:cxn>
              <a:cxn ang="0">
                <a:pos x="connsiteX2" y="connsiteY2"/>
              </a:cxn>
              <a:cxn ang="0">
                <a:pos x="connsiteX3" y="connsiteY3"/>
              </a:cxn>
            </a:cxnLst>
            <a:rect l="l" t="t" r="r" b="b"/>
            <a:pathLst>
              <a:path w="9436894" h="152400">
                <a:moveTo>
                  <a:pt x="0" y="0"/>
                </a:moveTo>
                <a:lnTo>
                  <a:pt x="9436894" y="0"/>
                </a:lnTo>
                <a:lnTo>
                  <a:pt x="9402763" y="152400"/>
                </a:lnTo>
                <a:lnTo>
                  <a:pt x="0" y="152038"/>
                </a:lnTo>
              </a:path>
            </a:pathLst>
          </a:custGeom>
          <a:solidFill>
            <a:srgbClr val="002060"/>
          </a:solidFill>
          <a:ln w="19050">
            <a:noFill/>
          </a:ln>
        </p:spPr>
        <p:style>
          <a:lnRef idx="1">
            <a:schemeClr val="accent1"/>
          </a:lnRef>
          <a:fillRef idx="0">
            <a:schemeClr val="accent1"/>
          </a:fillRef>
          <a:effectRef idx="0">
            <a:schemeClr val="accent1"/>
          </a:effectRef>
          <a:fontRef idx="minor">
            <a:schemeClr val="tx1"/>
          </a:fontRef>
        </p:style>
        <p:txBody>
          <a:bodyPr lIns="90802" tIns="45445" rIns="90802" bIns="45445" rtlCol="0" anchor="ctr"/>
          <a:lstStyle/>
          <a:p>
            <a:pPr algn="ctr"/>
            <a:endParaRPr lang="fr-FR" dirty="0"/>
          </a:p>
        </p:txBody>
      </p:sp>
      <p:sp>
        <p:nvSpPr>
          <p:cNvPr id="22" name="Rectangle 2"/>
          <p:cNvSpPr>
            <a:spLocks noGrp="1" noChangeArrowheads="1"/>
          </p:cNvSpPr>
          <p:nvPr>
            <p:ph type="title"/>
          </p:nvPr>
        </p:nvSpPr>
        <p:spPr bwMode="gray">
          <a:xfrm>
            <a:off x="183260" y="53576"/>
            <a:ext cx="9320000" cy="834432"/>
          </a:xfrm>
          <a:prstGeom prst="rect">
            <a:avLst/>
          </a:prstGeom>
          <a:noFill/>
          <a:ln w="9525">
            <a:noFill/>
            <a:miter lim="800000"/>
            <a:headEnd/>
            <a:tailEnd/>
          </a:ln>
          <a:effectLst/>
        </p:spPr>
        <p:txBody>
          <a:bodyPr vert="horz" wrap="square" lIns="0" tIns="0" rIns="71494" bIns="0" numCol="1" anchor="ctr" anchorCtr="0" compatLnSpc="1">
            <a:prstTxWarp prst="textNoShape">
              <a:avLst/>
            </a:prstTxWarp>
          </a:bodyPr>
          <a:lstStyle/>
          <a:p>
            <a:pPr lvl="0"/>
            <a:endParaRPr lang="en-CA" noProof="1"/>
          </a:p>
        </p:txBody>
      </p:sp>
      <p:sp>
        <p:nvSpPr>
          <p:cNvPr id="11" name="Text Placeholder 10"/>
          <p:cNvSpPr>
            <a:spLocks noGrp="1"/>
          </p:cNvSpPr>
          <p:nvPr>
            <p:ph type="body" idx="1"/>
          </p:nvPr>
        </p:nvSpPr>
        <p:spPr>
          <a:xfrm>
            <a:off x="382246" y="1287064"/>
            <a:ext cx="9141513" cy="5095600"/>
          </a:xfrm>
          <a:prstGeom prst="rect">
            <a:avLst/>
          </a:prstGeom>
        </p:spPr>
        <p:txBody>
          <a:bodyPr vert="horz" lIns="90802" tIns="45445" rIns="90802" bIns="45445"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5" name="SlideNumber"/>
          <p:cNvSpPr/>
          <p:nvPr/>
        </p:nvSpPr>
        <p:spPr>
          <a:xfrm>
            <a:off x="9225817" y="6615820"/>
            <a:ext cx="325836" cy="151639"/>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45445" rIns="0" bIns="18150" rtlCol="0" anchor="b" anchorCtr="0"/>
          <a:lstStyle/>
          <a:p>
            <a:pPr algn="ctr"/>
            <a:fld id="{BB69BBE8-4DB2-4642-B003-B220ACD5A2FD}" type="slidenum">
              <a:rPr lang="en-US" sz="800" baseline="0" smtClean="0">
                <a:solidFill>
                  <a:srgbClr val="080808"/>
                </a:solidFill>
                <a:latin typeface="Verdana" pitchFamily="34" charset="0"/>
              </a:rPr>
              <a:pPr algn="ctr"/>
              <a:t>‹#›</a:t>
            </a:fld>
            <a:endParaRPr lang="fr-FR" sz="600" dirty="0">
              <a:solidFill>
                <a:srgbClr val="080808"/>
              </a:solidFill>
            </a:endParaRPr>
          </a:p>
        </p:txBody>
      </p:sp>
      <p:cxnSp>
        <p:nvCxnSpPr>
          <p:cNvPr id="28" name="Straight Connector 27"/>
          <p:cNvCxnSpPr/>
          <p:nvPr/>
        </p:nvCxnSpPr>
        <p:spPr>
          <a:xfrm>
            <a:off x="69" y="6555697"/>
            <a:ext cx="9906000" cy="0"/>
          </a:xfrm>
          <a:prstGeom prst="line">
            <a:avLst/>
          </a:prstGeom>
          <a:ln w="12700">
            <a:solidFill>
              <a:srgbClr val="999999"/>
            </a:solidFill>
          </a:ln>
          <a:effectLst/>
        </p:spPr>
        <p:style>
          <a:lnRef idx="2">
            <a:schemeClr val="accent1"/>
          </a:lnRef>
          <a:fillRef idx="0">
            <a:schemeClr val="accent1"/>
          </a:fillRef>
          <a:effectRef idx="1">
            <a:schemeClr val="accent1"/>
          </a:effectRef>
          <a:fontRef idx="minor">
            <a:schemeClr val="tx1"/>
          </a:fontRef>
        </p:style>
      </p:cxnSp>
      <p:sp>
        <p:nvSpPr>
          <p:cNvPr id="9" name="Notes"/>
          <p:cNvSpPr txBox="1">
            <a:spLocks noChangeArrowheads="1"/>
          </p:cNvSpPr>
          <p:nvPr/>
        </p:nvSpPr>
        <p:spPr bwMode="auto">
          <a:xfrm>
            <a:off x="186263" y="6400018"/>
            <a:ext cx="7088863" cy="153888"/>
          </a:xfrm>
          <a:prstGeom prst="rect">
            <a:avLst/>
          </a:prstGeom>
          <a:noFill/>
          <a:ln w="12700">
            <a:noFill/>
            <a:miter lim="800000"/>
            <a:headEnd type="none" w="sm" len="sm"/>
            <a:tailEnd type="none" w="sm" len="sm"/>
          </a:ln>
          <a:effectLst/>
        </p:spPr>
        <p:txBody>
          <a:bodyPr lIns="0" tIns="0" rIns="0" bIns="0" anchor="b">
            <a:spAutoFit/>
          </a:bodyPr>
          <a:lstStyle/>
          <a:p>
            <a:pPr marL="182890" indent="-182890" defTabSz="875024" fontAlgn="t"/>
            <a:endParaRPr lang="en-CA" sz="1000" noProof="0" dirty="0"/>
          </a:p>
        </p:txBody>
      </p:sp>
      <p:sp>
        <p:nvSpPr>
          <p:cNvPr id="14" name="OfficeCode" hidden="1"/>
          <p:cNvSpPr txBox="1"/>
          <p:nvPr userDrawn="1">
            <p:custDataLst>
              <p:tags r:id="rId16"/>
            </p:custDataLst>
          </p:nvPr>
        </p:nvSpPr>
        <p:spPr>
          <a:xfrm>
            <a:off x="8589861" y="6582850"/>
            <a:ext cx="212879" cy="184666"/>
          </a:xfrm>
          <a:prstGeom prst="rect">
            <a:avLst/>
          </a:prstGeom>
          <a:noFill/>
        </p:spPr>
        <p:txBody>
          <a:bodyPr vert="horz" wrap="none" lIns="45720" rIns="0" rtlCol="0" anchor="b">
            <a:spAutoFit/>
          </a:bodyPr>
          <a:lstStyle/>
          <a:p>
            <a:pPr algn="l"/>
            <a:r>
              <a:rPr lang="" sz="600" b="0" i="0" u="none">
                <a:latin typeface="Verdana"/>
              </a:rPr>
              <a:t>BOS</a:t>
            </a:r>
            <a:endParaRPr lang="" sz="600" b="0" i="0" u="none" dirty="0">
              <a:latin typeface="Verdana"/>
            </a:endParaRPr>
          </a:p>
        </p:txBody>
      </p:sp>
      <p:sp>
        <p:nvSpPr>
          <p:cNvPr id="3" name="CreatedFooter" hidden="1"/>
          <p:cNvSpPr txBox="1"/>
          <p:nvPr userDrawn="1"/>
        </p:nvSpPr>
        <p:spPr>
          <a:xfrm>
            <a:off x="8014606" y="6629016"/>
            <a:ext cx="1285288" cy="92333"/>
          </a:xfrm>
          <a:prstGeom prst="rect">
            <a:avLst/>
          </a:prstGeom>
          <a:noFill/>
        </p:spPr>
        <p:txBody>
          <a:bodyPr vert="horz" wrap="none" lIns="45720" tIns="0" rIns="0" bIns="0" rtlCol="0" anchor="ctr">
            <a:spAutoFit/>
          </a:bodyPr>
          <a:lstStyle/>
          <a:p>
            <a:pPr algn="r"/>
            <a:r>
              <a:rPr lang="de-DE" sz="600" b="0" i="0" u="none">
                <a:latin typeface="Verdana"/>
              </a:rPr>
              <a:t>ITC 00 Introduction (Master) vf</a:t>
            </a:r>
            <a:endParaRPr lang="de-DE" sz="600" b="0" i="0" u="none" dirty="0">
              <a:latin typeface="Verdana"/>
            </a:endParaRPr>
          </a:p>
        </p:txBody>
      </p:sp>
    </p:spTree>
    <p:custDataLst>
      <p:custData r:id="rId14"/>
      <p:custData r:id="rId15"/>
    </p:custData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hf sldNum="0" hdr="0" ftr="0" dt="0"/>
  <p:txStyles>
    <p:titleStyle>
      <a:lvl1pPr algn="l" defTabSz="974603" rtl="0" eaLnBrk="1" latinLnBrk="0" hangingPunct="1">
        <a:spcBef>
          <a:spcPct val="0"/>
        </a:spcBef>
        <a:buNone/>
        <a:defRPr sz="2600" kern="1200">
          <a:solidFill>
            <a:schemeClr val="tx1"/>
          </a:solidFill>
          <a:latin typeface="+mj-lt"/>
          <a:ea typeface="+mj-ea"/>
          <a:cs typeface="+mj-cs"/>
        </a:defRPr>
      </a:lvl1pPr>
    </p:titleStyle>
    <p:bodyStyle>
      <a:lvl1pPr marL="269598" marR="0" indent="-269598" algn="l" defTabSz="974345" rtl="0" eaLnBrk="1" fontAlgn="base" latinLnBrk="0" hangingPunct="1">
        <a:lnSpc>
          <a:spcPct val="100000"/>
        </a:lnSpc>
        <a:spcBef>
          <a:spcPct val="40000"/>
        </a:spcBef>
        <a:spcAft>
          <a:spcPct val="0"/>
        </a:spcAft>
        <a:buClr>
          <a:schemeClr val="tx1"/>
        </a:buClr>
        <a:buSzPts val="2400"/>
        <a:buFont typeface="Verdana" pitchFamily="34" charset="0"/>
        <a:buChar char="•"/>
        <a:tabLst/>
        <a:defRPr kumimoji="0" lang="en-US" altLang="zh-CN" sz="2000" b="0" i="0" u="none" strike="noStrike" kern="1200" cap="none" spc="0" normalizeH="0" baseline="0" noProof="1">
          <a:ln>
            <a:noFill/>
          </a:ln>
          <a:solidFill>
            <a:schemeClr val="tx1"/>
          </a:solidFill>
          <a:effectLst/>
          <a:uLnTx/>
          <a:uFillTx/>
          <a:latin typeface="+mn-lt"/>
          <a:ea typeface="+mn-ea"/>
          <a:cs typeface="+mn-cs"/>
        </a:defRPr>
      </a:lvl1pPr>
      <a:lvl2pPr marL="570728" marR="0" indent="-118271" algn="l" defTabSz="974345" rtl="0" eaLnBrk="1" fontAlgn="base" latinLnBrk="0" hangingPunct="1">
        <a:lnSpc>
          <a:spcPct val="100000"/>
        </a:lnSpc>
        <a:spcBef>
          <a:spcPct val="20000"/>
        </a:spcBef>
        <a:spcAft>
          <a:spcPct val="0"/>
        </a:spcAft>
        <a:buClr>
          <a:schemeClr val="tx1"/>
        </a:buClr>
        <a:buSzPts val="2200"/>
        <a:buFont typeface="Verdana"/>
        <a:buChar char="-"/>
        <a:tabLst/>
        <a:defRPr lang="en-CA" altLang="zh-CN" sz="1800" kern="1200" baseline="0" noProof="1">
          <a:solidFill>
            <a:schemeClr val="tx1"/>
          </a:solidFill>
          <a:latin typeface="+mn-lt"/>
          <a:ea typeface="+mn-ea"/>
          <a:cs typeface="+mn-cs"/>
        </a:defRPr>
      </a:lvl2pPr>
      <a:lvl3pPr marL="1045294" marR="0" indent="-285374" algn="l" defTabSz="974345" rtl="0" eaLnBrk="1" fontAlgn="base" latinLnBrk="0" hangingPunct="1">
        <a:lnSpc>
          <a:spcPct val="100000"/>
        </a:lnSpc>
        <a:spcBef>
          <a:spcPct val="20000"/>
        </a:spcBef>
        <a:spcAft>
          <a:spcPct val="0"/>
        </a:spcAft>
        <a:buClr>
          <a:schemeClr val="tx1"/>
        </a:buClr>
        <a:buSzPts val="2200"/>
        <a:buFont typeface="Marlett" pitchFamily="2" charset="2"/>
        <a:buChar char="8"/>
        <a:tabLst/>
        <a:defRPr lang="zh-CN" altLang="en-US" sz="1800" kern="1200" noProof="1">
          <a:solidFill>
            <a:schemeClr val="tx1"/>
          </a:solidFill>
          <a:latin typeface="+mn-lt"/>
          <a:ea typeface="+mn-ea"/>
          <a:cs typeface="+mn-cs"/>
        </a:defRPr>
      </a:lvl3pPr>
      <a:lvl4pPr marL="1443922" marR="0" indent="-208868" algn="l" defTabSz="974603" rtl="0" eaLnBrk="1" fontAlgn="auto" latinLnBrk="0" hangingPunct="1">
        <a:lnSpc>
          <a:spcPct val="100000"/>
        </a:lnSpc>
        <a:spcBef>
          <a:spcPct val="20000"/>
        </a:spcBef>
        <a:spcAft>
          <a:spcPts val="0"/>
        </a:spcAft>
        <a:buClr>
          <a:schemeClr val="tx1"/>
        </a:buClr>
        <a:buSzTx/>
        <a:buFont typeface="Verdana" pitchFamily="34" charset="0"/>
        <a:buChar char="-"/>
        <a:tabLst/>
        <a:defRPr lang="en-CA" altLang="zh-CN" sz="1800" kern="1200">
          <a:solidFill>
            <a:schemeClr val="tx1"/>
          </a:solidFill>
          <a:latin typeface="+mn-lt"/>
          <a:ea typeface="+mn-ea"/>
          <a:cs typeface="+mn-cs"/>
        </a:defRPr>
      </a:lvl4pPr>
      <a:lvl5pPr marL="2192853" indent="-243629" algn="l" defTabSz="974603"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5pPr>
      <a:lvl6pPr marL="2680153"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67452"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54752"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142054"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74603" rtl="0" eaLnBrk="1" latinLnBrk="0" hangingPunct="1">
        <a:defRPr sz="1800" kern="1200">
          <a:solidFill>
            <a:schemeClr val="tx1"/>
          </a:solidFill>
          <a:latin typeface="+mn-lt"/>
          <a:ea typeface="+mn-ea"/>
          <a:cs typeface="+mn-cs"/>
        </a:defRPr>
      </a:lvl1pPr>
      <a:lvl2pPr marL="487302" algn="l" defTabSz="974603" rtl="0" eaLnBrk="1" latinLnBrk="0" hangingPunct="1">
        <a:defRPr sz="1900" kern="1200">
          <a:solidFill>
            <a:schemeClr val="tx1"/>
          </a:solidFill>
          <a:latin typeface="+mn-lt"/>
          <a:ea typeface="+mn-ea"/>
          <a:cs typeface="+mn-cs"/>
        </a:defRPr>
      </a:lvl2pPr>
      <a:lvl3pPr marL="974603" algn="l" defTabSz="974603" rtl="0" eaLnBrk="1" latinLnBrk="0" hangingPunct="1">
        <a:defRPr sz="1900" kern="1200">
          <a:solidFill>
            <a:schemeClr val="tx1"/>
          </a:solidFill>
          <a:latin typeface="+mn-lt"/>
          <a:ea typeface="+mn-ea"/>
          <a:cs typeface="+mn-cs"/>
        </a:defRPr>
      </a:lvl3pPr>
      <a:lvl4pPr marL="1461899" algn="l" defTabSz="974603" rtl="0" eaLnBrk="1" latinLnBrk="0" hangingPunct="1">
        <a:defRPr sz="1900" kern="1200">
          <a:solidFill>
            <a:schemeClr val="tx1"/>
          </a:solidFill>
          <a:latin typeface="+mn-lt"/>
          <a:ea typeface="+mn-ea"/>
          <a:cs typeface="+mn-cs"/>
        </a:defRPr>
      </a:lvl4pPr>
      <a:lvl5pPr marL="1949204" algn="l" defTabSz="974603" rtl="0" eaLnBrk="1" latinLnBrk="0" hangingPunct="1">
        <a:defRPr sz="1900" kern="1200">
          <a:solidFill>
            <a:schemeClr val="tx1"/>
          </a:solidFill>
          <a:latin typeface="+mn-lt"/>
          <a:ea typeface="+mn-ea"/>
          <a:cs typeface="+mn-cs"/>
        </a:defRPr>
      </a:lvl5pPr>
      <a:lvl6pPr marL="2436502" algn="l" defTabSz="974603" rtl="0" eaLnBrk="1" latinLnBrk="0" hangingPunct="1">
        <a:defRPr sz="1900" kern="1200">
          <a:solidFill>
            <a:schemeClr val="tx1"/>
          </a:solidFill>
          <a:latin typeface="+mn-lt"/>
          <a:ea typeface="+mn-ea"/>
          <a:cs typeface="+mn-cs"/>
        </a:defRPr>
      </a:lvl6pPr>
      <a:lvl7pPr marL="2923803" algn="l" defTabSz="974603" rtl="0" eaLnBrk="1" latinLnBrk="0" hangingPunct="1">
        <a:defRPr sz="1900" kern="1200">
          <a:solidFill>
            <a:schemeClr val="tx1"/>
          </a:solidFill>
          <a:latin typeface="+mn-lt"/>
          <a:ea typeface="+mn-ea"/>
          <a:cs typeface="+mn-cs"/>
        </a:defRPr>
      </a:lvl7pPr>
      <a:lvl8pPr marL="3411103" algn="l" defTabSz="974603" rtl="0" eaLnBrk="1" latinLnBrk="0" hangingPunct="1">
        <a:defRPr sz="1900" kern="1200">
          <a:solidFill>
            <a:schemeClr val="tx1"/>
          </a:solidFill>
          <a:latin typeface="+mn-lt"/>
          <a:ea typeface="+mn-ea"/>
          <a:cs typeface="+mn-cs"/>
        </a:defRPr>
      </a:lvl8pPr>
      <a:lvl9pPr marL="3898401" algn="l" defTabSz="974603"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bwMode="gray"/>
        <p:txBody>
          <a:bodyPr>
            <a:noAutofit/>
          </a:bodyPr>
          <a:lstStyle/>
          <a:p>
            <a:r>
              <a:rPr lang="de-DE" dirty="0"/>
              <a:t>Digital Ethics (00):</a:t>
            </a:r>
            <a:br>
              <a:rPr lang="de-DE" dirty="0"/>
            </a:br>
            <a:r>
              <a:rPr lang="de-DE" dirty="0"/>
              <a:t>Introduction and Summary</a:t>
            </a:r>
          </a:p>
        </p:txBody>
      </p:sp>
      <p:sp>
        <p:nvSpPr>
          <p:cNvPr id="3" name="Untertitel 2"/>
          <p:cNvSpPr>
            <a:spLocks noGrp="1"/>
          </p:cNvSpPr>
          <p:nvPr>
            <p:ph type="subTitle" idx="1"/>
          </p:nvPr>
        </p:nvSpPr>
        <p:spPr bwMode="gray"/>
        <p:txBody>
          <a:bodyPr>
            <a:noAutofit/>
          </a:bodyPr>
          <a:lstStyle/>
          <a:p>
            <a:r>
              <a:rPr lang="de-DE" dirty="0"/>
              <a:t>Trimester 1. 2023</a:t>
            </a:r>
          </a:p>
          <a:p>
            <a:endParaRPr lang="de-DE" dirty="0"/>
          </a:p>
          <a:p>
            <a:r>
              <a:rPr lang="de-DE" dirty="0"/>
              <a:t>Dr. Steve </a:t>
            </a:r>
            <a:r>
              <a:rPr lang="de-DE" dirty="0" err="1"/>
              <a:t>McKinlay</a:t>
            </a:r>
            <a:r>
              <a:rPr lang="de-DE" dirty="0"/>
              <a:t> </a:t>
            </a:r>
          </a:p>
        </p:txBody>
      </p:sp>
      <p:sp>
        <p:nvSpPr>
          <p:cNvPr id="4" name="BainBulletsConfiguration" hidden="1"/>
          <p:cNvSpPr txBox="1"/>
          <p:nvPr/>
        </p:nvSpPr>
        <p:spPr>
          <a:xfrm>
            <a:off x="12700" y="12700"/>
            <a:ext cx="8890000" cy="107722"/>
          </a:xfrm>
          <a:prstGeom prst="rect">
            <a:avLst/>
          </a:prstGeom>
          <a:noFill/>
        </p:spPr>
        <p:txBody>
          <a:bodyPr vert="horz" wrap="square" lIns="45720" rIns="45720" rtlCol="0">
            <a:spAutoFit/>
          </a:bodyPr>
          <a:lstStyle/>
          <a:p>
            <a:endParaRPr lang="en-US" sz="100" dirty="0">
              <a:solidFill>
                <a:srgbClr val="FFFFFF"/>
              </a:solidFill>
            </a:endParaRPr>
          </a:p>
        </p:txBody>
      </p:sp>
    </p:spTree>
    <p:extLst>
      <p:ext uri="{BB962C8B-B14F-4D97-AF65-F5344CB8AC3E}">
        <p14:creationId xmlns:p14="http://schemas.microsoft.com/office/powerpoint/2010/main" val="2496476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6ECE4-CF01-41C9-8930-8DF72B98D5DB}"/>
              </a:ext>
            </a:extLst>
          </p:cNvPr>
          <p:cNvSpPr>
            <a:spLocks noGrp="1"/>
          </p:cNvSpPr>
          <p:nvPr>
            <p:ph type="title"/>
          </p:nvPr>
        </p:nvSpPr>
        <p:spPr/>
        <p:txBody>
          <a:bodyPr/>
          <a:lstStyle/>
          <a:p>
            <a:pPr eaLnBrk="1" hangingPunct="1">
              <a:defRPr/>
            </a:pPr>
            <a:r>
              <a:rPr lang="en-NZ" dirty="0"/>
              <a:t>Theory vs. Applied</a:t>
            </a:r>
          </a:p>
        </p:txBody>
      </p:sp>
      <p:sp>
        <p:nvSpPr>
          <p:cNvPr id="12291" name="Content Placeholder 2">
            <a:extLst>
              <a:ext uri="{FF2B5EF4-FFF2-40B4-BE49-F238E27FC236}">
                <a16:creationId xmlns:a16="http://schemas.microsoft.com/office/drawing/2014/main" id="{6515744E-0ED6-4A95-9EE5-4FE46EC2C687}"/>
              </a:ext>
            </a:extLst>
          </p:cNvPr>
          <p:cNvSpPr>
            <a:spLocks noGrp="1"/>
          </p:cNvSpPr>
          <p:nvPr>
            <p:ph idx="1"/>
          </p:nvPr>
        </p:nvSpPr>
        <p:spPr/>
        <p:txBody>
          <a:bodyPr/>
          <a:lstStyle/>
          <a:p>
            <a:pPr eaLnBrk="1" hangingPunct="1"/>
            <a:r>
              <a:rPr lang="en-NZ" altLang="en-US" dirty="0"/>
              <a:t>Ethics is an academic field of study commonly found in philosophy departments.  </a:t>
            </a:r>
          </a:p>
          <a:p>
            <a:pPr eaLnBrk="1" hangingPunct="1"/>
            <a:r>
              <a:rPr lang="en-NZ" altLang="en-US" dirty="0"/>
              <a:t>Thus, it can be very theoretical </a:t>
            </a:r>
          </a:p>
          <a:p>
            <a:pPr lvl="1" eaLnBrk="1" hangingPunct="1"/>
            <a:r>
              <a:rPr lang="en-NZ" altLang="en-US" dirty="0"/>
              <a:t>What is the best ethical theory for a living the good life (meta-ethics)</a:t>
            </a:r>
          </a:p>
          <a:p>
            <a:pPr eaLnBrk="1" hangingPunct="1"/>
            <a:r>
              <a:rPr lang="en-NZ" altLang="en-US" dirty="0"/>
              <a:t>Or practical and applied (</a:t>
            </a:r>
            <a:r>
              <a:rPr lang="en-NZ" altLang="en-US" i="1" dirty="0"/>
              <a:t>normative</a:t>
            </a:r>
            <a:r>
              <a:rPr lang="en-NZ" altLang="en-US" dirty="0"/>
              <a:t>) </a:t>
            </a:r>
          </a:p>
          <a:p>
            <a:pPr lvl="1" eaLnBrk="1" hangingPunct="1"/>
            <a:r>
              <a:rPr lang="en-NZ" altLang="en-US" dirty="0"/>
              <a:t>How </a:t>
            </a:r>
            <a:r>
              <a:rPr lang="en-NZ" altLang="en-US" i="1" dirty="0">
                <a:solidFill>
                  <a:srgbClr val="FF0000"/>
                </a:solidFill>
              </a:rPr>
              <a:t>should</a:t>
            </a:r>
            <a:r>
              <a:rPr lang="en-NZ" altLang="en-US" dirty="0"/>
              <a:t> we act given a certain situation based upon our best theories of ethics? </a:t>
            </a:r>
          </a:p>
          <a:p>
            <a:pPr lvl="1" eaLnBrk="1" hangingPunct="1"/>
            <a:r>
              <a:rPr lang="en-NZ" altLang="en-US" dirty="0"/>
              <a:t>This will be our main focus – but first we need to learn about the main ethical theories.</a:t>
            </a:r>
          </a:p>
          <a:p>
            <a:pPr eaLnBrk="1" hangingPunct="1"/>
            <a:r>
              <a:rPr lang="en-NZ" altLang="en-US" dirty="0"/>
              <a:t>In every day life ethics is pursued through diverse cultural, religious, regional ideas and norms.  </a:t>
            </a:r>
          </a:p>
          <a:p>
            <a:pPr eaLnBrk="1" hangingPunct="1"/>
            <a:r>
              <a:rPr lang="en-NZ" altLang="en-US" dirty="0"/>
              <a:t>Many different groups (and individuals) want to give us their guidance about how best to live. </a:t>
            </a:r>
            <a:r>
              <a:rPr lang="en-NZ" altLang="en-US" sz="1400" i="1" dirty="0"/>
              <a:t>(from “Karen’s” to mansplainers, and fundamentalists the world over)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AF9BE-5519-4DF8-9218-92B5743BB008}"/>
              </a:ext>
            </a:extLst>
          </p:cNvPr>
          <p:cNvSpPr>
            <a:spLocks noGrp="1"/>
          </p:cNvSpPr>
          <p:nvPr>
            <p:ph type="title"/>
          </p:nvPr>
        </p:nvSpPr>
        <p:spPr/>
        <p:txBody>
          <a:bodyPr/>
          <a:lstStyle/>
          <a:p>
            <a:pPr eaLnBrk="1" hangingPunct="1">
              <a:defRPr/>
            </a:pPr>
            <a:r>
              <a:rPr lang="en-NZ" dirty="0"/>
              <a:t>Personal vs. Public. Ethics vs. Morality</a:t>
            </a:r>
          </a:p>
        </p:txBody>
      </p:sp>
      <p:sp>
        <p:nvSpPr>
          <p:cNvPr id="13315" name="Content Placeholder 2">
            <a:extLst>
              <a:ext uri="{FF2B5EF4-FFF2-40B4-BE49-F238E27FC236}">
                <a16:creationId xmlns:a16="http://schemas.microsoft.com/office/drawing/2014/main" id="{8E94E430-2C9B-4EA7-A179-A57DFD61E79C}"/>
              </a:ext>
            </a:extLst>
          </p:cNvPr>
          <p:cNvSpPr>
            <a:spLocks noGrp="1"/>
          </p:cNvSpPr>
          <p:nvPr>
            <p:ph idx="1"/>
          </p:nvPr>
        </p:nvSpPr>
        <p:spPr/>
        <p:txBody>
          <a:bodyPr>
            <a:normAutofit fontScale="85000" lnSpcReduction="10000"/>
          </a:bodyPr>
          <a:lstStyle/>
          <a:p>
            <a:pPr eaLnBrk="1" hangingPunct="1"/>
            <a:r>
              <a:rPr lang="en-NZ" altLang="en-US" dirty="0"/>
              <a:t>People often consider </a:t>
            </a:r>
            <a:r>
              <a:rPr lang="en-NZ" altLang="en-US" i="1" dirty="0"/>
              <a:t>morality</a:t>
            </a:r>
            <a:r>
              <a:rPr lang="en-NZ" altLang="en-US" dirty="0"/>
              <a:t> a personal issue and ethics a more public issue. I call this “folk wisdom” about ethics, it is not entirely correct.  </a:t>
            </a:r>
          </a:p>
          <a:p>
            <a:pPr eaLnBrk="1" hangingPunct="1"/>
            <a:endParaRPr lang="en-NZ" altLang="en-US" dirty="0"/>
          </a:p>
          <a:p>
            <a:pPr eaLnBrk="1" hangingPunct="1"/>
            <a:r>
              <a:rPr lang="en-NZ" altLang="en-US" dirty="0"/>
              <a:t>While many people consider the following statements to be the case; </a:t>
            </a:r>
          </a:p>
          <a:p>
            <a:pPr eaLnBrk="1" hangingPunct="1"/>
            <a:endParaRPr lang="en-NZ" altLang="en-US" dirty="0"/>
          </a:p>
          <a:p>
            <a:pPr marL="775696" lvl="2" indent="0">
              <a:buNone/>
            </a:pPr>
            <a:r>
              <a:rPr lang="en-NZ" altLang="en-US" dirty="0"/>
              <a:t>In our </a:t>
            </a:r>
            <a:r>
              <a:rPr lang="en-NZ" altLang="en-US" b="1" dirty="0"/>
              <a:t>private life</a:t>
            </a:r>
            <a:r>
              <a:rPr lang="en-NZ" altLang="en-US" dirty="0"/>
              <a:t>, </a:t>
            </a:r>
            <a:r>
              <a:rPr lang="en-NZ" altLang="en-US" b="1" i="1" dirty="0"/>
              <a:t>moral</a:t>
            </a:r>
            <a:r>
              <a:rPr lang="en-NZ" altLang="en-US" dirty="0"/>
              <a:t> reflections are usually our way of striving to have a better life. </a:t>
            </a:r>
          </a:p>
          <a:p>
            <a:pPr marL="775696" lvl="2" indent="0">
              <a:buNone/>
            </a:pPr>
            <a:endParaRPr lang="en-NZ" altLang="en-US" dirty="0"/>
          </a:p>
          <a:p>
            <a:pPr marL="775696" lvl="2" indent="0">
              <a:buNone/>
            </a:pPr>
            <a:r>
              <a:rPr lang="en-NZ" altLang="en-US" dirty="0"/>
              <a:t>In </a:t>
            </a:r>
            <a:r>
              <a:rPr lang="en-NZ" altLang="en-US" b="1" dirty="0"/>
              <a:t>work life </a:t>
            </a:r>
            <a:r>
              <a:rPr lang="en-NZ" altLang="en-US" b="1" i="1" dirty="0"/>
              <a:t>ethics</a:t>
            </a:r>
            <a:r>
              <a:rPr lang="en-NZ" altLang="en-US" dirty="0"/>
              <a:t> is usually formulated in formal codes or standards to which all members of the profession are held.  </a:t>
            </a:r>
          </a:p>
          <a:p>
            <a:pPr marL="775696" lvl="2" indent="0">
              <a:buNone/>
            </a:pPr>
            <a:endParaRPr lang="en-NZ" altLang="en-US" dirty="0"/>
          </a:p>
          <a:p>
            <a:pPr eaLnBrk="1" hangingPunct="1"/>
            <a:r>
              <a:rPr lang="en-NZ" altLang="en-US" dirty="0"/>
              <a:t>… this is not entirely correct. According to most philosophers and ethicists </a:t>
            </a:r>
          </a:p>
          <a:p>
            <a:pPr marL="759920" lvl="2" indent="0">
              <a:buNone/>
            </a:pPr>
            <a:r>
              <a:rPr lang="en-NZ" altLang="en-US" sz="2600" i="1" dirty="0">
                <a:solidFill>
                  <a:srgbClr val="FF0000"/>
                </a:solidFill>
              </a:rPr>
              <a:t>Ethics </a:t>
            </a:r>
            <a:r>
              <a:rPr lang="en-NZ" altLang="en-US" sz="2600" dirty="0">
                <a:solidFill>
                  <a:srgbClr val="FF0000"/>
                </a:solidFill>
              </a:rPr>
              <a:t>just </a:t>
            </a:r>
            <a:r>
              <a:rPr lang="en-NZ" altLang="en-US" sz="2600" b="1" dirty="0">
                <a:solidFill>
                  <a:srgbClr val="FF0000"/>
                </a:solidFill>
              </a:rPr>
              <a:t>is</a:t>
            </a:r>
            <a:r>
              <a:rPr lang="en-NZ" altLang="en-US" sz="2600" dirty="0">
                <a:solidFill>
                  <a:srgbClr val="FF0000"/>
                </a:solidFill>
              </a:rPr>
              <a:t> the study of </a:t>
            </a:r>
            <a:r>
              <a:rPr lang="en-NZ" altLang="en-US" sz="2600" i="1" dirty="0">
                <a:solidFill>
                  <a:srgbClr val="FF0000"/>
                </a:solidFill>
              </a:rPr>
              <a:t>morality</a:t>
            </a:r>
            <a:r>
              <a:rPr lang="en-NZ" altLang="en-US" sz="2600" dirty="0">
                <a:solidFill>
                  <a:srgbClr val="FF0000"/>
                </a:solidFill>
              </a:rPr>
              <a:t>. </a:t>
            </a:r>
          </a:p>
          <a:p>
            <a:pPr eaLnBrk="1" hangingPunct="1"/>
            <a:endParaRPr lang="en-NZ" altLang="en-US" dirty="0"/>
          </a:p>
          <a:p>
            <a:pPr eaLnBrk="1" hangingPunct="1"/>
            <a:r>
              <a:rPr lang="en-NZ" altLang="en-US" dirty="0"/>
              <a:t>Ethics and morality are </a:t>
            </a:r>
            <a:r>
              <a:rPr lang="en-NZ" altLang="en-US" b="1" dirty="0"/>
              <a:t>NOT</a:t>
            </a:r>
            <a:r>
              <a:rPr lang="en-NZ" altLang="en-US" dirty="0"/>
              <a:t> distinct concepts – they are interwoven and mutually influence our ways of seeking a good life with others.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490D2-1091-4D35-B908-7DE681D79AE2}"/>
              </a:ext>
            </a:extLst>
          </p:cNvPr>
          <p:cNvSpPr>
            <a:spLocks noGrp="1"/>
          </p:cNvSpPr>
          <p:nvPr>
            <p:ph type="title"/>
          </p:nvPr>
        </p:nvSpPr>
        <p:spPr/>
        <p:txBody>
          <a:bodyPr/>
          <a:lstStyle/>
          <a:p>
            <a:pPr eaLnBrk="1" hangingPunct="1">
              <a:defRPr/>
            </a:pPr>
            <a:r>
              <a:rPr lang="en-NZ" dirty="0"/>
              <a:t>What does ethics have to do with technology? </a:t>
            </a:r>
          </a:p>
        </p:txBody>
      </p:sp>
      <p:sp>
        <p:nvSpPr>
          <p:cNvPr id="14339" name="Content Placeholder 2">
            <a:extLst>
              <a:ext uri="{FF2B5EF4-FFF2-40B4-BE49-F238E27FC236}">
                <a16:creationId xmlns:a16="http://schemas.microsoft.com/office/drawing/2014/main" id="{FB7C2ADA-CA98-4BFC-ABC6-9A13885CE7F3}"/>
              </a:ext>
            </a:extLst>
          </p:cNvPr>
          <p:cNvSpPr>
            <a:spLocks noGrp="1"/>
          </p:cNvSpPr>
          <p:nvPr>
            <p:ph idx="1"/>
          </p:nvPr>
        </p:nvSpPr>
        <p:spPr>
          <a:xfrm>
            <a:off x="477474" y="1307285"/>
            <a:ext cx="8784860" cy="4724400"/>
          </a:xfrm>
        </p:spPr>
        <p:txBody>
          <a:bodyPr>
            <a:normAutofit/>
          </a:bodyPr>
          <a:lstStyle/>
          <a:p>
            <a:pPr eaLnBrk="1" hangingPunct="1"/>
            <a:r>
              <a:rPr lang="en-NZ" altLang="en-US" dirty="0"/>
              <a:t>There is consensus that ethics is of increasing importance to education in technical fields. </a:t>
            </a:r>
            <a:r>
              <a:rPr lang="en-NZ" altLang="en-US" dirty="0">
                <a:solidFill>
                  <a:schemeClr val="accent3"/>
                </a:solidFill>
              </a:rPr>
              <a:t>Consider the almost endless discussion of late on </a:t>
            </a:r>
            <a:r>
              <a:rPr lang="en-NZ" altLang="en-US" dirty="0" err="1">
                <a:solidFill>
                  <a:schemeClr val="accent3"/>
                </a:solidFill>
              </a:rPr>
              <a:t>ChatGPT</a:t>
            </a:r>
            <a:r>
              <a:rPr lang="en-NZ" altLang="en-US" dirty="0">
                <a:solidFill>
                  <a:schemeClr val="accent3"/>
                </a:solidFill>
              </a:rPr>
              <a:t> and other AI applications. </a:t>
            </a:r>
          </a:p>
          <a:p>
            <a:pPr eaLnBrk="1" hangingPunct="1"/>
            <a:endParaRPr lang="en-NZ" altLang="en-US" dirty="0">
              <a:solidFill>
                <a:srgbClr val="FF0000"/>
              </a:solidFill>
            </a:endParaRPr>
          </a:p>
          <a:p>
            <a:pPr eaLnBrk="1" hangingPunct="1"/>
            <a:r>
              <a:rPr lang="en-NZ" altLang="en-US" dirty="0"/>
              <a:t>The largest technical professional organisation the IEEE, has an entire division devoted to technology ethics. From 2014 IEEE began holding international conferences on ethics in engineering, science, technology, robotics, AI and data management.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4EECF-4C38-44BF-8FE1-7B7C2047FB4E}"/>
              </a:ext>
            </a:extLst>
          </p:cNvPr>
          <p:cNvSpPr>
            <a:spLocks noGrp="1"/>
          </p:cNvSpPr>
          <p:nvPr>
            <p:ph type="title"/>
          </p:nvPr>
        </p:nvSpPr>
        <p:spPr/>
        <p:txBody>
          <a:bodyPr/>
          <a:lstStyle/>
          <a:p>
            <a:pPr eaLnBrk="1" hangingPunct="1">
              <a:defRPr/>
            </a:pPr>
            <a:r>
              <a:rPr lang="en-NZ" dirty="0"/>
              <a:t>Technology Ethics</a:t>
            </a:r>
          </a:p>
        </p:txBody>
      </p:sp>
      <p:sp>
        <p:nvSpPr>
          <p:cNvPr id="15363" name="Content Placeholder 2">
            <a:extLst>
              <a:ext uri="{FF2B5EF4-FFF2-40B4-BE49-F238E27FC236}">
                <a16:creationId xmlns:a16="http://schemas.microsoft.com/office/drawing/2014/main" id="{1546199D-435B-4145-B7CC-004CA469D7EA}"/>
              </a:ext>
            </a:extLst>
          </p:cNvPr>
          <p:cNvSpPr>
            <a:spLocks noGrp="1"/>
          </p:cNvSpPr>
          <p:nvPr>
            <p:ph idx="1"/>
          </p:nvPr>
        </p:nvSpPr>
        <p:spPr/>
        <p:txBody>
          <a:bodyPr/>
          <a:lstStyle/>
          <a:p>
            <a:pPr eaLnBrk="1" hangingPunct="1"/>
            <a:r>
              <a:rPr lang="en-NZ" altLang="en-US" dirty="0"/>
              <a:t>Technology is increasingly shaping how we seek to have a </a:t>
            </a:r>
            <a:r>
              <a:rPr lang="en-NZ" altLang="en-US" i="1" dirty="0"/>
              <a:t>good life</a:t>
            </a:r>
            <a:r>
              <a:rPr lang="en-NZ" altLang="en-US" dirty="0"/>
              <a:t>. </a:t>
            </a:r>
          </a:p>
          <a:p>
            <a:pPr eaLnBrk="1" hangingPunct="1"/>
            <a:endParaRPr lang="en-NZ" altLang="en-US" dirty="0"/>
          </a:p>
          <a:p>
            <a:pPr eaLnBrk="1" hangingPunct="1"/>
            <a:r>
              <a:rPr lang="en-NZ" altLang="en-US" dirty="0"/>
              <a:t>Well designed and well used technologies make our lives easier, more fun and help us live well.  (examples?) </a:t>
            </a:r>
          </a:p>
          <a:p>
            <a:pPr eaLnBrk="1" hangingPunct="1"/>
            <a:endParaRPr lang="en-NZ" altLang="en-US" dirty="0"/>
          </a:p>
          <a:p>
            <a:pPr eaLnBrk="1" hangingPunct="1"/>
            <a:r>
              <a:rPr lang="en-NZ" altLang="en-US" dirty="0"/>
              <a:t>Poorly designed or misused technology makes life hard and can reinforce unsafe, unhealthy or antisocial habits. (examples?)</a:t>
            </a:r>
          </a:p>
          <a:p>
            <a:pPr eaLnBrk="1" hangingPunct="1"/>
            <a:endParaRPr lang="en-NZ" altLang="en-US" dirty="0"/>
          </a:p>
          <a:p>
            <a:pPr eaLnBrk="1" hangingPunct="1"/>
            <a:r>
              <a:rPr lang="en-NZ" altLang="en-US" dirty="0"/>
              <a:t>I’d like to try to convince you that</a:t>
            </a:r>
            <a:r>
              <a:rPr lang="en-NZ" altLang="en-US" b="1" dirty="0"/>
              <a:t> </a:t>
            </a:r>
            <a:r>
              <a:rPr lang="en-NZ" altLang="en-US" dirty="0"/>
              <a:t>;</a:t>
            </a:r>
            <a:br>
              <a:rPr lang="en-NZ" altLang="en-US" b="1" dirty="0"/>
            </a:br>
            <a:r>
              <a:rPr lang="en-NZ" altLang="en-US" b="1" dirty="0"/>
              <a:t>Technology is not ethically neutral </a:t>
            </a:r>
            <a:r>
              <a:rPr lang="en-NZ" altLang="en-US" b="1" dirty="0">
                <a:solidFill>
                  <a:srgbClr val="FF0000"/>
                </a:solidFill>
              </a:rPr>
              <a:t>(why ?) </a:t>
            </a:r>
          </a:p>
          <a:p>
            <a:pPr eaLnBrk="1" hangingPunct="1"/>
            <a:r>
              <a:rPr lang="en-NZ" altLang="en-US" dirty="0"/>
              <a:t>Our values are built and reflected in our design choices – technology reveals and shapes what we think is a good life.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082AE-E2FF-42F6-9A52-B78DB74E2B80}"/>
              </a:ext>
            </a:extLst>
          </p:cNvPr>
          <p:cNvSpPr>
            <a:spLocks noGrp="1"/>
          </p:cNvSpPr>
          <p:nvPr>
            <p:ph type="title"/>
          </p:nvPr>
        </p:nvSpPr>
        <p:spPr/>
        <p:txBody>
          <a:bodyPr/>
          <a:lstStyle/>
          <a:p>
            <a:pPr eaLnBrk="1" hangingPunct="1">
              <a:defRPr/>
            </a:pPr>
            <a:r>
              <a:rPr lang="en-NZ" dirty="0"/>
              <a:t>Technology Ethics</a:t>
            </a:r>
          </a:p>
        </p:txBody>
      </p:sp>
      <p:sp>
        <p:nvSpPr>
          <p:cNvPr id="16387" name="Content Placeholder 2">
            <a:extLst>
              <a:ext uri="{FF2B5EF4-FFF2-40B4-BE49-F238E27FC236}">
                <a16:creationId xmlns:a16="http://schemas.microsoft.com/office/drawing/2014/main" id="{A6F25F39-8A2E-45D8-A831-922671FB07AE}"/>
              </a:ext>
            </a:extLst>
          </p:cNvPr>
          <p:cNvSpPr>
            <a:spLocks noGrp="1"/>
          </p:cNvSpPr>
          <p:nvPr>
            <p:ph idx="1"/>
          </p:nvPr>
        </p:nvSpPr>
        <p:spPr/>
        <p:txBody>
          <a:bodyPr/>
          <a:lstStyle/>
          <a:p>
            <a:pPr eaLnBrk="1" hangingPunct="1"/>
            <a:r>
              <a:rPr lang="en-NZ" altLang="en-US" dirty="0"/>
              <a:t>We build and invest in technology in the hope that it will make our lives easier and better. A good life. Therefore, we could argue, ethics has EVERYTHING to do with technology. </a:t>
            </a:r>
          </a:p>
          <a:p>
            <a:pPr eaLnBrk="1" hangingPunct="1"/>
            <a:endParaRPr lang="en-NZ" altLang="en-US" dirty="0"/>
          </a:p>
          <a:p>
            <a:pPr eaLnBrk="1" hangingPunct="1"/>
            <a:r>
              <a:rPr lang="en-NZ" altLang="en-US" dirty="0"/>
              <a:t>Why is it more important than ever now? </a:t>
            </a:r>
          </a:p>
          <a:p>
            <a:pPr eaLnBrk="1" hangingPunct="1"/>
            <a:endParaRPr lang="en-NZ" altLang="en-US" dirty="0"/>
          </a:p>
          <a:p>
            <a:pPr eaLnBrk="1" hangingPunct="1"/>
            <a:r>
              <a:rPr lang="en-NZ" altLang="en-US" dirty="0"/>
              <a:t>Partly to do with the </a:t>
            </a:r>
            <a:r>
              <a:rPr lang="en-NZ" altLang="en-US" dirty="0">
                <a:solidFill>
                  <a:srgbClr val="FF0000"/>
                </a:solidFill>
              </a:rPr>
              <a:t>speed</a:t>
            </a:r>
            <a:r>
              <a:rPr lang="en-NZ" altLang="en-US" dirty="0"/>
              <a:t>, </a:t>
            </a:r>
            <a:r>
              <a:rPr lang="en-NZ" altLang="en-US" dirty="0">
                <a:solidFill>
                  <a:srgbClr val="FF0000"/>
                </a:solidFill>
              </a:rPr>
              <a:t>scale</a:t>
            </a:r>
            <a:r>
              <a:rPr lang="en-NZ" altLang="en-US" dirty="0"/>
              <a:t> and </a:t>
            </a:r>
            <a:r>
              <a:rPr lang="en-NZ" altLang="en-US" dirty="0">
                <a:solidFill>
                  <a:srgbClr val="FF0000"/>
                </a:solidFill>
              </a:rPr>
              <a:t>pervasiveness</a:t>
            </a:r>
            <a:r>
              <a:rPr lang="en-NZ" altLang="en-US" dirty="0"/>
              <a:t> with which technological advances are transforming the way we live, play, and work – the social fabric of our lives.  (</a:t>
            </a:r>
            <a:r>
              <a:rPr lang="en-NZ" altLang="en-US" i="1" dirty="0"/>
              <a:t>also see Tavani chapter 1</a:t>
            </a:r>
            <a:r>
              <a:rPr lang="en-NZ" altLang="en-US" dirty="0"/>
              <a:t>)</a:t>
            </a:r>
          </a:p>
          <a:p>
            <a:pPr eaLnBrk="1" hangingPunct="1"/>
            <a:endParaRPr lang="en-NZ" altLang="en-US" dirty="0"/>
          </a:p>
          <a:p>
            <a:pPr eaLnBrk="1" hangingPunct="1"/>
            <a:r>
              <a:rPr lang="en-NZ" altLang="en-US" dirty="0"/>
              <a:t>Laws and regulations have traditionally been important for preserving the good life – but they are often outpaced by technology.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D608A-EAAD-46CC-B1CD-AA23FE0BD488}"/>
              </a:ext>
            </a:extLst>
          </p:cNvPr>
          <p:cNvSpPr>
            <a:spLocks noGrp="1"/>
          </p:cNvSpPr>
          <p:nvPr>
            <p:ph type="title"/>
          </p:nvPr>
        </p:nvSpPr>
        <p:spPr/>
        <p:txBody>
          <a:bodyPr/>
          <a:lstStyle/>
          <a:p>
            <a:pPr eaLnBrk="1" hangingPunct="1">
              <a:defRPr/>
            </a:pPr>
            <a:r>
              <a:rPr lang="en-NZ" dirty="0"/>
              <a:t>Technology and Law</a:t>
            </a:r>
          </a:p>
        </p:txBody>
      </p:sp>
      <p:sp>
        <p:nvSpPr>
          <p:cNvPr id="17411" name="Content Placeholder 2">
            <a:extLst>
              <a:ext uri="{FF2B5EF4-FFF2-40B4-BE49-F238E27FC236}">
                <a16:creationId xmlns:a16="http://schemas.microsoft.com/office/drawing/2014/main" id="{8C03F8A1-A29D-47DE-ACE9-C79E6A9FDF6F}"/>
              </a:ext>
            </a:extLst>
          </p:cNvPr>
          <p:cNvSpPr>
            <a:spLocks noGrp="1"/>
          </p:cNvSpPr>
          <p:nvPr>
            <p:ph idx="1"/>
          </p:nvPr>
        </p:nvSpPr>
        <p:spPr/>
        <p:txBody>
          <a:bodyPr/>
          <a:lstStyle/>
          <a:p>
            <a:pPr eaLnBrk="1" hangingPunct="1"/>
            <a:r>
              <a:rPr lang="en-NZ" altLang="en-US" dirty="0"/>
              <a:t>Lawmakers often lack the technical expertise to effectively guide technology policy.  </a:t>
            </a:r>
          </a:p>
          <a:p>
            <a:pPr eaLnBrk="1" hangingPunct="1"/>
            <a:endParaRPr lang="en-NZ" altLang="en-US" dirty="0"/>
          </a:p>
          <a:p>
            <a:pPr eaLnBrk="1" hangingPunct="1"/>
            <a:r>
              <a:rPr lang="en-NZ" altLang="en-US" dirty="0"/>
              <a:t>Different jurisdictions (countries) have different laws about technology, privacy etc. </a:t>
            </a:r>
          </a:p>
          <a:p>
            <a:pPr eaLnBrk="1" hangingPunct="1"/>
            <a:endParaRPr lang="en-NZ" altLang="en-US" dirty="0"/>
          </a:p>
          <a:p>
            <a:pPr eaLnBrk="1" hangingPunct="1"/>
            <a:r>
              <a:rPr lang="en-NZ" altLang="en-US" dirty="0"/>
              <a:t>This means we are being increasingly called upon to help anticipate the social impacts and think proactively about how technical choices are likely to impact human lives.</a:t>
            </a:r>
          </a:p>
          <a:p>
            <a:pPr eaLnBrk="1" hangingPunct="1"/>
            <a:endParaRPr lang="en-NZ" altLang="en-US" dirty="0"/>
          </a:p>
          <a:p>
            <a:pPr eaLnBrk="1" hangingPunct="1"/>
            <a:r>
              <a:rPr lang="en-NZ" altLang="en-US" dirty="0"/>
              <a:t>Ethical design and implementation choices often exist in a dynamic complex environment where few legal guidelines exist.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4E2BE-69D9-475E-9C68-915BCBCB0C97}"/>
              </a:ext>
            </a:extLst>
          </p:cNvPr>
          <p:cNvSpPr>
            <a:spLocks noGrp="1"/>
          </p:cNvSpPr>
          <p:nvPr>
            <p:ph type="title"/>
          </p:nvPr>
        </p:nvSpPr>
        <p:spPr/>
        <p:txBody>
          <a:bodyPr/>
          <a:lstStyle/>
          <a:p>
            <a:pPr eaLnBrk="1" hangingPunct="1">
              <a:defRPr/>
            </a:pPr>
            <a:r>
              <a:rPr lang="en-NZ" dirty="0"/>
              <a:t>Examples</a:t>
            </a:r>
          </a:p>
        </p:txBody>
      </p:sp>
      <p:sp>
        <p:nvSpPr>
          <p:cNvPr id="18435" name="Content Placeholder 2">
            <a:extLst>
              <a:ext uri="{FF2B5EF4-FFF2-40B4-BE49-F238E27FC236}">
                <a16:creationId xmlns:a16="http://schemas.microsoft.com/office/drawing/2014/main" id="{54546EF7-EFF8-4C45-AFF9-555FB2C3F0CD}"/>
              </a:ext>
            </a:extLst>
          </p:cNvPr>
          <p:cNvSpPr>
            <a:spLocks noGrp="1"/>
          </p:cNvSpPr>
          <p:nvPr>
            <p:ph idx="1"/>
          </p:nvPr>
        </p:nvSpPr>
        <p:spPr/>
        <p:txBody>
          <a:bodyPr>
            <a:normAutofit fontScale="92500" lnSpcReduction="20000"/>
          </a:bodyPr>
          <a:lstStyle/>
          <a:p>
            <a:pPr eaLnBrk="1" hangingPunct="1"/>
            <a:r>
              <a:rPr lang="en-NZ" altLang="en-US" dirty="0"/>
              <a:t>Face and voice recognition algorithms can be used to track and create a lasting digital record of your movements in public and in places where you previously may have thought you would be relatively anonymous.  </a:t>
            </a:r>
            <a:br>
              <a:rPr lang="en-NZ" altLang="en-US" dirty="0"/>
            </a:br>
            <a:endParaRPr lang="en-NZ" altLang="en-US" dirty="0"/>
          </a:p>
          <a:p>
            <a:pPr eaLnBrk="1" hangingPunct="1"/>
            <a:r>
              <a:rPr lang="en-NZ" altLang="en-US" dirty="0"/>
              <a:t>There are virtually no laws at all governing the use of AI. As you know, such technology can be used to generate plausible essays, images, text, video and voice. Deepfakes software can put your head in video talking about something, in your voice – somewhere you never were, and saying something you never said. This is not currently illegal. Ethical problem here?  You decide. Better not let it be you.  </a:t>
            </a:r>
          </a:p>
          <a:p>
            <a:pPr eaLnBrk="1" hangingPunct="1"/>
            <a:endParaRPr lang="en-NZ" altLang="en-US" dirty="0"/>
          </a:p>
          <a:p>
            <a:pPr eaLnBrk="1" hangingPunct="1"/>
            <a:r>
              <a:rPr lang="en-NZ" altLang="en-US" dirty="0"/>
              <a:t>There is no consistent legal framework governing this kind of technology. </a:t>
            </a:r>
          </a:p>
          <a:p>
            <a:pPr eaLnBrk="1" hangingPunct="1"/>
            <a:endParaRPr lang="en-NZ" altLang="en-US" dirty="0"/>
          </a:p>
          <a:p>
            <a:pPr eaLnBrk="1" hangingPunct="1"/>
            <a:r>
              <a:rPr lang="en-NZ" altLang="en-US" dirty="0"/>
              <a:t>Such data and systems could be used to not only misrepresent you, but expose all kinds of personal private data about a person, their medical history, their religion, political persuasions, victims of violence or other sensitive information.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00F29-ABEF-4C9A-9DF1-B6CD9E4A28A3}"/>
              </a:ext>
            </a:extLst>
          </p:cNvPr>
          <p:cNvSpPr>
            <a:spLocks noGrp="1"/>
          </p:cNvSpPr>
          <p:nvPr>
            <p:ph type="title"/>
          </p:nvPr>
        </p:nvSpPr>
        <p:spPr/>
        <p:txBody>
          <a:bodyPr/>
          <a:lstStyle/>
          <a:p>
            <a:pPr eaLnBrk="1" hangingPunct="1">
              <a:defRPr/>
            </a:pPr>
            <a:r>
              <a:rPr lang="en-NZ" dirty="0"/>
              <a:t>The issues</a:t>
            </a:r>
          </a:p>
        </p:txBody>
      </p:sp>
      <p:sp>
        <p:nvSpPr>
          <p:cNvPr id="19459" name="Content Placeholder 2">
            <a:extLst>
              <a:ext uri="{FF2B5EF4-FFF2-40B4-BE49-F238E27FC236}">
                <a16:creationId xmlns:a16="http://schemas.microsoft.com/office/drawing/2014/main" id="{596AB0CC-0FBF-4BA5-9618-03D85E3002F6}"/>
              </a:ext>
            </a:extLst>
          </p:cNvPr>
          <p:cNvSpPr>
            <a:spLocks noGrp="1"/>
          </p:cNvSpPr>
          <p:nvPr>
            <p:ph idx="1"/>
          </p:nvPr>
        </p:nvSpPr>
        <p:spPr/>
        <p:txBody>
          <a:bodyPr/>
          <a:lstStyle/>
          <a:p>
            <a:pPr eaLnBrk="1" hangingPunct="1"/>
            <a:r>
              <a:rPr lang="en-NZ" altLang="en-US" dirty="0"/>
              <a:t>What does a person given access to that kind of data or technology, or tasked with analysing it, need to understand about its ethical significance and power to affect another individuals life?  </a:t>
            </a:r>
          </a:p>
          <a:p>
            <a:pPr eaLnBrk="1" hangingPunct="1"/>
            <a:endParaRPr lang="en-NZ" altLang="en-US" dirty="0"/>
          </a:p>
          <a:p>
            <a:pPr eaLnBrk="1" hangingPunct="1"/>
            <a:r>
              <a:rPr lang="en-NZ" altLang="en-US" dirty="0"/>
              <a:t>The explosion of interest in technology ethics is the way 21</a:t>
            </a:r>
            <a:r>
              <a:rPr lang="en-NZ" altLang="en-US" baseline="30000" dirty="0"/>
              <a:t>st</a:t>
            </a:r>
            <a:r>
              <a:rPr lang="en-NZ" altLang="en-US" dirty="0"/>
              <a:t> century technology is raising issues related to global distribution of power, justice and responsibility. </a:t>
            </a:r>
          </a:p>
          <a:p>
            <a:pPr eaLnBrk="1" hangingPunct="1"/>
            <a:endParaRPr lang="en-NZ" altLang="en-US" dirty="0"/>
          </a:p>
          <a:p>
            <a:pPr eaLnBrk="1" hangingPunct="1"/>
            <a:r>
              <a:rPr lang="en-NZ" altLang="en-US" dirty="0"/>
              <a:t>Facebook, Google, Amazon, Apple, Microsoft have significant global political influence – yet these companies store vast amounts of information about us all. Consider Facebooks recent decision to prevent Australians from posting new media content.  </a:t>
            </a:r>
          </a:p>
          <a:p>
            <a:pPr eaLnBrk="1" hangingPunct="1"/>
            <a:r>
              <a:rPr lang="en-NZ" altLang="en-US" dirty="0"/>
              <a:t>Leaving the job of protecting the publics interest to the Government is increasingly seen as naïve and potentially damaging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DFA82-BBCA-4EDE-BD38-C15096D5C892}"/>
              </a:ext>
            </a:extLst>
          </p:cNvPr>
          <p:cNvSpPr>
            <a:spLocks noGrp="1"/>
          </p:cNvSpPr>
          <p:nvPr>
            <p:ph type="title"/>
          </p:nvPr>
        </p:nvSpPr>
        <p:spPr/>
        <p:txBody>
          <a:bodyPr/>
          <a:lstStyle/>
          <a:p>
            <a:pPr eaLnBrk="1" hangingPunct="1">
              <a:defRPr/>
            </a:pPr>
            <a:r>
              <a:rPr lang="en-NZ" dirty="0"/>
              <a:t>Winners and losers</a:t>
            </a:r>
          </a:p>
        </p:txBody>
      </p:sp>
      <p:sp>
        <p:nvSpPr>
          <p:cNvPr id="20483" name="Content Placeholder 2">
            <a:extLst>
              <a:ext uri="{FF2B5EF4-FFF2-40B4-BE49-F238E27FC236}">
                <a16:creationId xmlns:a16="http://schemas.microsoft.com/office/drawing/2014/main" id="{ACA50739-92DA-41F4-93FA-C492888B6B13}"/>
              </a:ext>
            </a:extLst>
          </p:cNvPr>
          <p:cNvSpPr>
            <a:spLocks noGrp="1"/>
          </p:cNvSpPr>
          <p:nvPr>
            <p:ph idx="1"/>
          </p:nvPr>
        </p:nvSpPr>
        <p:spPr/>
        <p:txBody>
          <a:bodyPr/>
          <a:lstStyle/>
          <a:p>
            <a:pPr eaLnBrk="1" hangingPunct="1"/>
            <a:r>
              <a:rPr lang="en-NZ" altLang="en-US" dirty="0"/>
              <a:t>Rarely are the positive and negative impacts distributed equally among individuals and groups. Like many issues in society, the negative impacts are generally harder on marginalised groups in society. </a:t>
            </a:r>
          </a:p>
          <a:p>
            <a:pPr eaLnBrk="1" hangingPunct="1"/>
            <a:endParaRPr lang="en-NZ" altLang="en-US" dirty="0"/>
          </a:p>
          <a:p>
            <a:pPr eaLnBrk="1" hangingPunct="1"/>
            <a:r>
              <a:rPr lang="en-NZ" altLang="en-US" dirty="0"/>
              <a:t>Technology can have varied and disparate impacts creating winners and losers by magnifying existing inequalities.  (predictive data modelling for algorithmic decision making systems is a classic example). </a:t>
            </a:r>
          </a:p>
          <a:p>
            <a:pPr eaLnBrk="1" hangingPunct="1"/>
            <a:endParaRPr lang="en-NZ"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163E1-3B96-4C38-8ED7-65C29E6BE987}"/>
              </a:ext>
            </a:extLst>
          </p:cNvPr>
          <p:cNvSpPr>
            <a:spLocks noGrp="1"/>
          </p:cNvSpPr>
          <p:nvPr>
            <p:ph type="title"/>
          </p:nvPr>
        </p:nvSpPr>
        <p:spPr/>
        <p:txBody>
          <a:bodyPr/>
          <a:lstStyle/>
          <a:p>
            <a:pPr eaLnBrk="1" hangingPunct="1">
              <a:defRPr/>
            </a:pPr>
            <a:r>
              <a:rPr lang="en-NZ" dirty="0"/>
              <a:t>What does ethics have to do with data? </a:t>
            </a:r>
          </a:p>
        </p:txBody>
      </p:sp>
      <p:sp>
        <p:nvSpPr>
          <p:cNvPr id="21507" name="Content Placeholder 2">
            <a:extLst>
              <a:ext uri="{FF2B5EF4-FFF2-40B4-BE49-F238E27FC236}">
                <a16:creationId xmlns:a16="http://schemas.microsoft.com/office/drawing/2014/main" id="{C9C79682-603E-4D2F-BCC9-1D16BD518781}"/>
              </a:ext>
            </a:extLst>
          </p:cNvPr>
          <p:cNvSpPr>
            <a:spLocks noGrp="1"/>
          </p:cNvSpPr>
          <p:nvPr>
            <p:ph idx="1"/>
          </p:nvPr>
        </p:nvSpPr>
        <p:spPr/>
        <p:txBody>
          <a:bodyPr/>
          <a:lstStyle/>
          <a:p>
            <a:pPr eaLnBrk="1" hangingPunct="1"/>
            <a:r>
              <a:rPr lang="en-NZ" altLang="en-US" dirty="0"/>
              <a:t>Data – any form of recorded information – could be text, audio, video, still images, social media data, and various other media. </a:t>
            </a:r>
          </a:p>
          <a:p>
            <a:pPr eaLnBrk="1" hangingPunct="1"/>
            <a:endParaRPr lang="en-NZ" altLang="en-US" dirty="0"/>
          </a:p>
          <a:p>
            <a:pPr eaLnBrk="1" hangingPunct="1"/>
            <a:r>
              <a:rPr lang="en-NZ" altLang="en-US" dirty="0"/>
              <a:t>Networked societies deal with an unending torrent of data 24/7 across a vast amount of varied environments.  </a:t>
            </a:r>
          </a:p>
          <a:p>
            <a:pPr eaLnBrk="1" hangingPunct="1"/>
            <a:endParaRPr lang="en-NZ" altLang="en-US" dirty="0"/>
          </a:p>
          <a:p>
            <a:pPr eaLnBrk="1" hangingPunct="1"/>
            <a:r>
              <a:rPr lang="en-NZ" altLang="en-US" i="1" dirty="0"/>
              <a:t>Big Data</a:t>
            </a:r>
            <a:r>
              <a:rPr lang="en-NZ" altLang="en-US" dirty="0"/>
              <a:t> is a widely used label for new computing practices that depend upon the rapid expansion in volume and scope of digitally recorded data that can be collected, stored (essentially forever) and </a:t>
            </a:r>
            <a:r>
              <a:rPr lang="en-NZ" altLang="en-US" dirty="0" err="1"/>
              <a:t>analyzed</a:t>
            </a:r>
            <a:r>
              <a:rPr lang="en-NZ" altLang="en-US" dirty="0"/>
              <a:t>.  </a:t>
            </a:r>
          </a:p>
          <a:p>
            <a:pPr eaLnBrk="1" hangingPunct="1"/>
            <a:endParaRPr lang="en-NZ" altLang="en-US" dirty="0"/>
          </a:p>
          <a:p>
            <a:pPr eaLnBrk="1" hangingPunct="1"/>
            <a:r>
              <a:rPr lang="en-NZ" altLang="en-US" dirty="0"/>
              <a:t>Big data also refers to the new techniques that can transform large data sets into knowledge.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gendaTitle"/>
          <p:cNvSpPr>
            <a:spLocks noGrp="1"/>
          </p:cNvSpPr>
          <p:nvPr>
            <p:ph type="title"/>
          </p:nvPr>
        </p:nvSpPr>
        <p:spPr/>
        <p:txBody>
          <a:bodyPr/>
          <a:lstStyle/>
          <a:p>
            <a:r>
              <a:rPr lang="en-US"/>
              <a:t>Agenda</a:t>
            </a:r>
          </a:p>
        </p:txBody>
      </p:sp>
      <p:sp>
        <p:nvSpPr>
          <p:cNvPr id="3" name="Agenda"/>
          <p:cNvSpPr txBox="1"/>
          <p:nvPr>
            <p:custDataLst>
              <p:tags r:id="rId1"/>
            </p:custDataLst>
          </p:nvPr>
        </p:nvSpPr>
        <p:spPr>
          <a:xfrm>
            <a:off x="2416098" y="2285999"/>
            <a:ext cx="5503333" cy="3795824"/>
          </a:xfrm>
          <a:prstGeom prst="rect">
            <a:avLst/>
          </a:prstGeom>
          <a:noFill/>
        </p:spPr>
        <p:txBody>
          <a:bodyPr vert="horz" wrap="square" lIns="45720" rIns="45720" rtlCol="0">
            <a:noAutofit/>
          </a:bodyPr>
          <a:lstStyle/>
          <a:p>
            <a:pPr marL="182563" indent="-182563">
              <a:spcBef>
                <a:spcPts val="600"/>
              </a:spcBef>
              <a:buSzPct val="100000"/>
              <a:buFont typeface="Verdana" panose="020B0604030504040204" pitchFamily="34" charset="0"/>
              <a:buChar char="•"/>
            </a:pPr>
            <a:r>
              <a:rPr lang="en-US" sz="2400" dirty="0"/>
              <a:t>Brief intro…</a:t>
            </a:r>
          </a:p>
          <a:p>
            <a:pPr marL="182563" indent="-182563">
              <a:spcBef>
                <a:spcPts val="600"/>
              </a:spcBef>
              <a:buSzPct val="100000"/>
              <a:buFont typeface="Verdana" panose="020B0604030504040204" pitchFamily="34" charset="0"/>
              <a:buChar char="•"/>
            </a:pPr>
            <a:r>
              <a:rPr lang="en-US" sz="2400" dirty="0"/>
              <a:t>Logistics, Expectations </a:t>
            </a:r>
          </a:p>
          <a:p>
            <a:pPr marL="182563" indent="-182563">
              <a:spcBef>
                <a:spcPts val="1200"/>
              </a:spcBef>
              <a:buSzPct val="100000"/>
              <a:buFont typeface="Verdana" panose="020B0604030504040204" pitchFamily="34" charset="0"/>
              <a:buChar char="•"/>
            </a:pPr>
            <a:r>
              <a:rPr lang="en-US" sz="2400" dirty="0"/>
              <a:t>Setting the stage – What is digital ethics</a:t>
            </a:r>
          </a:p>
          <a:p>
            <a:pPr marL="182563" indent="-182563">
              <a:spcBef>
                <a:spcPts val="1200"/>
              </a:spcBef>
              <a:buSzPct val="100000"/>
              <a:buFont typeface="Verdana" panose="020B0604030504040204" pitchFamily="34" charset="0"/>
              <a:buChar char="•"/>
            </a:pPr>
            <a:r>
              <a:rPr lang="en-US" sz="2400" dirty="0"/>
              <a:t>Ethics and Morality</a:t>
            </a:r>
          </a:p>
          <a:p>
            <a:pPr marL="182563" indent="-182563">
              <a:spcBef>
                <a:spcPts val="1200"/>
              </a:spcBef>
              <a:buSzPct val="100000"/>
              <a:buFont typeface="Verdana" panose="020B0604030504040204" pitchFamily="34" charset="0"/>
              <a:buChar char="•"/>
            </a:pPr>
            <a:r>
              <a:rPr lang="en-US" sz="2400" dirty="0"/>
              <a:t>The Uniqueness Debate</a:t>
            </a:r>
          </a:p>
          <a:p>
            <a:pPr>
              <a:spcBef>
                <a:spcPts val="1200"/>
              </a:spcBef>
              <a:buSzPct val="100000"/>
            </a:pPr>
            <a:br>
              <a:rPr lang="en-US" sz="2400" dirty="0"/>
            </a:br>
            <a:endParaRPr lang="en-US" sz="2400" dirty="0"/>
          </a:p>
        </p:txBody>
      </p:sp>
      <p:sp>
        <p:nvSpPr>
          <p:cNvPr id="5" name="BainBulletsConfiguration" hidden="1"/>
          <p:cNvSpPr txBox="1"/>
          <p:nvPr/>
        </p:nvSpPr>
        <p:spPr>
          <a:xfrm>
            <a:off x="12700" y="12700"/>
            <a:ext cx="8890000" cy="107722"/>
          </a:xfrm>
          <a:prstGeom prst="rect">
            <a:avLst/>
          </a:prstGeom>
          <a:noFill/>
        </p:spPr>
        <p:txBody>
          <a:bodyPr vert="horz" wrap="square" lIns="45720" rIns="45720" rtlCol="0">
            <a:spAutoFit/>
          </a:bodyPr>
          <a:lstStyle/>
          <a:p>
            <a:r>
              <a:rPr lang="en-US" sz="100">
                <a:solidFill>
                  <a:srgbClr val="FFFFFF"/>
                </a:solidFill>
              </a:rPr>
              <a:t>3_89</a:t>
            </a:r>
            <a:endParaRPr lang="en-US" sz="100" dirty="0">
              <a:solidFill>
                <a:srgbClr val="FFFFFF"/>
              </a:solidFill>
            </a:endParaRPr>
          </a:p>
        </p:txBody>
      </p:sp>
    </p:spTree>
    <p:extLst>
      <p:ext uri="{BB962C8B-B14F-4D97-AF65-F5344CB8AC3E}">
        <p14:creationId xmlns:p14="http://schemas.microsoft.com/office/powerpoint/2010/main" val="36580228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B933F-A2EE-4407-BD3A-0ACB3F2DCD09}"/>
              </a:ext>
            </a:extLst>
          </p:cNvPr>
          <p:cNvSpPr>
            <a:spLocks noGrp="1"/>
          </p:cNvSpPr>
          <p:nvPr>
            <p:ph type="title"/>
          </p:nvPr>
        </p:nvSpPr>
        <p:spPr/>
        <p:txBody>
          <a:bodyPr/>
          <a:lstStyle/>
          <a:p>
            <a:pPr eaLnBrk="1" hangingPunct="1">
              <a:defRPr/>
            </a:pPr>
            <a:r>
              <a:rPr lang="en-NZ" dirty="0"/>
              <a:t>Ethics and Data</a:t>
            </a:r>
          </a:p>
        </p:txBody>
      </p:sp>
      <p:sp>
        <p:nvSpPr>
          <p:cNvPr id="23555" name="Content Placeholder 2">
            <a:extLst>
              <a:ext uri="{FF2B5EF4-FFF2-40B4-BE49-F238E27FC236}">
                <a16:creationId xmlns:a16="http://schemas.microsoft.com/office/drawing/2014/main" id="{A2298DBB-D2BE-4EA8-8F1A-90CE49969AB4}"/>
              </a:ext>
            </a:extLst>
          </p:cNvPr>
          <p:cNvSpPr>
            <a:spLocks noGrp="1"/>
          </p:cNvSpPr>
          <p:nvPr>
            <p:ph idx="1"/>
          </p:nvPr>
        </p:nvSpPr>
        <p:spPr/>
        <p:txBody>
          <a:bodyPr/>
          <a:lstStyle/>
          <a:p>
            <a:pPr eaLnBrk="1" hangingPunct="1"/>
            <a:r>
              <a:rPr lang="en-NZ" altLang="en-US" b="1" dirty="0"/>
              <a:t>Ethical issues are everywhere in the world of data</a:t>
            </a:r>
          </a:p>
          <a:p>
            <a:pPr eaLnBrk="1" hangingPunct="1"/>
            <a:endParaRPr lang="en-NZ" altLang="en-US" dirty="0"/>
          </a:p>
          <a:p>
            <a:pPr eaLnBrk="1" hangingPunct="1"/>
            <a:r>
              <a:rPr lang="en-NZ" altLang="en-US" dirty="0"/>
              <a:t>Many of the issues are life-impacting (positively and negatively) </a:t>
            </a:r>
          </a:p>
          <a:p>
            <a:pPr eaLnBrk="1" hangingPunct="1"/>
            <a:endParaRPr lang="en-NZ" altLang="en-US" dirty="0"/>
          </a:p>
          <a:p>
            <a:pPr eaLnBrk="1" hangingPunct="1"/>
            <a:r>
              <a:rPr lang="en-NZ" altLang="en-US" dirty="0"/>
              <a:t>Combination of increasingly powerful but also potentially misleading or misused data analytics, a data saturated, poorly regulated commercial environment and the absence of widespread, well designed standards for data practice in industry, universities, non-profit and government sectors has created </a:t>
            </a:r>
            <a:r>
              <a:rPr lang="en-NZ" altLang="en-US" b="1" dirty="0"/>
              <a:t>a perfect storm of ethical risks. </a:t>
            </a:r>
            <a:r>
              <a:rPr lang="en-NZ" altLang="en-US" dirty="0"/>
              <a:t>(</a:t>
            </a:r>
            <a:r>
              <a:rPr lang="en-NZ" altLang="en-US" dirty="0" err="1"/>
              <a:t>Vallor</a:t>
            </a:r>
            <a:r>
              <a:rPr lang="en-NZ" altLang="en-US" dirty="0"/>
              <a:t>, 2018)</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D53B7-7E44-425F-BC6E-0C03A8608D2D}"/>
              </a:ext>
            </a:extLst>
          </p:cNvPr>
          <p:cNvSpPr>
            <a:spLocks noGrp="1"/>
          </p:cNvSpPr>
          <p:nvPr>
            <p:ph type="title"/>
          </p:nvPr>
        </p:nvSpPr>
        <p:spPr/>
        <p:txBody>
          <a:bodyPr/>
          <a:lstStyle/>
          <a:p>
            <a:pPr eaLnBrk="1" hangingPunct="1">
              <a:defRPr/>
            </a:pPr>
            <a:r>
              <a:rPr lang="en-NZ" dirty="0"/>
              <a:t>The trade off</a:t>
            </a:r>
          </a:p>
        </p:txBody>
      </p:sp>
      <p:sp>
        <p:nvSpPr>
          <p:cNvPr id="24579" name="Content Placeholder 2">
            <a:extLst>
              <a:ext uri="{FF2B5EF4-FFF2-40B4-BE49-F238E27FC236}">
                <a16:creationId xmlns:a16="http://schemas.microsoft.com/office/drawing/2014/main" id="{FBD21DD5-C8D5-4C7E-8BB9-C5F909ABCDDA}"/>
              </a:ext>
            </a:extLst>
          </p:cNvPr>
          <p:cNvSpPr>
            <a:spLocks noGrp="1"/>
          </p:cNvSpPr>
          <p:nvPr>
            <p:ph idx="1"/>
          </p:nvPr>
        </p:nvSpPr>
        <p:spPr/>
        <p:txBody>
          <a:bodyPr/>
          <a:lstStyle/>
          <a:p>
            <a:pPr eaLnBrk="1" hangingPunct="1"/>
            <a:r>
              <a:rPr lang="en-NZ" altLang="en-US" dirty="0"/>
              <a:t>Ethical choices often involve some kind of trade off.</a:t>
            </a:r>
          </a:p>
          <a:p>
            <a:pPr eaLnBrk="1" hangingPunct="1"/>
            <a:endParaRPr lang="en-NZ" altLang="en-US" dirty="0"/>
          </a:p>
          <a:p>
            <a:pPr eaLnBrk="1" hangingPunct="1"/>
            <a:r>
              <a:rPr lang="en-NZ" altLang="en-US" dirty="0"/>
              <a:t>Often there is no fully right or wrong answer. </a:t>
            </a:r>
          </a:p>
          <a:p>
            <a:pPr eaLnBrk="1" hangingPunct="1"/>
            <a:endParaRPr lang="en-NZ" altLang="en-US" dirty="0"/>
          </a:p>
          <a:p>
            <a:pPr eaLnBrk="1" hangingPunct="1"/>
            <a:r>
              <a:rPr lang="en-NZ" altLang="en-US" dirty="0"/>
              <a:t>We want to find the answer that </a:t>
            </a:r>
            <a:r>
              <a:rPr lang="en-NZ" altLang="en-US" b="1" dirty="0"/>
              <a:t>maximises</a:t>
            </a:r>
            <a:r>
              <a:rPr lang="en-NZ" altLang="en-US" dirty="0"/>
              <a:t> an individual, family or groups chance to have a good life, and </a:t>
            </a:r>
            <a:r>
              <a:rPr lang="en-NZ" altLang="en-US" b="1" dirty="0"/>
              <a:t>minimise</a:t>
            </a:r>
            <a:r>
              <a:rPr lang="en-NZ" altLang="en-US" dirty="0"/>
              <a:t> the </a:t>
            </a:r>
            <a:r>
              <a:rPr lang="en-NZ" altLang="en-US" i="1" dirty="0"/>
              <a:t>harms</a:t>
            </a:r>
            <a:r>
              <a:rPr lang="en-NZ" altLang="en-US" dirty="0"/>
              <a:t> that can obstruct such a life. </a:t>
            </a:r>
          </a:p>
          <a:p>
            <a:pPr eaLnBrk="1" hangingPunct="1"/>
            <a:endParaRPr lang="en-NZ" altLang="en-US" dirty="0"/>
          </a:p>
          <a:p>
            <a:pPr eaLnBrk="1" hangingPunct="1"/>
            <a:r>
              <a:rPr lang="en-NZ" altLang="en-US" dirty="0"/>
              <a:t>Developing a better understanding of digital ethics is essential to meeting this goal.  So we can make well informed technology choices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775A1-50D8-40B8-97C4-AEFADD1B277C}"/>
              </a:ext>
            </a:extLst>
          </p:cNvPr>
          <p:cNvSpPr>
            <a:spLocks noGrp="1"/>
          </p:cNvSpPr>
          <p:nvPr>
            <p:ph type="title"/>
          </p:nvPr>
        </p:nvSpPr>
        <p:spPr/>
        <p:txBody>
          <a:bodyPr/>
          <a:lstStyle/>
          <a:p>
            <a:pPr eaLnBrk="1" hangingPunct="1">
              <a:defRPr/>
            </a:pPr>
            <a:r>
              <a:rPr lang="en-NZ" dirty="0"/>
              <a:t>What are ethically significant harms (or benefits)?</a:t>
            </a:r>
          </a:p>
        </p:txBody>
      </p:sp>
      <p:sp>
        <p:nvSpPr>
          <p:cNvPr id="25603" name="Content Placeholder 2">
            <a:extLst>
              <a:ext uri="{FF2B5EF4-FFF2-40B4-BE49-F238E27FC236}">
                <a16:creationId xmlns:a16="http://schemas.microsoft.com/office/drawing/2014/main" id="{7AF10A99-D924-44C1-B768-E664B3B6D85C}"/>
              </a:ext>
            </a:extLst>
          </p:cNvPr>
          <p:cNvSpPr>
            <a:spLocks noGrp="1"/>
          </p:cNvSpPr>
          <p:nvPr>
            <p:ph idx="1"/>
          </p:nvPr>
        </p:nvSpPr>
        <p:spPr>
          <a:xfrm>
            <a:off x="408791" y="1392572"/>
            <a:ext cx="8842785" cy="4572000"/>
          </a:xfrm>
        </p:spPr>
        <p:txBody>
          <a:bodyPr/>
          <a:lstStyle/>
          <a:p>
            <a:pPr eaLnBrk="1" hangingPunct="1"/>
            <a:r>
              <a:rPr lang="en-NZ" altLang="en-US" dirty="0"/>
              <a:t>It is </a:t>
            </a:r>
            <a:r>
              <a:rPr lang="en-NZ" altLang="en-US" b="1" dirty="0"/>
              <a:t>ethically significant </a:t>
            </a:r>
            <a:r>
              <a:rPr lang="en-NZ" altLang="en-US" dirty="0"/>
              <a:t>when it has a substantial possibility of making a difference to certain individuals’ chances of having a good life, or the chances of a group to live well</a:t>
            </a:r>
          </a:p>
          <a:p>
            <a:pPr eaLnBrk="1" hangingPunct="1"/>
            <a:r>
              <a:rPr lang="en-NZ" altLang="en-US" dirty="0"/>
              <a:t>That is, to flourish in society together. </a:t>
            </a:r>
          </a:p>
          <a:p>
            <a:pPr eaLnBrk="1" hangingPunct="1"/>
            <a:endParaRPr lang="en-NZ" altLang="en-US" dirty="0"/>
          </a:p>
          <a:p>
            <a:pPr eaLnBrk="1" hangingPunct="1"/>
            <a:r>
              <a:rPr lang="en-NZ" altLang="en-US" dirty="0"/>
              <a:t>Say I prefer Coke to Pepsi, If I ask for a Coke but get given a Pepsi, even though I am disappointed my life has not been impacted in an ethically significant way.</a:t>
            </a:r>
          </a:p>
          <a:p>
            <a:pPr eaLnBrk="1" hangingPunct="1"/>
            <a:endParaRPr lang="en-NZ" altLang="en-US" dirty="0"/>
          </a:p>
          <a:p>
            <a:pPr eaLnBrk="1" hangingPunct="1"/>
            <a:r>
              <a:rPr lang="en-NZ" altLang="en-US" dirty="0"/>
              <a:t>So, some harms and benefits are too trivial to be worth ethical consideration. We mostly ignore these. </a:t>
            </a:r>
          </a:p>
          <a:p>
            <a:pPr eaLnBrk="1" hangingPunct="1"/>
            <a:endParaRPr lang="en-NZ"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E3C5D-933D-4892-BCB3-879CCD0D0F8E}"/>
              </a:ext>
            </a:extLst>
          </p:cNvPr>
          <p:cNvSpPr>
            <a:spLocks noGrp="1"/>
          </p:cNvSpPr>
          <p:nvPr>
            <p:ph type="title"/>
          </p:nvPr>
        </p:nvSpPr>
        <p:spPr/>
        <p:txBody>
          <a:bodyPr/>
          <a:lstStyle/>
          <a:p>
            <a:pPr eaLnBrk="1" hangingPunct="1">
              <a:defRPr/>
            </a:pPr>
            <a:r>
              <a:rPr lang="en-NZ" dirty="0"/>
              <a:t>Ethics and choice	</a:t>
            </a:r>
          </a:p>
        </p:txBody>
      </p:sp>
      <p:sp>
        <p:nvSpPr>
          <p:cNvPr id="26627" name="Content Placeholder 2">
            <a:extLst>
              <a:ext uri="{FF2B5EF4-FFF2-40B4-BE49-F238E27FC236}">
                <a16:creationId xmlns:a16="http://schemas.microsoft.com/office/drawing/2014/main" id="{D3B6B011-C2A9-4656-A195-0FB656FD0461}"/>
              </a:ext>
            </a:extLst>
          </p:cNvPr>
          <p:cNvSpPr>
            <a:spLocks noGrp="1"/>
          </p:cNvSpPr>
          <p:nvPr>
            <p:ph idx="1"/>
          </p:nvPr>
        </p:nvSpPr>
        <p:spPr/>
        <p:txBody>
          <a:bodyPr/>
          <a:lstStyle/>
          <a:p>
            <a:pPr eaLnBrk="1" hangingPunct="1"/>
            <a:r>
              <a:rPr lang="en-NZ" altLang="en-US" b="1" dirty="0"/>
              <a:t>Ethics necessarily (</a:t>
            </a:r>
            <a:r>
              <a:rPr lang="en-NZ" altLang="en-US" b="1" dirty="0">
                <a:solidFill>
                  <a:srgbClr val="00B0F0"/>
                </a:solidFill>
              </a:rPr>
              <a:t>usually</a:t>
            </a:r>
            <a:r>
              <a:rPr lang="en-NZ" altLang="en-US" b="1" dirty="0"/>
              <a:t>) implies human choice</a:t>
            </a:r>
            <a:r>
              <a:rPr lang="en-NZ" altLang="en-US" dirty="0"/>
              <a:t>.  </a:t>
            </a:r>
          </a:p>
          <a:p>
            <a:pPr eaLnBrk="1" hangingPunct="1"/>
            <a:r>
              <a:rPr lang="en-NZ" altLang="en-US" dirty="0"/>
              <a:t>Harm done to me by a wild dog or cyclone may be significant but it is not ethically significant – it’s unreasonable to expect a wild dog or a cyclone to be held to account over my well being. </a:t>
            </a:r>
          </a:p>
          <a:p>
            <a:pPr eaLnBrk="1" hangingPunct="1"/>
            <a:endParaRPr lang="en-NZ" altLang="en-US" dirty="0"/>
          </a:p>
          <a:p>
            <a:pPr eaLnBrk="1" hangingPunct="1"/>
            <a:r>
              <a:rPr lang="en-NZ" altLang="en-US" b="1" dirty="0"/>
              <a:t>Ethics also requires </a:t>
            </a:r>
            <a:r>
              <a:rPr lang="en-NZ" altLang="en-US" b="1" i="1" dirty="0"/>
              <a:t>more</a:t>
            </a:r>
            <a:r>
              <a:rPr lang="en-NZ" altLang="en-US" b="1" dirty="0"/>
              <a:t> than “good intentions” </a:t>
            </a:r>
          </a:p>
          <a:p>
            <a:pPr eaLnBrk="1" hangingPunct="1"/>
            <a:endParaRPr lang="en-NZ" altLang="en-US" dirty="0"/>
          </a:p>
          <a:p>
            <a:pPr eaLnBrk="1" hangingPunct="1"/>
            <a:r>
              <a:rPr lang="en-NZ" altLang="en-US" dirty="0"/>
              <a:t>Many unethical choices have been made by people who meant no harm, but caused great harm by acting with recklessness, negligence, bias or blameworthy ignorance of relevant facts. </a:t>
            </a:r>
          </a:p>
          <a:p>
            <a:pPr eaLnBrk="1" hangingPunct="1"/>
            <a:r>
              <a:rPr lang="en-NZ" altLang="en-US" dirty="0"/>
              <a:t>Can you think of any examples? </a:t>
            </a:r>
          </a:p>
          <a:p>
            <a:pPr eaLnBrk="1" hangingPunct="1"/>
            <a:endParaRPr lang="en-NZ" altLang="en-US" dirty="0"/>
          </a:p>
          <a:p>
            <a:pPr eaLnBrk="1" hangingPunct="1"/>
            <a:r>
              <a:rPr lang="en-NZ" altLang="en-US" b="1" dirty="0">
                <a:solidFill>
                  <a:srgbClr val="00B0F0"/>
                </a:solidFill>
              </a:rPr>
              <a:t>Usually</a:t>
            </a:r>
            <a:r>
              <a:rPr lang="en-NZ" altLang="en-US" b="1" dirty="0"/>
              <a:t>?</a:t>
            </a:r>
            <a:r>
              <a:rPr lang="en-NZ" altLang="en-US" dirty="0"/>
              <a:t> What if an artificial agent makes the choice?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E53C0-D7C9-4446-A0CE-E6D4D9FDBB5B}"/>
              </a:ext>
            </a:extLst>
          </p:cNvPr>
          <p:cNvSpPr>
            <a:spLocks noGrp="1"/>
          </p:cNvSpPr>
          <p:nvPr>
            <p:ph type="title"/>
          </p:nvPr>
        </p:nvSpPr>
        <p:spPr/>
        <p:txBody>
          <a:bodyPr/>
          <a:lstStyle/>
          <a:p>
            <a:pPr eaLnBrk="1" hangingPunct="1">
              <a:defRPr/>
            </a:pPr>
            <a:r>
              <a:rPr lang="en-NZ" dirty="0"/>
              <a:t>Safety Critical Systems</a:t>
            </a:r>
          </a:p>
        </p:txBody>
      </p:sp>
      <p:sp>
        <p:nvSpPr>
          <p:cNvPr id="27651" name="Content Placeholder 2">
            <a:extLst>
              <a:ext uri="{FF2B5EF4-FFF2-40B4-BE49-F238E27FC236}">
                <a16:creationId xmlns:a16="http://schemas.microsoft.com/office/drawing/2014/main" id="{5FC6378B-8D56-4621-8B90-882BD4A46C58}"/>
              </a:ext>
            </a:extLst>
          </p:cNvPr>
          <p:cNvSpPr>
            <a:spLocks noGrp="1"/>
          </p:cNvSpPr>
          <p:nvPr>
            <p:ph idx="1"/>
          </p:nvPr>
        </p:nvSpPr>
        <p:spPr/>
        <p:txBody>
          <a:bodyPr/>
          <a:lstStyle/>
          <a:p>
            <a:pPr eaLnBrk="1" hangingPunct="1"/>
            <a:r>
              <a:rPr lang="en-NZ" altLang="en-US" dirty="0"/>
              <a:t>Consider contexts such as engineering, manufacture, aeronautics, nuclear power generation, surgical devices, buildings, bridges, - it’s easy to see the ethically significant harms that can come about due to poor technical choices or design. </a:t>
            </a:r>
          </a:p>
          <a:p>
            <a:pPr eaLnBrk="1" hangingPunct="1"/>
            <a:endParaRPr lang="en-NZ" altLang="en-US" dirty="0"/>
          </a:p>
          <a:p>
            <a:pPr eaLnBrk="1" hangingPunct="1"/>
            <a:r>
              <a:rPr lang="en-NZ" altLang="en-US" dirty="0"/>
              <a:t>Innocent people can and have died when we disregard public welfare and act negligently or irresponsibly.  </a:t>
            </a:r>
          </a:p>
          <a:p>
            <a:pPr eaLnBrk="1" hangingPunct="1"/>
            <a:endParaRPr lang="en-NZ" altLang="en-US" dirty="0"/>
          </a:p>
          <a:p>
            <a:pPr eaLnBrk="1" hangingPunct="1"/>
            <a:r>
              <a:rPr lang="en-NZ" altLang="en-US" dirty="0"/>
              <a:t>When we “do things right” in these contexts we enhance the possibility that people can enjoy a good life.  </a:t>
            </a:r>
          </a:p>
          <a:p>
            <a:pPr eaLnBrk="1" hangingPunct="1"/>
            <a:endParaRPr lang="en-NZ" altLang="en-US" dirty="0"/>
          </a:p>
          <a:p>
            <a:pPr eaLnBrk="1" hangingPunct="1"/>
            <a:r>
              <a:rPr lang="en-NZ" altLang="en-US" dirty="0"/>
              <a:t>Good technical practice in such situations is good ethical practice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972D7-9496-4A37-BE36-64D9375E3610}"/>
              </a:ext>
            </a:extLst>
          </p:cNvPr>
          <p:cNvSpPr>
            <a:spLocks noGrp="1"/>
          </p:cNvSpPr>
          <p:nvPr>
            <p:ph type="title"/>
          </p:nvPr>
        </p:nvSpPr>
        <p:spPr/>
        <p:txBody>
          <a:bodyPr/>
          <a:lstStyle/>
          <a:p>
            <a:pPr eaLnBrk="1" hangingPunct="1">
              <a:defRPr/>
            </a:pPr>
            <a:r>
              <a:rPr lang="en-NZ" dirty="0"/>
              <a:t>Significant ethical harms and data</a:t>
            </a:r>
          </a:p>
        </p:txBody>
      </p:sp>
      <p:sp>
        <p:nvSpPr>
          <p:cNvPr id="28675" name="Content Placeholder 2">
            <a:extLst>
              <a:ext uri="{FF2B5EF4-FFF2-40B4-BE49-F238E27FC236}">
                <a16:creationId xmlns:a16="http://schemas.microsoft.com/office/drawing/2014/main" id="{80694FBC-FEC4-4574-8B46-4421F0FC47E7}"/>
              </a:ext>
            </a:extLst>
          </p:cNvPr>
          <p:cNvSpPr>
            <a:spLocks noGrp="1"/>
          </p:cNvSpPr>
          <p:nvPr>
            <p:ph idx="1"/>
          </p:nvPr>
        </p:nvSpPr>
        <p:spPr>
          <a:xfrm>
            <a:off x="451822" y="1282817"/>
            <a:ext cx="9051438" cy="4648200"/>
          </a:xfrm>
        </p:spPr>
        <p:txBody>
          <a:bodyPr>
            <a:normAutofit lnSpcReduction="10000"/>
          </a:bodyPr>
          <a:lstStyle/>
          <a:p>
            <a:pPr eaLnBrk="1" hangingPunct="1"/>
            <a:r>
              <a:rPr lang="en-NZ" altLang="en-US" dirty="0"/>
              <a:t>The harms and benefits of </a:t>
            </a:r>
            <a:r>
              <a:rPr lang="en-NZ" altLang="en-US" i="1" dirty="0"/>
              <a:t>data</a:t>
            </a:r>
            <a:r>
              <a:rPr lang="en-NZ" altLang="en-US" dirty="0"/>
              <a:t> can sometimes be harder to see and anticipate. Most of the time, people don’t die. </a:t>
            </a:r>
          </a:p>
          <a:p>
            <a:pPr eaLnBrk="1" hangingPunct="1"/>
            <a:endParaRPr lang="en-NZ" altLang="en-US" dirty="0"/>
          </a:p>
          <a:p>
            <a:pPr eaLnBrk="1" hangingPunct="1"/>
            <a:r>
              <a:rPr lang="en-NZ" altLang="en-US" dirty="0"/>
              <a:t>One way to think about it is to understand what our </a:t>
            </a:r>
            <a:r>
              <a:rPr lang="en-NZ" altLang="en-US" b="1" i="1" dirty="0"/>
              <a:t>life interests</a:t>
            </a:r>
            <a:r>
              <a:rPr lang="en-NZ" altLang="en-US" dirty="0"/>
              <a:t> are.</a:t>
            </a:r>
          </a:p>
          <a:p>
            <a:pPr eaLnBrk="1" hangingPunct="1"/>
            <a:endParaRPr lang="en-NZ" altLang="en-US" dirty="0"/>
          </a:p>
          <a:p>
            <a:pPr eaLnBrk="1" hangingPunct="1"/>
            <a:r>
              <a:rPr lang="en-NZ" altLang="en-US" dirty="0"/>
              <a:t>We have some vital interests, food, water, shelter, air… </a:t>
            </a:r>
          </a:p>
          <a:p>
            <a:pPr eaLnBrk="1" hangingPunct="1"/>
            <a:endParaRPr lang="en-NZ" altLang="en-US" dirty="0"/>
          </a:p>
          <a:p>
            <a:pPr eaLnBrk="1" hangingPunct="1"/>
            <a:r>
              <a:rPr lang="en-NZ" altLang="en-US" dirty="0"/>
              <a:t>But we also have interests in health, happiness, family, friendship, social reputation, autonomy, liberty, knowledge, privacy, economic security, respectful and fair treatment by others, education, employment, leisure, play, entertainment, creative and political expression amongst other things.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94545-A6EB-4FD9-B63E-4C4F04806F46}"/>
              </a:ext>
            </a:extLst>
          </p:cNvPr>
          <p:cNvSpPr>
            <a:spLocks noGrp="1"/>
          </p:cNvSpPr>
          <p:nvPr>
            <p:ph type="title"/>
          </p:nvPr>
        </p:nvSpPr>
        <p:spPr/>
        <p:txBody>
          <a:bodyPr/>
          <a:lstStyle/>
          <a:p>
            <a:pPr eaLnBrk="1" hangingPunct="1">
              <a:defRPr/>
            </a:pPr>
            <a:r>
              <a:rPr lang="en-NZ" dirty="0"/>
              <a:t>Data’s broad ethical sweep</a:t>
            </a:r>
          </a:p>
        </p:txBody>
      </p:sp>
      <p:sp>
        <p:nvSpPr>
          <p:cNvPr id="3" name="Content Placeholder 2">
            <a:extLst>
              <a:ext uri="{FF2B5EF4-FFF2-40B4-BE49-F238E27FC236}">
                <a16:creationId xmlns:a16="http://schemas.microsoft.com/office/drawing/2014/main" id="{4BE6F123-9C3B-43D2-B1A2-5D417D28CEAA}"/>
              </a:ext>
            </a:extLst>
          </p:cNvPr>
          <p:cNvSpPr>
            <a:spLocks noGrp="1"/>
          </p:cNvSpPr>
          <p:nvPr>
            <p:ph idx="1"/>
          </p:nvPr>
        </p:nvSpPr>
        <p:spPr/>
        <p:txBody>
          <a:bodyPr/>
          <a:lstStyle/>
          <a:p>
            <a:pPr eaLnBrk="1" hangingPunct="1">
              <a:buFont typeface="Arial" charset="0"/>
              <a:buChar char="•"/>
              <a:defRPr/>
            </a:pPr>
            <a:r>
              <a:rPr lang="en-NZ" dirty="0"/>
              <a:t>Data has incredible power and potential to significantly impact all of these fundamental human interests.</a:t>
            </a:r>
          </a:p>
          <a:p>
            <a:pPr eaLnBrk="1" hangingPunct="1">
              <a:buFont typeface="Arial" charset="0"/>
              <a:buChar char="•"/>
              <a:defRPr/>
            </a:pPr>
            <a:endParaRPr lang="en-NZ" dirty="0"/>
          </a:p>
          <a:p>
            <a:pPr eaLnBrk="1" hangingPunct="1">
              <a:buFont typeface="Arial" charset="0"/>
              <a:buChar char="•"/>
              <a:defRPr/>
            </a:pPr>
            <a:r>
              <a:rPr lang="en-NZ" dirty="0"/>
              <a:t>In this sense data has a broader sweep than the stark examples within engineering technical practices such as building bridges and airplanes.  </a:t>
            </a:r>
          </a:p>
          <a:p>
            <a:pPr eaLnBrk="1" hangingPunct="1">
              <a:buFont typeface="Arial" charset="0"/>
              <a:buChar char="•"/>
              <a:defRPr/>
            </a:pPr>
            <a:endParaRPr lang="en-NZ" dirty="0"/>
          </a:p>
          <a:p>
            <a:pPr eaLnBrk="1" hangingPunct="1">
              <a:buFont typeface="Arial" charset="0"/>
              <a:buChar char="•"/>
              <a:defRPr/>
            </a:pPr>
            <a:r>
              <a:rPr lang="en-NZ" dirty="0"/>
              <a:t>While failures in these contexts can cause significant harm or death, unethical choices in the use of data can cause many more different kinds of harm.  </a:t>
            </a:r>
          </a:p>
          <a:p>
            <a:pPr eaLnBrk="1" hangingPunct="1">
              <a:buFont typeface="Arial" charset="0"/>
              <a:buChar char="•"/>
              <a:defRPr/>
            </a:pPr>
            <a:endParaRPr lang="en-NZ" dirty="0"/>
          </a:p>
          <a:p>
            <a:pPr eaLnBrk="1" hangingPunct="1">
              <a:buFont typeface="Arial" charset="0"/>
              <a:buChar char="•"/>
              <a:defRPr/>
            </a:pPr>
            <a:endParaRPr lang="en-NZ" dirty="0"/>
          </a:p>
          <a:p>
            <a:pPr marL="114300" indent="0">
              <a:buNone/>
              <a:defRPr/>
            </a:pPr>
            <a:r>
              <a:rPr lang="en-NZ" dirty="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199CA-2848-43A3-83C3-BEB21F0FB545}"/>
              </a:ext>
            </a:extLst>
          </p:cNvPr>
          <p:cNvSpPr>
            <a:spLocks noGrp="1"/>
          </p:cNvSpPr>
          <p:nvPr>
            <p:ph type="title"/>
          </p:nvPr>
        </p:nvSpPr>
        <p:spPr/>
        <p:txBody>
          <a:bodyPr/>
          <a:lstStyle/>
          <a:p>
            <a:pPr eaLnBrk="1" hangingPunct="1">
              <a:defRPr/>
            </a:pPr>
            <a:r>
              <a:rPr lang="en-NZ" dirty="0"/>
              <a:t>Scope of social systems	</a:t>
            </a:r>
          </a:p>
        </p:txBody>
      </p:sp>
      <p:sp>
        <p:nvSpPr>
          <p:cNvPr id="30723" name="Content Placeholder 2">
            <a:extLst>
              <a:ext uri="{FF2B5EF4-FFF2-40B4-BE49-F238E27FC236}">
                <a16:creationId xmlns:a16="http://schemas.microsoft.com/office/drawing/2014/main" id="{E2A26A3A-463F-4ABC-9135-58C9024D9FCF}"/>
              </a:ext>
            </a:extLst>
          </p:cNvPr>
          <p:cNvSpPr>
            <a:spLocks noGrp="1"/>
          </p:cNvSpPr>
          <p:nvPr>
            <p:ph idx="1"/>
          </p:nvPr>
        </p:nvSpPr>
        <p:spPr>
          <a:xfrm>
            <a:off x="402367" y="1557399"/>
            <a:ext cx="8892240" cy="4495800"/>
          </a:xfrm>
        </p:spPr>
        <p:txBody>
          <a:bodyPr/>
          <a:lstStyle/>
          <a:p>
            <a:pPr eaLnBrk="1" hangingPunct="1"/>
            <a:r>
              <a:rPr lang="en-NZ" altLang="en-US" dirty="0"/>
              <a:t>Social systems have great potential to cause harm. </a:t>
            </a:r>
          </a:p>
          <a:p>
            <a:pPr eaLnBrk="1" hangingPunct="1"/>
            <a:endParaRPr lang="en-NZ" altLang="en-US" dirty="0"/>
          </a:p>
          <a:p>
            <a:pPr eaLnBrk="1" hangingPunct="1"/>
            <a:r>
              <a:rPr lang="en-NZ" altLang="en-US" dirty="0"/>
              <a:t>What are social systems? </a:t>
            </a:r>
          </a:p>
          <a:p>
            <a:pPr eaLnBrk="1" hangingPunct="1"/>
            <a:endParaRPr lang="en-NZ" altLang="en-US" dirty="0"/>
          </a:p>
          <a:p>
            <a:pPr eaLnBrk="1" hangingPunct="1"/>
            <a:r>
              <a:rPr lang="en-NZ" altLang="en-US" dirty="0"/>
              <a:t>Because of the scope of social systems and the enormous amount of data available and the difficulty of anticipating what might be done by and to others with the data, </a:t>
            </a:r>
            <a:r>
              <a:rPr lang="en-NZ" altLang="en-US" b="1" dirty="0"/>
              <a:t>data practitioners must confront a far more complex ethical landscape than many other technical professionals. </a:t>
            </a:r>
          </a:p>
          <a:p>
            <a:pPr eaLnBrk="1" hangingPunct="1"/>
            <a:endParaRPr lang="en-NZ" altLang="en-US" b="1" dirty="0"/>
          </a:p>
          <a:p>
            <a:pPr eaLnBrk="1" hangingPunct="1"/>
            <a:endParaRPr lang="en-NZ" altLang="en-US"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E2D6C-CDA8-4A48-849C-C4C53396DBB4}"/>
              </a:ext>
            </a:extLst>
          </p:cNvPr>
          <p:cNvSpPr>
            <a:spLocks noGrp="1"/>
          </p:cNvSpPr>
          <p:nvPr>
            <p:ph type="title"/>
          </p:nvPr>
        </p:nvSpPr>
        <p:spPr/>
        <p:txBody>
          <a:bodyPr/>
          <a:lstStyle/>
          <a:p>
            <a:r>
              <a:rPr lang="en-NZ" dirty="0">
                <a:solidFill>
                  <a:schemeClr val="accent3"/>
                </a:solidFill>
              </a:rPr>
              <a:t>The Uniqueness Debate</a:t>
            </a:r>
          </a:p>
        </p:txBody>
      </p:sp>
      <p:sp>
        <p:nvSpPr>
          <p:cNvPr id="3" name="Content Placeholder 2">
            <a:extLst>
              <a:ext uri="{FF2B5EF4-FFF2-40B4-BE49-F238E27FC236}">
                <a16:creationId xmlns:a16="http://schemas.microsoft.com/office/drawing/2014/main" id="{8688D4DD-BDDB-4FA5-BC06-33DF24DFD215}"/>
              </a:ext>
            </a:extLst>
          </p:cNvPr>
          <p:cNvSpPr>
            <a:spLocks noGrp="1"/>
          </p:cNvSpPr>
          <p:nvPr>
            <p:ph idx="1"/>
          </p:nvPr>
        </p:nvSpPr>
        <p:spPr/>
        <p:txBody>
          <a:bodyPr/>
          <a:lstStyle/>
          <a:p>
            <a:r>
              <a:rPr lang="en-NZ" dirty="0"/>
              <a:t>Why should we have a special ethics for computers and digital technology? </a:t>
            </a:r>
          </a:p>
          <a:p>
            <a:endParaRPr lang="en-NZ" dirty="0"/>
          </a:p>
          <a:p>
            <a:r>
              <a:rPr lang="en-NZ" dirty="0"/>
              <a:t>Two sides to the debate – </a:t>
            </a:r>
            <a:r>
              <a:rPr lang="en-NZ" b="1" dirty="0"/>
              <a:t>Traditionalists</a:t>
            </a:r>
            <a:r>
              <a:rPr lang="en-NZ" dirty="0"/>
              <a:t> – there is nothing new or novel about computer ethics, crime is crime, privacy is privacy. </a:t>
            </a:r>
          </a:p>
          <a:p>
            <a:endParaRPr lang="en-NZ" dirty="0"/>
          </a:p>
          <a:p>
            <a:r>
              <a:rPr lang="en-NZ" dirty="0"/>
              <a:t>According to the traditionalists we can use the traditional categories of morality/ethics to analyse issues at stake and apply traditional ethical theories to issues associated with computers and technology.</a:t>
            </a:r>
          </a:p>
          <a:p>
            <a:r>
              <a:rPr lang="en-NZ" dirty="0"/>
              <a:t>On the other hand – there are those that think there are some aspects of computer ethics that are </a:t>
            </a:r>
            <a:r>
              <a:rPr lang="en-NZ" b="1" dirty="0"/>
              <a:t>unique</a:t>
            </a:r>
            <a:r>
              <a:rPr lang="en-NZ" dirty="0"/>
              <a:t>.</a:t>
            </a:r>
          </a:p>
        </p:txBody>
      </p:sp>
    </p:spTree>
    <p:extLst>
      <p:ext uri="{BB962C8B-B14F-4D97-AF65-F5344CB8AC3E}">
        <p14:creationId xmlns:p14="http://schemas.microsoft.com/office/powerpoint/2010/main" val="2954659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8EED2-CC2D-41D8-B2B5-F35E27C0F416}"/>
              </a:ext>
            </a:extLst>
          </p:cNvPr>
          <p:cNvSpPr>
            <a:spLocks noGrp="1"/>
          </p:cNvSpPr>
          <p:nvPr>
            <p:ph type="title"/>
          </p:nvPr>
        </p:nvSpPr>
        <p:spPr/>
        <p:txBody>
          <a:bodyPr/>
          <a:lstStyle/>
          <a:p>
            <a:r>
              <a:rPr lang="en-NZ" dirty="0"/>
              <a:t>Unique ethical aspects of computers, data, technology.</a:t>
            </a:r>
          </a:p>
        </p:txBody>
      </p:sp>
      <p:sp>
        <p:nvSpPr>
          <p:cNvPr id="3" name="Content Placeholder 2">
            <a:extLst>
              <a:ext uri="{FF2B5EF4-FFF2-40B4-BE49-F238E27FC236}">
                <a16:creationId xmlns:a16="http://schemas.microsoft.com/office/drawing/2014/main" id="{80A9DF5B-4BE8-40FB-BC6A-EA363BFE2B8E}"/>
              </a:ext>
            </a:extLst>
          </p:cNvPr>
          <p:cNvSpPr>
            <a:spLocks noGrp="1"/>
          </p:cNvSpPr>
          <p:nvPr>
            <p:ph idx="1"/>
          </p:nvPr>
        </p:nvSpPr>
        <p:spPr>
          <a:xfrm>
            <a:off x="361747" y="1156689"/>
            <a:ext cx="9141513" cy="5095600"/>
          </a:xfrm>
        </p:spPr>
        <p:txBody>
          <a:bodyPr>
            <a:normAutofit/>
          </a:bodyPr>
          <a:lstStyle/>
          <a:p>
            <a:r>
              <a:rPr lang="en-NZ" i="1" dirty="0"/>
              <a:t>A case study.</a:t>
            </a:r>
            <a:endParaRPr lang="en-NZ" dirty="0"/>
          </a:p>
          <a:p>
            <a:r>
              <a:rPr lang="en-NZ" dirty="0"/>
              <a:t>One of the earliest cases of cyberstalking (1999) resulted in the death of 20 </a:t>
            </a:r>
            <a:r>
              <a:rPr lang="en-NZ" dirty="0" err="1"/>
              <a:t>yr</a:t>
            </a:r>
            <a:r>
              <a:rPr lang="en-NZ" dirty="0"/>
              <a:t> </a:t>
            </a:r>
            <a:r>
              <a:rPr lang="en-NZ" dirty="0" err="1"/>
              <a:t>oldAmy</a:t>
            </a:r>
            <a:r>
              <a:rPr lang="en-NZ" dirty="0"/>
              <a:t> Boyer. </a:t>
            </a:r>
          </a:p>
          <a:p>
            <a:endParaRPr lang="en-NZ" dirty="0"/>
          </a:p>
          <a:p>
            <a:r>
              <a:rPr lang="en-NZ" dirty="0"/>
              <a:t>Liam </a:t>
            </a:r>
            <a:r>
              <a:rPr lang="en-NZ" dirty="0" err="1"/>
              <a:t>Youens</a:t>
            </a:r>
            <a:r>
              <a:rPr lang="en-NZ" dirty="0"/>
              <a:t> used the internet and various online sources to find out where Amy worked, lived and what kind of car she drove. He posted details on his own website about how he was going to murder Amy.  </a:t>
            </a:r>
          </a:p>
          <a:p>
            <a:endParaRPr lang="en-NZ" dirty="0"/>
          </a:p>
          <a:p>
            <a:r>
              <a:rPr lang="en-NZ" altLang="zh-CN" dirty="0"/>
              <a:t>It was argued that real world ethics did not apply and transfer very easily to the online environment due to the fact that there is a </a:t>
            </a:r>
            <a:r>
              <a:rPr lang="en-NZ" altLang="zh-CN" dirty="0">
                <a:solidFill>
                  <a:srgbClr val="FF0000"/>
                </a:solidFill>
              </a:rPr>
              <a:t>lack of moral barriers in place on the Internet </a:t>
            </a:r>
            <a:r>
              <a:rPr lang="en-NZ" altLang="zh-CN" dirty="0"/>
              <a:t>that would allow for appropriate moral judgments and decisions to occur. </a:t>
            </a:r>
            <a:endParaRPr lang="en-NZ" dirty="0"/>
          </a:p>
        </p:txBody>
      </p:sp>
    </p:spTree>
    <p:extLst>
      <p:ext uri="{BB962C8B-B14F-4D97-AF65-F5344CB8AC3E}">
        <p14:creationId xmlns:p14="http://schemas.microsoft.com/office/powerpoint/2010/main" val="4151570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4FDFEF-811A-854F-B132-475056D4BE26}"/>
              </a:ext>
            </a:extLst>
          </p:cNvPr>
          <p:cNvSpPr>
            <a:spLocks noGrp="1"/>
          </p:cNvSpPr>
          <p:nvPr>
            <p:ph type="title"/>
          </p:nvPr>
        </p:nvSpPr>
        <p:spPr/>
        <p:txBody>
          <a:bodyPr/>
          <a:lstStyle/>
          <a:p>
            <a:r>
              <a:rPr lang="en-US" dirty="0"/>
              <a:t>About me - Dr. Steve McKinlay</a:t>
            </a:r>
          </a:p>
        </p:txBody>
      </p:sp>
      <p:sp>
        <p:nvSpPr>
          <p:cNvPr id="5" name="Rectangle 3">
            <a:extLst>
              <a:ext uri="{FF2B5EF4-FFF2-40B4-BE49-F238E27FC236}">
                <a16:creationId xmlns:a16="http://schemas.microsoft.com/office/drawing/2014/main" id="{9107C0CF-2B8B-D44B-8FB0-3137F7B111A2}"/>
              </a:ext>
            </a:extLst>
          </p:cNvPr>
          <p:cNvSpPr txBox="1">
            <a:spLocks noChangeArrowheads="1"/>
          </p:cNvSpPr>
          <p:nvPr/>
        </p:nvSpPr>
        <p:spPr>
          <a:xfrm>
            <a:off x="0" y="1158948"/>
            <a:ext cx="9144000" cy="5209954"/>
          </a:xfrm>
          <a:prstGeom prst="rect">
            <a:avLst/>
          </a:prstGeom>
        </p:spPr>
        <p:txBody>
          <a:bodyPr/>
          <a:lstStyle>
            <a:lvl1pPr marL="269598" marR="0" indent="-269598" algn="l" defTabSz="974345" rtl="0" eaLnBrk="1" fontAlgn="base" latinLnBrk="0" hangingPunct="1">
              <a:lnSpc>
                <a:spcPct val="100000"/>
              </a:lnSpc>
              <a:spcBef>
                <a:spcPct val="40000"/>
              </a:spcBef>
              <a:spcAft>
                <a:spcPct val="0"/>
              </a:spcAft>
              <a:buClr>
                <a:schemeClr val="tx1"/>
              </a:buClr>
              <a:buSzPts val="2400"/>
              <a:buFont typeface="Verdana" pitchFamily="34" charset="0"/>
              <a:buChar char="•"/>
              <a:tabLst/>
              <a:defRPr kumimoji="0" lang="en-US" altLang="zh-CN" sz="2000" b="0" i="0" u="none" strike="noStrike" kern="1200" cap="none" spc="0" normalizeH="0" baseline="0" noProof="1">
                <a:ln>
                  <a:noFill/>
                </a:ln>
                <a:solidFill>
                  <a:schemeClr val="tx1"/>
                </a:solidFill>
                <a:effectLst/>
                <a:uLnTx/>
                <a:uFillTx/>
                <a:latin typeface="+mn-lt"/>
                <a:ea typeface="+mn-ea"/>
                <a:cs typeface="+mn-cs"/>
              </a:defRPr>
            </a:lvl1pPr>
            <a:lvl2pPr marL="570728" marR="0" indent="-118271" algn="l" defTabSz="974345" rtl="0" eaLnBrk="1" fontAlgn="base" latinLnBrk="0" hangingPunct="1">
              <a:lnSpc>
                <a:spcPct val="100000"/>
              </a:lnSpc>
              <a:spcBef>
                <a:spcPct val="20000"/>
              </a:spcBef>
              <a:spcAft>
                <a:spcPct val="0"/>
              </a:spcAft>
              <a:buClr>
                <a:schemeClr val="tx1"/>
              </a:buClr>
              <a:buSzPts val="2200"/>
              <a:buFont typeface="Verdana"/>
              <a:buChar char="-"/>
              <a:tabLst/>
              <a:defRPr lang="en-CA" altLang="zh-CN" sz="1800" kern="1200" baseline="0" noProof="1">
                <a:solidFill>
                  <a:schemeClr val="tx1"/>
                </a:solidFill>
                <a:latin typeface="+mn-lt"/>
                <a:ea typeface="+mn-ea"/>
                <a:cs typeface="+mn-cs"/>
              </a:defRPr>
            </a:lvl2pPr>
            <a:lvl3pPr marL="1045294" marR="0" indent="-285374" algn="l" defTabSz="974345" rtl="0" eaLnBrk="1" fontAlgn="base" latinLnBrk="0" hangingPunct="1">
              <a:lnSpc>
                <a:spcPct val="100000"/>
              </a:lnSpc>
              <a:spcBef>
                <a:spcPct val="20000"/>
              </a:spcBef>
              <a:spcAft>
                <a:spcPct val="0"/>
              </a:spcAft>
              <a:buClr>
                <a:schemeClr val="tx1"/>
              </a:buClr>
              <a:buSzPts val="2200"/>
              <a:buFont typeface="Marlett" pitchFamily="2" charset="2"/>
              <a:buChar char="8"/>
              <a:tabLst/>
              <a:defRPr lang="zh-CN" altLang="en-US" sz="1800" kern="1200" noProof="1">
                <a:solidFill>
                  <a:schemeClr val="tx1"/>
                </a:solidFill>
                <a:latin typeface="+mn-lt"/>
                <a:ea typeface="+mn-ea"/>
                <a:cs typeface="+mn-cs"/>
              </a:defRPr>
            </a:lvl3pPr>
            <a:lvl4pPr marL="1443922" marR="0" indent="-208868" algn="l" defTabSz="974603" rtl="0" eaLnBrk="1" fontAlgn="auto" latinLnBrk="0" hangingPunct="1">
              <a:lnSpc>
                <a:spcPct val="100000"/>
              </a:lnSpc>
              <a:spcBef>
                <a:spcPct val="20000"/>
              </a:spcBef>
              <a:spcAft>
                <a:spcPts val="0"/>
              </a:spcAft>
              <a:buClr>
                <a:schemeClr val="tx1"/>
              </a:buClr>
              <a:buSzTx/>
              <a:buFont typeface="Verdana" pitchFamily="34" charset="0"/>
              <a:buChar char="-"/>
              <a:tabLst/>
              <a:defRPr lang="en-CA" altLang="zh-CN" sz="1800" kern="1200">
                <a:solidFill>
                  <a:schemeClr val="tx1"/>
                </a:solidFill>
                <a:latin typeface="+mn-lt"/>
                <a:ea typeface="+mn-ea"/>
                <a:cs typeface="+mn-cs"/>
              </a:defRPr>
            </a:lvl4pPr>
            <a:lvl5pPr marL="2192853" indent="-243629" algn="l" defTabSz="974603"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5pPr>
            <a:lvl6pPr marL="2680153"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67452"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54752"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142054"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9pPr>
          </a:lstStyle>
          <a:p>
            <a:r>
              <a:rPr lang="en-NZ" altLang="en-US" sz="1800" dirty="0"/>
              <a:t>12 Years industry experience (developer, database, analyst, consultant) Australia and NZ.</a:t>
            </a:r>
          </a:p>
          <a:p>
            <a:r>
              <a:rPr lang="en-NZ" altLang="en-US" sz="1800" dirty="0"/>
              <a:t>Teaching for 20 yrs.  Senior Lecturer.</a:t>
            </a:r>
          </a:p>
          <a:p>
            <a:r>
              <a:rPr lang="en-NZ" altLang="en-US" sz="1800" b="1" dirty="0" err="1"/>
              <a:t>B.Bus</a:t>
            </a:r>
            <a:r>
              <a:rPr lang="en-NZ" altLang="en-US" sz="1800" b="1" dirty="0"/>
              <a:t>.</a:t>
            </a:r>
            <a:r>
              <a:rPr lang="en-NZ" altLang="en-US" sz="1800" dirty="0"/>
              <a:t> (Bachelor of IT), Griffith University, QLD, Australia. (1994) </a:t>
            </a:r>
          </a:p>
          <a:p>
            <a:r>
              <a:rPr lang="en-NZ" altLang="en-US" sz="1800" b="1" dirty="0"/>
              <a:t>B.A.(Hons) </a:t>
            </a:r>
            <a:r>
              <a:rPr lang="en-NZ" altLang="en-US" sz="1800" dirty="0"/>
              <a:t>Philosophy, Victoria Uni, Welly, NZ (2000) </a:t>
            </a:r>
          </a:p>
          <a:p>
            <a:r>
              <a:rPr lang="en-NZ" altLang="en-US" sz="1800" b="1" dirty="0"/>
              <a:t>M.A. </a:t>
            </a:r>
            <a:r>
              <a:rPr lang="en-NZ" altLang="en-US" sz="1800" dirty="0"/>
              <a:t>Philosophy, Victoria Uni. (2004) </a:t>
            </a:r>
          </a:p>
          <a:p>
            <a:r>
              <a:rPr lang="en-NZ" altLang="en-US" sz="1800" b="1" dirty="0"/>
              <a:t>PhD, </a:t>
            </a:r>
            <a:r>
              <a:rPr lang="en-NZ" altLang="en-US" sz="1800" dirty="0"/>
              <a:t>Philosophy of Information, </a:t>
            </a:r>
            <a:r>
              <a:rPr lang="en-NZ" altLang="en-US" sz="1800" b="1" dirty="0"/>
              <a:t>Information Ethics</a:t>
            </a:r>
            <a:br>
              <a:rPr lang="en-NZ" altLang="en-US" sz="1800" b="1" dirty="0"/>
            </a:br>
            <a:r>
              <a:rPr lang="en-NZ" altLang="en-US" sz="1800" dirty="0"/>
              <a:t>Charles Sturt Uni / Australia National University – Australia, 2014</a:t>
            </a:r>
          </a:p>
          <a:p>
            <a:r>
              <a:rPr lang="en-NZ" altLang="en-US" sz="1800" b="1" dirty="0"/>
              <a:t>Chair</a:t>
            </a:r>
            <a:r>
              <a:rPr lang="en-NZ" altLang="en-US" sz="1800" dirty="0"/>
              <a:t> – New Zealand’s Open Polytechnic Ethics Committee</a:t>
            </a:r>
          </a:p>
          <a:p>
            <a:r>
              <a:rPr lang="en-NZ" altLang="en-US" sz="1800" dirty="0"/>
              <a:t>I also teach at The University of Regensburg, Germany.</a:t>
            </a:r>
          </a:p>
          <a:p>
            <a:r>
              <a:rPr lang="en-NZ" altLang="en-US" sz="1800" b="1" dirty="0"/>
              <a:t>President</a:t>
            </a:r>
            <a:r>
              <a:rPr lang="en-NZ" altLang="en-US" sz="1800" dirty="0"/>
              <a:t>, International Association of Computing and Philosophy.</a:t>
            </a:r>
          </a:p>
          <a:p>
            <a:r>
              <a:rPr lang="en-NZ" altLang="en-US" sz="1800" dirty="0"/>
              <a:t>I have published extensively in the area of Technology Ethics and Philosophy of Technology </a:t>
            </a:r>
            <a:endParaRPr lang="en-AU" altLang="en-US" sz="1800" dirty="0"/>
          </a:p>
        </p:txBody>
      </p:sp>
    </p:spTree>
    <p:extLst>
      <p:ext uri="{BB962C8B-B14F-4D97-AF65-F5344CB8AC3E}">
        <p14:creationId xmlns:p14="http://schemas.microsoft.com/office/powerpoint/2010/main" val="12499688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20767-1B7C-4E32-B540-328EBF461A42}"/>
              </a:ext>
            </a:extLst>
          </p:cNvPr>
          <p:cNvSpPr>
            <a:spLocks noGrp="1"/>
          </p:cNvSpPr>
          <p:nvPr>
            <p:ph type="title"/>
          </p:nvPr>
        </p:nvSpPr>
        <p:spPr/>
        <p:txBody>
          <a:bodyPr/>
          <a:lstStyle/>
          <a:p>
            <a:r>
              <a:rPr lang="en-NZ" dirty="0"/>
              <a:t>Policy Vacuums</a:t>
            </a:r>
          </a:p>
        </p:txBody>
      </p:sp>
      <p:sp>
        <p:nvSpPr>
          <p:cNvPr id="3" name="Content Placeholder 2">
            <a:extLst>
              <a:ext uri="{FF2B5EF4-FFF2-40B4-BE49-F238E27FC236}">
                <a16:creationId xmlns:a16="http://schemas.microsoft.com/office/drawing/2014/main" id="{00CCF31F-D8A2-4EB7-BBB2-AEFFBED5CA79}"/>
              </a:ext>
            </a:extLst>
          </p:cNvPr>
          <p:cNvSpPr>
            <a:spLocks noGrp="1"/>
          </p:cNvSpPr>
          <p:nvPr>
            <p:ph idx="1"/>
          </p:nvPr>
        </p:nvSpPr>
        <p:spPr/>
        <p:txBody>
          <a:bodyPr/>
          <a:lstStyle/>
          <a:p>
            <a:r>
              <a:rPr lang="en-NZ" dirty="0"/>
              <a:t>Terrel Bynum (2008) argued </a:t>
            </a:r>
          </a:p>
          <a:p>
            <a:endParaRPr lang="en-NZ" altLang="zh-CN" i="1" dirty="0"/>
          </a:p>
          <a:p>
            <a:pPr marL="452457" lvl="1" indent="0">
              <a:lnSpc>
                <a:spcPct val="150000"/>
              </a:lnSpc>
              <a:buNone/>
            </a:pPr>
            <a:r>
              <a:rPr lang="en-NZ" altLang="zh-CN" i="1" dirty="0"/>
              <a:t>Because of </a:t>
            </a:r>
            <a:r>
              <a:rPr lang="en-NZ" altLang="zh-CN" i="1" dirty="0">
                <a:solidFill>
                  <a:srgbClr val="FF0000"/>
                </a:solidFill>
              </a:rPr>
              <a:t>logical malleability</a:t>
            </a:r>
            <a:r>
              <a:rPr lang="en-NZ" altLang="zh-CN" i="1" dirty="0"/>
              <a:t>, computing technology enables human beings to do an enormous number of new things that they were never able to do before. Since no one did them before, the question arises whether one ought to do them... one may discover that no laws or standards of good practice or ethical rules have been created to govern such things… we call these ”policy vacuums”, some of which generate “conceptual muddles”</a:t>
            </a:r>
            <a:r>
              <a:rPr lang="en-NZ" altLang="zh-CN" dirty="0"/>
              <a:t> </a:t>
            </a:r>
            <a:endParaRPr lang="en-NZ" dirty="0"/>
          </a:p>
        </p:txBody>
      </p:sp>
    </p:spTree>
    <p:extLst>
      <p:ext uri="{BB962C8B-B14F-4D97-AF65-F5344CB8AC3E}">
        <p14:creationId xmlns:p14="http://schemas.microsoft.com/office/powerpoint/2010/main" val="27955806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DC09B-248F-4369-80AC-DCA351C8B5DA}"/>
              </a:ext>
            </a:extLst>
          </p:cNvPr>
          <p:cNvSpPr>
            <a:spLocks noGrp="1"/>
          </p:cNvSpPr>
          <p:nvPr>
            <p:ph type="title"/>
          </p:nvPr>
        </p:nvSpPr>
        <p:spPr/>
        <p:txBody>
          <a:bodyPr/>
          <a:lstStyle/>
          <a:p>
            <a:r>
              <a:rPr lang="en-NZ" dirty="0"/>
              <a:t>New and unique issues</a:t>
            </a:r>
          </a:p>
        </p:txBody>
      </p:sp>
      <p:sp>
        <p:nvSpPr>
          <p:cNvPr id="3" name="Content Placeholder 2">
            <a:extLst>
              <a:ext uri="{FF2B5EF4-FFF2-40B4-BE49-F238E27FC236}">
                <a16:creationId xmlns:a16="http://schemas.microsoft.com/office/drawing/2014/main" id="{E5D61C87-384D-46BA-8616-706D93A351BA}"/>
              </a:ext>
            </a:extLst>
          </p:cNvPr>
          <p:cNvSpPr>
            <a:spLocks noGrp="1"/>
          </p:cNvSpPr>
          <p:nvPr>
            <p:ph idx="1"/>
          </p:nvPr>
        </p:nvSpPr>
        <p:spPr/>
        <p:txBody>
          <a:bodyPr/>
          <a:lstStyle/>
          <a:p>
            <a:r>
              <a:rPr lang="en-NZ" dirty="0"/>
              <a:t>So, the </a:t>
            </a:r>
            <a:r>
              <a:rPr lang="en-NZ" i="1" dirty="0"/>
              <a:t>uniqueness</a:t>
            </a:r>
            <a:r>
              <a:rPr lang="en-NZ" dirty="0"/>
              <a:t> advocates argue that there are </a:t>
            </a:r>
            <a:r>
              <a:rPr lang="en-NZ" dirty="0">
                <a:solidFill>
                  <a:schemeClr val="accent3"/>
                </a:solidFill>
              </a:rPr>
              <a:t>new, special and unique </a:t>
            </a:r>
            <a:r>
              <a:rPr lang="en-NZ" dirty="0"/>
              <a:t>aspects of cyberstalking (for example) that raise new or special ethical problems that did not exist </a:t>
            </a:r>
            <a:r>
              <a:rPr lang="en-NZ" i="1" dirty="0"/>
              <a:t>prior</a:t>
            </a:r>
            <a:r>
              <a:rPr lang="en-NZ" dirty="0"/>
              <a:t> to the existence of computers and the internet.</a:t>
            </a:r>
          </a:p>
          <a:p>
            <a:endParaRPr lang="en-NZ" dirty="0"/>
          </a:p>
          <a:p>
            <a:r>
              <a:rPr lang="en-NZ" dirty="0"/>
              <a:t>Uniqueness advocates often state </a:t>
            </a:r>
            <a:r>
              <a:rPr lang="en-NZ" i="1" dirty="0">
                <a:solidFill>
                  <a:schemeClr val="accent3"/>
                </a:solidFill>
              </a:rPr>
              <a:t>speed, scope</a:t>
            </a:r>
            <a:r>
              <a:rPr lang="en-NZ" dirty="0">
                <a:solidFill>
                  <a:schemeClr val="accent3"/>
                </a:solidFill>
              </a:rPr>
              <a:t> and </a:t>
            </a:r>
            <a:r>
              <a:rPr lang="en-NZ" i="1" dirty="0">
                <a:solidFill>
                  <a:schemeClr val="accent3"/>
                </a:solidFill>
              </a:rPr>
              <a:t>scale</a:t>
            </a:r>
            <a:r>
              <a:rPr lang="en-NZ" dirty="0">
                <a:solidFill>
                  <a:schemeClr val="accent3"/>
                </a:solidFill>
              </a:rPr>
              <a:t> </a:t>
            </a:r>
            <a:r>
              <a:rPr lang="en-NZ" dirty="0"/>
              <a:t>as important aspects.  </a:t>
            </a:r>
          </a:p>
          <a:p>
            <a:endParaRPr lang="en-NZ" dirty="0"/>
          </a:p>
          <a:p>
            <a:r>
              <a:rPr lang="en-NZ" dirty="0"/>
              <a:t>Consider the concept of a </a:t>
            </a:r>
            <a:r>
              <a:rPr lang="en-NZ" i="1" dirty="0"/>
              <a:t>meme</a:t>
            </a:r>
            <a:r>
              <a:rPr lang="en-NZ" dirty="0"/>
              <a:t> going viral.  </a:t>
            </a:r>
          </a:p>
          <a:p>
            <a:pPr lvl="1"/>
            <a:r>
              <a:rPr lang="en-NZ" dirty="0"/>
              <a:t>By the way, does anyone know the origin of the term meme?  </a:t>
            </a:r>
          </a:p>
          <a:p>
            <a:endParaRPr lang="en-NZ" dirty="0"/>
          </a:p>
          <a:p>
            <a:r>
              <a:rPr lang="en-NZ" dirty="0"/>
              <a:t>You are of course perfectly entitled to take either side of this debate.  The secret is in developing a convincing argument. </a:t>
            </a:r>
          </a:p>
          <a:p>
            <a:endParaRPr lang="en-NZ" dirty="0"/>
          </a:p>
          <a:p>
            <a:endParaRPr lang="en-NZ" dirty="0"/>
          </a:p>
        </p:txBody>
      </p:sp>
    </p:spTree>
    <p:extLst>
      <p:ext uri="{BB962C8B-B14F-4D97-AF65-F5344CB8AC3E}">
        <p14:creationId xmlns:p14="http://schemas.microsoft.com/office/powerpoint/2010/main" val="21088868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FEE8E-E8A9-4056-B534-67A2919971B3}"/>
              </a:ext>
            </a:extLst>
          </p:cNvPr>
          <p:cNvSpPr>
            <a:spLocks noGrp="1"/>
          </p:cNvSpPr>
          <p:nvPr>
            <p:ph type="title"/>
          </p:nvPr>
        </p:nvSpPr>
        <p:spPr/>
        <p:txBody>
          <a:bodyPr/>
          <a:lstStyle/>
          <a:p>
            <a:r>
              <a:rPr lang="en-NZ" dirty="0" err="1"/>
              <a:t>Maner’s</a:t>
            </a:r>
            <a:r>
              <a:rPr lang="en-NZ" dirty="0"/>
              <a:t> </a:t>
            </a:r>
            <a:r>
              <a:rPr lang="en-NZ" b="1" dirty="0"/>
              <a:t>levels</a:t>
            </a:r>
            <a:r>
              <a:rPr lang="en-NZ" dirty="0"/>
              <a:t> of justification for studying CE</a:t>
            </a:r>
          </a:p>
        </p:txBody>
      </p:sp>
      <p:sp>
        <p:nvSpPr>
          <p:cNvPr id="3" name="Content Placeholder 2">
            <a:extLst>
              <a:ext uri="{FF2B5EF4-FFF2-40B4-BE49-F238E27FC236}">
                <a16:creationId xmlns:a16="http://schemas.microsoft.com/office/drawing/2014/main" id="{FA34AA7F-4C54-464C-8D06-57303FF9461C}"/>
              </a:ext>
            </a:extLst>
          </p:cNvPr>
          <p:cNvSpPr>
            <a:spLocks noGrp="1"/>
          </p:cNvSpPr>
          <p:nvPr>
            <p:ph idx="1"/>
          </p:nvPr>
        </p:nvSpPr>
        <p:spPr/>
        <p:txBody>
          <a:bodyPr>
            <a:normAutofit/>
          </a:bodyPr>
          <a:lstStyle/>
          <a:p>
            <a:r>
              <a:rPr lang="en-NZ" dirty="0"/>
              <a:t>Some arguments forwarded as to WHY we should study Computer Ethics. Be aware not all of them are good arguments.</a:t>
            </a:r>
          </a:p>
          <a:p>
            <a:pPr marL="457200" indent="-457200">
              <a:buFont typeface="+mj-lt"/>
              <a:buAutoNum type="arabicPeriod"/>
            </a:pPr>
            <a:endParaRPr lang="en-NZ" dirty="0"/>
          </a:p>
          <a:p>
            <a:pPr marL="457200" indent="-457200">
              <a:buFont typeface="+mj-lt"/>
              <a:buAutoNum type="arabicPeriod"/>
            </a:pPr>
            <a:r>
              <a:rPr lang="en-NZ" dirty="0"/>
              <a:t>We should study computer ethics because doing so will make us behave like responsible professionals.</a:t>
            </a:r>
          </a:p>
          <a:p>
            <a:pPr marL="1212773" lvl="2" indent="-285750"/>
            <a:r>
              <a:rPr lang="en-NZ" dirty="0"/>
              <a:t>At worst this resembles some kind of moral indoctrination. (duty based?) </a:t>
            </a:r>
          </a:p>
          <a:p>
            <a:pPr marL="1212773" lvl="2" indent="-285750"/>
            <a:r>
              <a:rPr lang="en-NZ" dirty="0"/>
              <a:t>Probably not a great reason</a:t>
            </a:r>
          </a:p>
          <a:p>
            <a:pPr marL="795357" lvl="1" indent="-342900">
              <a:buFont typeface="+mj-lt"/>
              <a:buAutoNum type="arabicPeriod"/>
            </a:pPr>
            <a:endParaRPr lang="en-NZ" dirty="0"/>
          </a:p>
          <a:p>
            <a:pPr marL="457200" indent="-457200">
              <a:buFont typeface="+mj-lt"/>
              <a:buAutoNum type="arabicPeriod"/>
            </a:pPr>
            <a:r>
              <a:rPr lang="en-NZ" dirty="0"/>
              <a:t>We should study computer ethics because doing so will teach us how to avoid computer abuse and catastrophes.</a:t>
            </a:r>
          </a:p>
          <a:p>
            <a:pPr lvl="2"/>
            <a:r>
              <a:rPr lang="en-NZ" dirty="0"/>
              <a:t>Is it ethics role to prevent computer abuse or malfunction due to bugs or bad practice? We should work to prevent this – ethics aside.</a:t>
            </a:r>
          </a:p>
          <a:p>
            <a:pPr lvl="1"/>
            <a:endParaRPr lang="en-NZ" dirty="0"/>
          </a:p>
          <a:p>
            <a:endParaRPr lang="en-NZ" dirty="0"/>
          </a:p>
        </p:txBody>
      </p:sp>
    </p:spTree>
    <p:extLst>
      <p:ext uri="{BB962C8B-B14F-4D97-AF65-F5344CB8AC3E}">
        <p14:creationId xmlns:p14="http://schemas.microsoft.com/office/powerpoint/2010/main" val="26234148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FE0C5-50FF-4B83-97A1-BA4809234297}"/>
              </a:ext>
            </a:extLst>
          </p:cNvPr>
          <p:cNvSpPr>
            <a:spLocks noGrp="1"/>
          </p:cNvSpPr>
          <p:nvPr>
            <p:ph type="title"/>
          </p:nvPr>
        </p:nvSpPr>
        <p:spPr/>
        <p:txBody>
          <a:bodyPr/>
          <a:lstStyle/>
          <a:p>
            <a:r>
              <a:rPr lang="en-NZ" dirty="0"/>
              <a:t>Cont.</a:t>
            </a:r>
          </a:p>
        </p:txBody>
      </p:sp>
      <p:sp>
        <p:nvSpPr>
          <p:cNvPr id="3" name="Content Placeholder 2">
            <a:extLst>
              <a:ext uri="{FF2B5EF4-FFF2-40B4-BE49-F238E27FC236}">
                <a16:creationId xmlns:a16="http://schemas.microsoft.com/office/drawing/2014/main" id="{A6121642-FB49-4AE7-89EC-62F7B382112B}"/>
              </a:ext>
            </a:extLst>
          </p:cNvPr>
          <p:cNvSpPr>
            <a:spLocks noGrp="1"/>
          </p:cNvSpPr>
          <p:nvPr>
            <p:ph idx="1"/>
          </p:nvPr>
        </p:nvSpPr>
        <p:spPr/>
        <p:txBody>
          <a:bodyPr>
            <a:normAutofit/>
          </a:bodyPr>
          <a:lstStyle/>
          <a:p>
            <a:pPr marL="457200" indent="-457200">
              <a:buFont typeface="+mj-lt"/>
              <a:buAutoNum type="arabicPeriod" startAt="3"/>
            </a:pPr>
            <a:r>
              <a:rPr lang="en-NZ" dirty="0"/>
              <a:t>We should study computer ethics because the advance of technology continues to create policy vacuums.</a:t>
            </a:r>
          </a:p>
          <a:p>
            <a:pPr lvl="2"/>
            <a:r>
              <a:rPr lang="en-NZ" dirty="0"/>
              <a:t>A sufficient reason – but still problems. Policy vacuums are usually temporary and technology evolves so rapidly, so we end up with an ongoing problem of tracking an ever changing target. </a:t>
            </a:r>
          </a:p>
          <a:p>
            <a:pPr lvl="2"/>
            <a:endParaRPr lang="en-NZ" dirty="0"/>
          </a:p>
          <a:p>
            <a:pPr lvl="2"/>
            <a:endParaRPr lang="en-NZ" dirty="0"/>
          </a:p>
          <a:p>
            <a:pPr marL="457200" indent="-457200">
              <a:buFont typeface="+mj-lt"/>
              <a:buAutoNum type="arabicPeriod" startAt="3"/>
            </a:pPr>
            <a:r>
              <a:rPr lang="en-NZ" dirty="0"/>
              <a:t>We should study computer ethics because the use of computing permanently transforms certain ethical issues to the degree that their alterations require independent study</a:t>
            </a:r>
          </a:p>
          <a:p>
            <a:pPr marL="1061446" lvl="2" indent="-285750"/>
            <a:r>
              <a:rPr lang="en-NZ" dirty="0"/>
              <a:t>Do you agree?  Can you think of examples? </a:t>
            </a:r>
          </a:p>
          <a:p>
            <a:pPr marL="457200" indent="-457200">
              <a:buFont typeface="+mj-lt"/>
              <a:buAutoNum type="arabicPeriod" startAt="3"/>
            </a:pPr>
            <a:endParaRPr lang="en-NZ" dirty="0"/>
          </a:p>
          <a:p>
            <a:endParaRPr lang="en-NZ" dirty="0"/>
          </a:p>
        </p:txBody>
      </p:sp>
    </p:spTree>
    <p:extLst>
      <p:ext uri="{BB962C8B-B14F-4D97-AF65-F5344CB8AC3E}">
        <p14:creationId xmlns:p14="http://schemas.microsoft.com/office/powerpoint/2010/main" val="10312708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14563-5A92-4A9C-B3DB-4BA4812C7AF3}"/>
              </a:ext>
            </a:extLst>
          </p:cNvPr>
          <p:cNvSpPr>
            <a:spLocks noGrp="1"/>
          </p:cNvSpPr>
          <p:nvPr>
            <p:ph type="title"/>
          </p:nvPr>
        </p:nvSpPr>
        <p:spPr/>
        <p:txBody>
          <a:bodyPr/>
          <a:lstStyle/>
          <a:p>
            <a:r>
              <a:rPr lang="en-NZ" dirty="0"/>
              <a:t>Cont.</a:t>
            </a:r>
          </a:p>
        </p:txBody>
      </p:sp>
      <p:sp>
        <p:nvSpPr>
          <p:cNvPr id="3" name="Content Placeholder 2">
            <a:extLst>
              <a:ext uri="{FF2B5EF4-FFF2-40B4-BE49-F238E27FC236}">
                <a16:creationId xmlns:a16="http://schemas.microsoft.com/office/drawing/2014/main" id="{1AA8630A-7211-4A7B-B89F-82E4462C148C}"/>
              </a:ext>
            </a:extLst>
          </p:cNvPr>
          <p:cNvSpPr>
            <a:spLocks noGrp="1"/>
          </p:cNvSpPr>
          <p:nvPr>
            <p:ph idx="1"/>
          </p:nvPr>
        </p:nvSpPr>
        <p:spPr/>
        <p:txBody>
          <a:bodyPr/>
          <a:lstStyle/>
          <a:p>
            <a:pPr marL="457200" indent="-457200">
              <a:buFont typeface="+mj-lt"/>
              <a:buAutoNum type="arabicPeriod" startAt="5"/>
            </a:pPr>
            <a:r>
              <a:rPr lang="en-NZ" dirty="0"/>
              <a:t>We should study computer ethics because the use of computing technology creates, and will continue to create, novel ethical issues that require special study.</a:t>
            </a:r>
          </a:p>
          <a:p>
            <a:pPr marL="1061446" lvl="2" indent="-285750"/>
            <a:r>
              <a:rPr lang="en-NZ" dirty="0"/>
              <a:t>Examples?  </a:t>
            </a:r>
          </a:p>
          <a:p>
            <a:pPr lvl="2"/>
            <a:r>
              <a:rPr lang="en-NZ" dirty="0"/>
              <a:t>And the corollary to this statement is…</a:t>
            </a:r>
          </a:p>
          <a:p>
            <a:pPr marL="457200" indent="-457200">
              <a:buFont typeface="+mj-lt"/>
              <a:buAutoNum type="arabicPeriod" startAt="5"/>
            </a:pPr>
            <a:endParaRPr lang="en-NZ" dirty="0"/>
          </a:p>
          <a:p>
            <a:pPr marL="457200" indent="-457200">
              <a:buFont typeface="+mj-lt"/>
              <a:buAutoNum type="arabicPeriod" startAt="5"/>
            </a:pPr>
            <a:r>
              <a:rPr lang="en-NZ" dirty="0"/>
              <a:t>We should study computer ethics because the set of novel and transformed issues is large enough and coherent enough to define a new field.</a:t>
            </a:r>
          </a:p>
          <a:p>
            <a:pPr marL="1232896" lvl="2" indent="-457200"/>
            <a:r>
              <a:rPr lang="en-NZ" dirty="0"/>
              <a:t>Hopefully in this course we will begin to define the set of core issues that relate to Computer Ethics that indeed warrant its study for its own sake. </a:t>
            </a:r>
          </a:p>
          <a:p>
            <a:endParaRPr lang="en-NZ" dirty="0"/>
          </a:p>
        </p:txBody>
      </p:sp>
    </p:spTree>
    <p:extLst>
      <p:ext uri="{BB962C8B-B14F-4D97-AF65-F5344CB8AC3E}">
        <p14:creationId xmlns:p14="http://schemas.microsoft.com/office/powerpoint/2010/main" val="28016382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465DE-69B1-4466-B628-F5EE630CB5D8}"/>
              </a:ext>
            </a:extLst>
          </p:cNvPr>
          <p:cNvSpPr>
            <a:spLocks noGrp="1"/>
          </p:cNvSpPr>
          <p:nvPr>
            <p:ph type="title"/>
          </p:nvPr>
        </p:nvSpPr>
        <p:spPr/>
        <p:txBody>
          <a:bodyPr/>
          <a:lstStyle/>
          <a:p>
            <a:pPr eaLnBrk="1" hangingPunct="1">
              <a:defRPr/>
            </a:pPr>
            <a:r>
              <a:rPr lang="en-NZ" dirty="0"/>
              <a:t>Home work 	</a:t>
            </a:r>
          </a:p>
        </p:txBody>
      </p:sp>
      <p:sp>
        <p:nvSpPr>
          <p:cNvPr id="31747" name="Content Placeholder 2">
            <a:extLst>
              <a:ext uri="{FF2B5EF4-FFF2-40B4-BE49-F238E27FC236}">
                <a16:creationId xmlns:a16="http://schemas.microsoft.com/office/drawing/2014/main" id="{072C6274-1166-4257-A47D-05693B5AE7AB}"/>
              </a:ext>
            </a:extLst>
          </p:cNvPr>
          <p:cNvSpPr>
            <a:spLocks noGrp="1"/>
          </p:cNvSpPr>
          <p:nvPr>
            <p:ph idx="1"/>
          </p:nvPr>
        </p:nvSpPr>
        <p:spPr/>
        <p:txBody>
          <a:bodyPr>
            <a:normAutofit/>
          </a:bodyPr>
          <a:lstStyle/>
          <a:p>
            <a:pPr eaLnBrk="1" hangingPunct="1"/>
            <a:r>
              <a:rPr lang="en-NZ" altLang="en-US" dirty="0"/>
              <a:t>Read Shannon </a:t>
            </a:r>
            <a:r>
              <a:rPr lang="en-NZ" altLang="en-US" dirty="0" err="1"/>
              <a:t>Vallor’s</a:t>
            </a:r>
            <a:r>
              <a:rPr lang="en-NZ" altLang="en-US" dirty="0"/>
              <a:t> </a:t>
            </a:r>
            <a:r>
              <a:rPr lang="en-NZ" altLang="en-US" b="1" i="1" dirty="0"/>
              <a:t>An Introduction to Data Ethics </a:t>
            </a:r>
            <a:r>
              <a:rPr lang="en-NZ" altLang="en-US" i="1" dirty="0"/>
              <a:t>(at least up to page 9)</a:t>
            </a:r>
          </a:p>
          <a:p>
            <a:pPr eaLnBrk="1" hangingPunct="1"/>
            <a:endParaRPr lang="en-NZ" altLang="en-US" b="1" i="1" dirty="0"/>
          </a:p>
          <a:p>
            <a:pPr eaLnBrk="1" hangingPunct="1"/>
            <a:r>
              <a:rPr lang="en-NZ" altLang="en-US" dirty="0"/>
              <a:t>Read Chapter 1, </a:t>
            </a:r>
            <a:r>
              <a:rPr lang="en-NZ" altLang="en-US" i="1" dirty="0"/>
              <a:t>Tavani, Ethics and Technology. </a:t>
            </a:r>
            <a:r>
              <a:rPr lang="en-NZ" altLang="en-US" dirty="0"/>
              <a:t>(Some notes on the chapter are on Moodle) </a:t>
            </a:r>
          </a:p>
          <a:p>
            <a:pPr eaLnBrk="1" hangingPunct="1"/>
            <a:endParaRPr lang="en-NZ" altLang="en-US" dirty="0"/>
          </a:p>
          <a:p>
            <a:pPr eaLnBrk="1" hangingPunct="1"/>
            <a:r>
              <a:rPr lang="en-NZ" altLang="en-US" dirty="0"/>
              <a:t>Do the online Quiz for this week and unlock the revision questions</a:t>
            </a:r>
          </a:p>
          <a:p>
            <a:pPr eaLnBrk="1" hangingPunct="1"/>
            <a:r>
              <a:rPr lang="en-NZ" altLang="en-US" dirty="0"/>
              <a:t>Read and prepare answers for the </a:t>
            </a:r>
            <a:r>
              <a:rPr lang="en-NZ" altLang="en-US" i="1" dirty="0"/>
              <a:t>Revision/Reflection Questions</a:t>
            </a:r>
            <a:r>
              <a:rPr lang="en-NZ" altLang="en-US" dirty="0"/>
              <a:t>. Any questions here could be used in the final exam.  </a:t>
            </a:r>
          </a:p>
          <a:p>
            <a:pPr marL="0" indent="0" eaLnBrk="1" hangingPunct="1">
              <a:buNone/>
            </a:pPr>
            <a:endParaRPr lang="en-NZ" altLang="en-US" i="1" dirty="0"/>
          </a:p>
          <a:p>
            <a:pPr eaLnBrk="1" hangingPunct="1"/>
            <a:r>
              <a:rPr lang="en-NZ" altLang="en-US" dirty="0"/>
              <a:t>Read other supplied readings on Moodle. </a:t>
            </a:r>
          </a:p>
          <a:p>
            <a:pPr eaLnBrk="1" hangingPunct="1"/>
            <a:endParaRPr lang="en-NZ" altLang="en-US" dirty="0"/>
          </a:p>
          <a:p>
            <a:pPr eaLnBrk="1" hangingPunct="1"/>
            <a:endParaRPr lang="en-NZ"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847208-7A33-3C4B-8177-1112C1839F5B}"/>
              </a:ext>
            </a:extLst>
          </p:cNvPr>
          <p:cNvSpPr>
            <a:spLocks noGrp="1"/>
          </p:cNvSpPr>
          <p:nvPr>
            <p:ph type="title"/>
          </p:nvPr>
        </p:nvSpPr>
        <p:spPr/>
        <p:txBody>
          <a:bodyPr/>
          <a:lstStyle/>
          <a:p>
            <a:r>
              <a:rPr lang="en-US" dirty="0"/>
              <a:t>Some Recent Publications</a:t>
            </a:r>
          </a:p>
        </p:txBody>
      </p:sp>
      <p:sp>
        <p:nvSpPr>
          <p:cNvPr id="4" name="Content Placeholder 2">
            <a:extLst>
              <a:ext uri="{FF2B5EF4-FFF2-40B4-BE49-F238E27FC236}">
                <a16:creationId xmlns:a16="http://schemas.microsoft.com/office/drawing/2014/main" id="{6FBE9655-35FE-DB44-BAB8-FA82CF178682}"/>
              </a:ext>
            </a:extLst>
          </p:cNvPr>
          <p:cNvSpPr txBox="1">
            <a:spLocks/>
          </p:cNvSpPr>
          <p:nvPr/>
        </p:nvSpPr>
        <p:spPr>
          <a:xfrm>
            <a:off x="457200" y="1212112"/>
            <a:ext cx="7620000" cy="5188688"/>
          </a:xfrm>
          <a:prstGeom prst="rect">
            <a:avLst/>
          </a:prstGeom>
        </p:spPr>
        <p:txBody>
          <a:bodyPr rtlCol="0">
            <a:normAutofit fontScale="77500" lnSpcReduction="20000"/>
          </a:bodyPr>
          <a:lstStyle>
            <a:lvl1pPr marL="269598" marR="0" indent="-269598" algn="l" defTabSz="974345" rtl="0" eaLnBrk="1" fontAlgn="base" latinLnBrk="0" hangingPunct="1">
              <a:lnSpc>
                <a:spcPct val="100000"/>
              </a:lnSpc>
              <a:spcBef>
                <a:spcPct val="40000"/>
              </a:spcBef>
              <a:spcAft>
                <a:spcPct val="0"/>
              </a:spcAft>
              <a:buClr>
                <a:schemeClr val="tx1"/>
              </a:buClr>
              <a:buSzPts val="2400"/>
              <a:buFont typeface="Verdana" pitchFamily="34" charset="0"/>
              <a:buChar char="•"/>
              <a:tabLst/>
              <a:defRPr kumimoji="0" lang="en-US" altLang="zh-CN" sz="2000" b="0" i="0" u="none" strike="noStrike" kern="1200" cap="none" spc="0" normalizeH="0" baseline="0" noProof="1">
                <a:ln>
                  <a:noFill/>
                </a:ln>
                <a:solidFill>
                  <a:schemeClr val="tx1"/>
                </a:solidFill>
                <a:effectLst/>
                <a:uLnTx/>
                <a:uFillTx/>
                <a:latin typeface="+mn-lt"/>
                <a:ea typeface="+mn-ea"/>
                <a:cs typeface="+mn-cs"/>
              </a:defRPr>
            </a:lvl1pPr>
            <a:lvl2pPr marL="570728" marR="0" indent="-118271" algn="l" defTabSz="974345" rtl="0" eaLnBrk="1" fontAlgn="base" latinLnBrk="0" hangingPunct="1">
              <a:lnSpc>
                <a:spcPct val="100000"/>
              </a:lnSpc>
              <a:spcBef>
                <a:spcPct val="20000"/>
              </a:spcBef>
              <a:spcAft>
                <a:spcPct val="0"/>
              </a:spcAft>
              <a:buClr>
                <a:schemeClr val="tx1"/>
              </a:buClr>
              <a:buSzPts val="2200"/>
              <a:buFont typeface="Verdana"/>
              <a:buChar char="-"/>
              <a:tabLst/>
              <a:defRPr lang="en-CA" altLang="zh-CN" sz="1800" kern="1200" baseline="0" noProof="1">
                <a:solidFill>
                  <a:schemeClr val="tx1"/>
                </a:solidFill>
                <a:latin typeface="+mn-lt"/>
                <a:ea typeface="+mn-ea"/>
                <a:cs typeface="+mn-cs"/>
              </a:defRPr>
            </a:lvl2pPr>
            <a:lvl3pPr marL="1045294" marR="0" indent="-285374" algn="l" defTabSz="974345" rtl="0" eaLnBrk="1" fontAlgn="base" latinLnBrk="0" hangingPunct="1">
              <a:lnSpc>
                <a:spcPct val="100000"/>
              </a:lnSpc>
              <a:spcBef>
                <a:spcPct val="20000"/>
              </a:spcBef>
              <a:spcAft>
                <a:spcPct val="0"/>
              </a:spcAft>
              <a:buClr>
                <a:schemeClr val="tx1"/>
              </a:buClr>
              <a:buSzPts val="2200"/>
              <a:buFont typeface="Marlett" pitchFamily="2" charset="2"/>
              <a:buChar char="8"/>
              <a:tabLst/>
              <a:defRPr lang="zh-CN" altLang="en-US" sz="1800" kern="1200" noProof="1">
                <a:solidFill>
                  <a:schemeClr val="tx1"/>
                </a:solidFill>
                <a:latin typeface="+mn-lt"/>
                <a:ea typeface="+mn-ea"/>
                <a:cs typeface="+mn-cs"/>
              </a:defRPr>
            </a:lvl3pPr>
            <a:lvl4pPr marL="1443922" marR="0" indent="-208868" algn="l" defTabSz="974603" rtl="0" eaLnBrk="1" fontAlgn="auto" latinLnBrk="0" hangingPunct="1">
              <a:lnSpc>
                <a:spcPct val="100000"/>
              </a:lnSpc>
              <a:spcBef>
                <a:spcPct val="20000"/>
              </a:spcBef>
              <a:spcAft>
                <a:spcPts val="0"/>
              </a:spcAft>
              <a:buClr>
                <a:schemeClr val="tx1"/>
              </a:buClr>
              <a:buSzTx/>
              <a:buFont typeface="Verdana" pitchFamily="34" charset="0"/>
              <a:buChar char="-"/>
              <a:tabLst/>
              <a:defRPr lang="en-CA" altLang="zh-CN" sz="1800" kern="1200">
                <a:solidFill>
                  <a:schemeClr val="tx1"/>
                </a:solidFill>
                <a:latin typeface="+mn-lt"/>
                <a:ea typeface="+mn-ea"/>
                <a:cs typeface="+mn-cs"/>
              </a:defRPr>
            </a:lvl4pPr>
            <a:lvl5pPr marL="2192853" indent="-243629" algn="l" defTabSz="974603"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5pPr>
            <a:lvl6pPr marL="2680153"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67452"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54752"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142054"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9pPr>
          </a:lstStyle>
          <a:p>
            <a:pPr fontAlgn="auto">
              <a:spcAft>
                <a:spcPts val="0"/>
              </a:spcAft>
              <a:defRPr/>
            </a:pPr>
            <a:r>
              <a:rPr lang="en-NZ" sz="1800" dirty="0"/>
              <a:t>(2020) </a:t>
            </a:r>
            <a:r>
              <a:rPr lang="en-NZ" sz="1800" b="1" dirty="0"/>
              <a:t>Trust and Algorithmic Opacity</a:t>
            </a:r>
            <a:r>
              <a:rPr lang="en-NZ" sz="1800" dirty="0"/>
              <a:t> – a collection of essays on </a:t>
            </a:r>
            <a:r>
              <a:rPr lang="en-NZ" sz="1800" i="1" dirty="0"/>
              <a:t>Big Data and Democracy,</a:t>
            </a:r>
            <a:r>
              <a:rPr lang="en-NZ" sz="1800" dirty="0"/>
              <a:t> Edinburgh University Press.  </a:t>
            </a:r>
          </a:p>
          <a:p>
            <a:pPr fontAlgn="auto">
              <a:spcAft>
                <a:spcPts val="0"/>
              </a:spcAft>
              <a:defRPr/>
            </a:pPr>
            <a:endParaRPr lang="en-NZ" sz="1800" dirty="0"/>
          </a:p>
          <a:p>
            <a:pPr fontAlgn="auto">
              <a:spcAft>
                <a:spcPts val="0"/>
              </a:spcAft>
              <a:defRPr/>
            </a:pPr>
            <a:r>
              <a:rPr lang="en-NZ" sz="1800" dirty="0"/>
              <a:t>(2019) </a:t>
            </a:r>
            <a:r>
              <a:rPr lang="en-NZ" sz="1800" b="1" dirty="0"/>
              <a:t>Machiavellian Machines: Glitching AI </a:t>
            </a:r>
            <a:r>
              <a:rPr lang="en-NZ" sz="1800" dirty="0"/>
              <a:t>– A paper delivered at IACAP’2019, National University of Mexico.</a:t>
            </a:r>
          </a:p>
          <a:p>
            <a:pPr fontAlgn="auto">
              <a:spcAft>
                <a:spcPts val="0"/>
              </a:spcAft>
              <a:defRPr/>
            </a:pPr>
            <a:endParaRPr lang="en-NZ" sz="1800" dirty="0"/>
          </a:p>
          <a:p>
            <a:pPr fontAlgn="auto">
              <a:spcAft>
                <a:spcPts val="0"/>
              </a:spcAft>
              <a:defRPr/>
            </a:pPr>
            <a:r>
              <a:rPr lang="en-NZ" sz="1800" dirty="0"/>
              <a:t>(2017 and 2019) During November and December I was a visiting teaching fellow at Regensburg University, Bavaria, Germany teaching </a:t>
            </a:r>
            <a:r>
              <a:rPr lang="en-NZ" sz="1800" b="1" dirty="0"/>
              <a:t>Digital Ethics</a:t>
            </a:r>
            <a:r>
              <a:rPr lang="en-NZ" sz="1800" dirty="0"/>
              <a:t>. </a:t>
            </a:r>
          </a:p>
          <a:p>
            <a:pPr fontAlgn="auto">
              <a:spcAft>
                <a:spcPts val="0"/>
              </a:spcAft>
              <a:defRPr/>
            </a:pPr>
            <a:endParaRPr lang="en-NZ" sz="1800" dirty="0"/>
          </a:p>
          <a:p>
            <a:pPr fontAlgn="auto">
              <a:spcAft>
                <a:spcPts val="0"/>
              </a:spcAft>
              <a:defRPr/>
            </a:pPr>
            <a:r>
              <a:rPr lang="en-NZ" sz="1800" dirty="0"/>
              <a:t>(2018) I gave a public lecture for the New Zealand Royal Society entitled </a:t>
            </a:r>
            <a:r>
              <a:rPr lang="en-NZ" sz="1800" b="1" dirty="0"/>
              <a:t>AI, Big Data and Ethics : Implications for a Free Society</a:t>
            </a:r>
          </a:p>
          <a:p>
            <a:pPr fontAlgn="auto">
              <a:spcAft>
                <a:spcPts val="0"/>
              </a:spcAft>
              <a:defRPr/>
            </a:pPr>
            <a:endParaRPr lang="en-NZ" sz="1800" dirty="0"/>
          </a:p>
          <a:p>
            <a:pPr fontAlgn="auto">
              <a:spcAft>
                <a:spcPts val="0"/>
              </a:spcAft>
              <a:defRPr/>
            </a:pPr>
            <a:r>
              <a:rPr lang="en-NZ" sz="1800" dirty="0"/>
              <a:t>(2017) </a:t>
            </a:r>
            <a:r>
              <a:rPr lang="en-NZ" sz="1800" b="1" dirty="0"/>
              <a:t>Swarm Technology and Emergent Properties in Lethal Autonomous Weapon Systems</a:t>
            </a:r>
            <a:r>
              <a:rPr lang="en-NZ" sz="1800" dirty="0"/>
              <a:t>.  Presented at Stanford University, Palo Alto, (Silicon Valley) California, June 2017.</a:t>
            </a:r>
          </a:p>
          <a:p>
            <a:pPr fontAlgn="auto">
              <a:spcAft>
                <a:spcPts val="0"/>
              </a:spcAft>
              <a:defRPr/>
            </a:pPr>
            <a:endParaRPr lang="en-NZ" sz="1800" dirty="0"/>
          </a:p>
          <a:p>
            <a:pPr fontAlgn="auto">
              <a:spcAft>
                <a:spcPts val="0"/>
              </a:spcAft>
              <a:defRPr/>
            </a:pPr>
            <a:r>
              <a:rPr lang="en-NZ" sz="1800" dirty="0"/>
              <a:t>(2017) </a:t>
            </a:r>
            <a:r>
              <a:rPr lang="en-NZ" sz="1800" b="1" dirty="0"/>
              <a:t>Evidence, Explanation and Predictive Data Modelling</a:t>
            </a:r>
            <a:r>
              <a:rPr lang="en-NZ" sz="1800" dirty="0"/>
              <a:t>, Philosophy and Technology, Springer. </a:t>
            </a:r>
            <a:br>
              <a:rPr lang="en-NZ" sz="1800" dirty="0"/>
            </a:br>
            <a:r>
              <a:rPr lang="en-NZ" sz="1800" dirty="0"/>
              <a:t>This paper was originally presented at Ferrara University, Ferrara, Italy in 2016.</a:t>
            </a:r>
          </a:p>
          <a:p>
            <a:pPr fontAlgn="auto">
              <a:spcAft>
                <a:spcPts val="0"/>
              </a:spcAft>
              <a:defRPr/>
            </a:pPr>
            <a:endParaRPr lang="en-NZ" sz="1800" dirty="0"/>
          </a:p>
          <a:p>
            <a:pPr fontAlgn="auto">
              <a:spcAft>
                <a:spcPts val="0"/>
              </a:spcAft>
              <a:defRPr/>
            </a:pPr>
            <a:r>
              <a:rPr lang="en-NZ" sz="1800" dirty="0"/>
              <a:t>(2015) </a:t>
            </a:r>
            <a:r>
              <a:rPr lang="en-NZ" sz="1800" b="1" dirty="0"/>
              <a:t>The Ethics of Data Convergence and Predictive Modelling</a:t>
            </a:r>
            <a:r>
              <a:rPr lang="en-NZ" sz="1800" dirty="0"/>
              <a:t>, 22</a:t>
            </a:r>
            <a:r>
              <a:rPr lang="en-NZ" sz="1800" baseline="30000" dirty="0"/>
              <a:t>nd</a:t>
            </a:r>
            <a:r>
              <a:rPr lang="en-NZ" sz="1800" dirty="0"/>
              <a:t> Annual Australasian Association of Professional and Applied Ethics, Auckland University, New Zealand. </a:t>
            </a:r>
          </a:p>
          <a:p>
            <a:pPr fontAlgn="auto">
              <a:spcAft>
                <a:spcPts val="0"/>
              </a:spcAft>
              <a:defRPr/>
            </a:pPr>
            <a:endParaRPr lang="en-NZ" dirty="0"/>
          </a:p>
        </p:txBody>
      </p:sp>
    </p:spTree>
    <p:extLst>
      <p:ext uri="{BB962C8B-B14F-4D97-AF65-F5344CB8AC3E}">
        <p14:creationId xmlns:p14="http://schemas.microsoft.com/office/powerpoint/2010/main" val="3070401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General structure of how things will go. </a:t>
            </a:r>
          </a:p>
        </p:txBody>
      </p:sp>
      <p:sp>
        <p:nvSpPr>
          <p:cNvPr id="3" name="Textfeld 2"/>
          <p:cNvSpPr txBox="1"/>
          <p:nvPr>
            <p:custDataLst>
              <p:tags r:id="rId1"/>
            </p:custDataLst>
          </p:nvPr>
        </p:nvSpPr>
        <p:spPr>
          <a:xfrm>
            <a:off x="183260" y="1169696"/>
            <a:ext cx="9389948" cy="5194159"/>
          </a:xfrm>
          <a:prstGeom prst="rect">
            <a:avLst/>
          </a:prstGeom>
          <a:noFill/>
        </p:spPr>
        <p:txBody>
          <a:bodyPr vert="horz" wrap="square" lIns="45720" rIns="45720" rtlCol="0" anchor="t">
            <a:normAutofit fontScale="85000" lnSpcReduction="10000"/>
          </a:bodyPr>
          <a:lstStyle/>
          <a:p>
            <a:pPr marL="182563" indent="-182563">
              <a:spcBef>
                <a:spcPts val="1152"/>
              </a:spcBef>
              <a:buSzPct val="100000"/>
              <a:buFont typeface="Verdana" panose="020B0604030504040204" pitchFamily="34" charset="0"/>
              <a:buChar char="•"/>
            </a:pPr>
            <a:r>
              <a:rPr lang="en-US" sz="2400" u="sng" dirty="0"/>
              <a:t>Intended</a:t>
            </a:r>
            <a:r>
              <a:rPr lang="en-US" sz="2400" dirty="0"/>
              <a:t> structure: Blended – Zoom/Asynchronous/On campus classes.</a:t>
            </a:r>
            <a:br>
              <a:rPr lang="en-US" sz="2400" dirty="0"/>
            </a:br>
            <a:endParaRPr lang="en-US" sz="2400" dirty="0"/>
          </a:p>
          <a:p>
            <a:pPr marL="182563" indent="-182563">
              <a:spcBef>
                <a:spcPts val="1152"/>
              </a:spcBef>
              <a:buSzPct val="100000"/>
              <a:buFont typeface="Verdana" panose="020B0604030504040204" pitchFamily="34" charset="0"/>
              <a:buChar char="•"/>
            </a:pPr>
            <a:r>
              <a:rPr lang="en-US" sz="2400" dirty="0"/>
              <a:t>About 13 Topics (and a revision week).  </a:t>
            </a:r>
          </a:p>
          <a:p>
            <a:pPr marL="449263" lvl="1" indent="-182563">
              <a:spcBef>
                <a:spcPts val="480"/>
              </a:spcBef>
              <a:buSzPct val="100000"/>
              <a:buFont typeface="Verdana" panose="020B0604030504040204" pitchFamily="34" charset="0"/>
              <a:buChar char="-"/>
            </a:pPr>
            <a:r>
              <a:rPr lang="en-US" sz="2000" dirty="0"/>
              <a:t>Lecture part (new topic) sometimes this may be a Zoom or recorded lecture, sometimes on campus, Podcasts, and/or recorded lectures. </a:t>
            </a:r>
          </a:p>
          <a:p>
            <a:pPr marL="449263" lvl="1" indent="-182563">
              <a:spcBef>
                <a:spcPts val="480"/>
              </a:spcBef>
              <a:buSzPct val="100000"/>
              <a:buFont typeface="Verdana" panose="020B0604030504040204" pitchFamily="34" charset="0"/>
              <a:buChar char="-"/>
            </a:pPr>
            <a:r>
              <a:rPr lang="en-US" sz="2000" dirty="0"/>
              <a:t>Self study part - Readings Online quiz, discussion/reflection part on the topic. </a:t>
            </a:r>
          </a:p>
          <a:p>
            <a:pPr marL="182563" indent="-182563">
              <a:spcBef>
                <a:spcPts val="1152"/>
              </a:spcBef>
              <a:buSzPct val="100000"/>
              <a:buFont typeface="Verdana" panose="020B0604030504040204" pitchFamily="34" charset="0"/>
              <a:buChar char="•"/>
            </a:pPr>
            <a:r>
              <a:rPr lang="en-US" sz="2400" b="1" dirty="0">
                <a:solidFill>
                  <a:srgbClr val="C00000"/>
                </a:solidFill>
              </a:rPr>
              <a:t>Important:</a:t>
            </a:r>
            <a:r>
              <a:rPr lang="en-US" sz="2400" dirty="0"/>
              <a:t> there will be </a:t>
            </a:r>
            <a:r>
              <a:rPr lang="en-US" sz="2400" b="1" dirty="0"/>
              <a:t>significant</a:t>
            </a:r>
            <a:r>
              <a:rPr lang="en-US" sz="2400" dirty="0"/>
              <a:t> amount of self study. YOU WILL NEED TO READ - For each topic, there will be:</a:t>
            </a:r>
          </a:p>
          <a:p>
            <a:pPr marL="449263" lvl="1" indent="-182563">
              <a:spcBef>
                <a:spcPts val="480"/>
              </a:spcBef>
              <a:buSzPct val="100000"/>
              <a:buFont typeface="Verdana" panose="020B0604030504040204" pitchFamily="34" charset="0"/>
              <a:buChar char="-"/>
            </a:pPr>
            <a:r>
              <a:rPr lang="en-US" sz="2000" dirty="0"/>
              <a:t>compulsory readings, quizzes, discussion/reflection/tutorial questions </a:t>
            </a:r>
          </a:p>
          <a:p>
            <a:pPr marL="449263" lvl="1" indent="-182563">
              <a:spcBef>
                <a:spcPts val="480"/>
              </a:spcBef>
              <a:buSzPct val="100000"/>
              <a:buFont typeface="Verdana" panose="020B0604030504040204" pitchFamily="34" charset="0"/>
              <a:buChar char="-"/>
            </a:pPr>
            <a:endParaRPr lang="en-US" sz="2000" dirty="0"/>
          </a:p>
          <a:p>
            <a:pPr marL="182563" indent="-182563">
              <a:spcBef>
                <a:spcPts val="1152"/>
              </a:spcBef>
              <a:buSzPct val="100000"/>
              <a:buFont typeface="Verdana" panose="020B0604030504040204" pitchFamily="34" charset="0"/>
              <a:buChar char="•"/>
            </a:pPr>
            <a:r>
              <a:rPr lang="en-US" sz="2400" b="1" dirty="0"/>
              <a:t>Incentive</a:t>
            </a:r>
            <a:r>
              <a:rPr lang="en-US" sz="2400" dirty="0"/>
              <a:t>: all online </a:t>
            </a:r>
            <a:r>
              <a:rPr lang="en-US" sz="2400" b="1" dirty="0"/>
              <a:t>Revision/Reflection </a:t>
            </a:r>
            <a:r>
              <a:rPr lang="en-US" sz="2400" dirty="0"/>
              <a:t>questions will relate to </a:t>
            </a:r>
            <a:r>
              <a:rPr lang="en-US" sz="2400" b="1" dirty="0"/>
              <a:t>final assessment/Exam</a:t>
            </a:r>
            <a:r>
              <a:rPr lang="en-US" sz="2400" dirty="0"/>
              <a:t>. Use these sessions to develop answers to these questions and you will be prepared for the final assessment. </a:t>
            </a:r>
            <a:r>
              <a:rPr lang="en-US" sz="2400" dirty="0">
                <a:solidFill>
                  <a:srgbClr val="FF0000"/>
                </a:solidFill>
              </a:rPr>
              <a:t>I will not provide answers to the discussion questions. </a:t>
            </a:r>
            <a:br>
              <a:rPr lang="en-US" sz="2400" dirty="0">
                <a:solidFill>
                  <a:srgbClr val="FF0000"/>
                </a:solidFill>
              </a:rPr>
            </a:br>
            <a:endParaRPr lang="en-US" sz="2400" dirty="0"/>
          </a:p>
        </p:txBody>
      </p:sp>
      <p:sp>
        <p:nvSpPr>
          <p:cNvPr id="4" name="BainBulletsConfiguration" hidden="1"/>
          <p:cNvSpPr txBox="1"/>
          <p:nvPr/>
        </p:nvSpPr>
        <p:spPr>
          <a:xfrm>
            <a:off x="12700" y="12700"/>
            <a:ext cx="8890000" cy="107722"/>
          </a:xfrm>
          <a:prstGeom prst="rect">
            <a:avLst/>
          </a:prstGeom>
          <a:noFill/>
        </p:spPr>
        <p:txBody>
          <a:bodyPr vert="horz" wrap="square" lIns="45720" rIns="45720" rtlCol="0">
            <a:spAutoFit/>
          </a:bodyPr>
          <a:lstStyle/>
          <a:p>
            <a:r>
              <a:rPr lang="en-US" sz="100">
                <a:solidFill>
                  <a:srgbClr val="FFFFFF"/>
                </a:solidFill>
              </a:rPr>
              <a:t>3_85</a:t>
            </a:r>
            <a:endParaRPr lang="en-US" sz="100" dirty="0">
              <a:solidFill>
                <a:srgbClr val="FFFFFF"/>
              </a:solidFill>
            </a:endParaRPr>
          </a:p>
        </p:txBody>
      </p:sp>
    </p:spTree>
    <p:extLst>
      <p:ext uri="{BB962C8B-B14F-4D97-AF65-F5344CB8AC3E}">
        <p14:creationId xmlns:p14="http://schemas.microsoft.com/office/powerpoint/2010/main" val="2694484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748B377-4177-AD43-BF0F-54FA164936A8}"/>
              </a:ext>
            </a:extLst>
          </p:cNvPr>
          <p:cNvSpPr>
            <a:spLocks noGrp="1"/>
          </p:cNvSpPr>
          <p:nvPr>
            <p:ph type="title"/>
          </p:nvPr>
        </p:nvSpPr>
        <p:spPr/>
        <p:txBody>
          <a:bodyPr/>
          <a:lstStyle/>
          <a:p>
            <a:r>
              <a:rPr lang="en-US" dirty="0"/>
              <a:t>Assessments</a:t>
            </a:r>
          </a:p>
        </p:txBody>
      </p:sp>
      <p:sp>
        <p:nvSpPr>
          <p:cNvPr id="5" name="Content Placeholder 2">
            <a:extLst>
              <a:ext uri="{FF2B5EF4-FFF2-40B4-BE49-F238E27FC236}">
                <a16:creationId xmlns:a16="http://schemas.microsoft.com/office/drawing/2014/main" id="{20467B36-1B69-D544-A61E-577206DF338B}"/>
              </a:ext>
            </a:extLst>
          </p:cNvPr>
          <p:cNvSpPr txBox="1">
            <a:spLocks/>
          </p:cNvSpPr>
          <p:nvPr/>
        </p:nvSpPr>
        <p:spPr>
          <a:xfrm>
            <a:off x="570156" y="1376978"/>
            <a:ext cx="8520056" cy="4787154"/>
          </a:xfrm>
          <a:prstGeom prst="rect">
            <a:avLst/>
          </a:prstGeom>
        </p:spPr>
        <p:txBody>
          <a:bodyPr/>
          <a:lstStyle>
            <a:lvl1pPr marL="269598" marR="0" indent="-269598" algn="l" defTabSz="974345" rtl="0" eaLnBrk="1" fontAlgn="base" latinLnBrk="0" hangingPunct="1">
              <a:lnSpc>
                <a:spcPct val="100000"/>
              </a:lnSpc>
              <a:spcBef>
                <a:spcPct val="40000"/>
              </a:spcBef>
              <a:spcAft>
                <a:spcPct val="0"/>
              </a:spcAft>
              <a:buClr>
                <a:schemeClr val="tx1"/>
              </a:buClr>
              <a:buSzPts val="2400"/>
              <a:buFont typeface="Verdana" pitchFamily="34" charset="0"/>
              <a:buChar char="•"/>
              <a:tabLst/>
              <a:defRPr kumimoji="0" lang="en-US" altLang="zh-CN" sz="2000" b="0" i="0" u="none" strike="noStrike" kern="1200" cap="none" spc="0" normalizeH="0" baseline="0" noProof="1">
                <a:ln>
                  <a:noFill/>
                </a:ln>
                <a:solidFill>
                  <a:schemeClr val="tx1"/>
                </a:solidFill>
                <a:effectLst/>
                <a:uLnTx/>
                <a:uFillTx/>
                <a:latin typeface="+mn-lt"/>
                <a:ea typeface="+mn-ea"/>
                <a:cs typeface="+mn-cs"/>
              </a:defRPr>
            </a:lvl1pPr>
            <a:lvl2pPr marL="570728" marR="0" indent="-118271" algn="l" defTabSz="974345" rtl="0" eaLnBrk="1" fontAlgn="base" latinLnBrk="0" hangingPunct="1">
              <a:lnSpc>
                <a:spcPct val="100000"/>
              </a:lnSpc>
              <a:spcBef>
                <a:spcPct val="20000"/>
              </a:spcBef>
              <a:spcAft>
                <a:spcPct val="0"/>
              </a:spcAft>
              <a:buClr>
                <a:schemeClr val="tx1"/>
              </a:buClr>
              <a:buSzPts val="2200"/>
              <a:buFont typeface="Verdana"/>
              <a:buChar char="-"/>
              <a:tabLst/>
              <a:defRPr lang="en-CA" altLang="zh-CN" sz="1800" kern="1200" baseline="0" noProof="1">
                <a:solidFill>
                  <a:schemeClr val="tx1"/>
                </a:solidFill>
                <a:latin typeface="+mn-lt"/>
                <a:ea typeface="+mn-ea"/>
                <a:cs typeface="+mn-cs"/>
              </a:defRPr>
            </a:lvl2pPr>
            <a:lvl3pPr marL="1045294" marR="0" indent="-285374" algn="l" defTabSz="974345" rtl="0" eaLnBrk="1" fontAlgn="base" latinLnBrk="0" hangingPunct="1">
              <a:lnSpc>
                <a:spcPct val="100000"/>
              </a:lnSpc>
              <a:spcBef>
                <a:spcPct val="20000"/>
              </a:spcBef>
              <a:spcAft>
                <a:spcPct val="0"/>
              </a:spcAft>
              <a:buClr>
                <a:schemeClr val="tx1"/>
              </a:buClr>
              <a:buSzPts val="2200"/>
              <a:buFont typeface="Marlett" pitchFamily="2" charset="2"/>
              <a:buChar char="8"/>
              <a:tabLst/>
              <a:defRPr lang="zh-CN" altLang="en-US" sz="1800" kern="1200" noProof="1">
                <a:solidFill>
                  <a:schemeClr val="tx1"/>
                </a:solidFill>
                <a:latin typeface="+mn-lt"/>
                <a:ea typeface="+mn-ea"/>
                <a:cs typeface="+mn-cs"/>
              </a:defRPr>
            </a:lvl3pPr>
            <a:lvl4pPr marL="1443922" marR="0" indent="-208868" algn="l" defTabSz="974603" rtl="0" eaLnBrk="1" fontAlgn="auto" latinLnBrk="0" hangingPunct="1">
              <a:lnSpc>
                <a:spcPct val="100000"/>
              </a:lnSpc>
              <a:spcBef>
                <a:spcPct val="20000"/>
              </a:spcBef>
              <a:spcAft>
                <a:spcPts val="0"/>
              </a:spcAft>
              <a:buClr>
                <a:schemeClr val="tx1"/>
              </a:buClr>
              <a:buSzTx/>
              <a:buFont typeface="Verdana" pitchFamily="34" charset="0"/>
              <a:buChar char="-"/>
              <a:tabLst/>
              <a:defRPr lang="en-CA" altLang="zh-CN" sz="1800" kern="1200">
                <a:solidFill>
                  <a:schemeClr val="tx1"/>
                </a:solidFill>
                <a:latin typeface="+mn-lt"/>
                <a:ea typeface="+mn-ea"/>
                <a:cs typeface="+mn-cs"/>
              </a:defRPr>
            </a:lvl4pPr>
            <a:lvl5pPr marL="2192853" indent="-243629" algn="l" defTabSz="974603"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5pPr>
            <a:lvl6pPr marL="2680153"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67452"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54752"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142054"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9pPr>
          </a:lstStyle>
          <a:p>
            <a:r>
              <a:rPr lang="en-NZ" altLang="en-US" b="1" dirty="0"/>
              <a:t>Assignment 1 </a:t>
            </a:r>
          </a:p>
          <a:p>
            <a:pPr marL="0" indent="0">
              <a:buNone/>
            </a:pPr>
            <a:r>
              <a:rPr lang="en-NZ" altLang="en-US" dirty="0"/>
              <a:t>A series of 4 in class tutorial work – essays, questions, case studies etc. You absolutely must be in class to do this work. Cannot be done remotely, no </a:t>
            </a:r>
            <a:r>
              <a:rPr lang="en-NZ" altLang="en-US" dirty="0" err="1"/>
              <a:t>rainchecks</a:t>
            </a:r>
            <a:r>
              <a:rPr lang="en-NZ" altLang="en-US" dirty="0"/>
              <a:t>. If you are not there, you will get zero. 30% in total. </a:t>
            </a:r>
          </a:p>
          <a:p>
            <a:pPr marL="0" indent="0">
              <a:buNone/>
            </a:pPr>
            <a:endParaRPr lang="en-NZ" altLang="en-US" dirty="0"/>
          </a:p>
          <a:p>
            <a:r>
              <a:rPr lang="en-NZ" altLang="en-US" b="1" dirty="0"/>
              <a:t>Assignment 2 </a:t>
            </a:r>
          </a:p>
          <a:p>
            <a:pPr marL="0" indent="0">
              <a:buNone/>
            </a:pPr>
            <a:r>
              <a:rPr lang="en-NZ" altLang="en-US" dirty="0"/>
              <a:t>A research essay – you will be required to research an area in ethics related to the course that interests you. Due May 26, 2023.</a:t>
            </a:r>
            <a:br>
              <a:rPr lang="en-NZ" altLang="en-US" dirty="0"/>
            </a:br>
            <a:r>
              <a:rPr lang="en-NZ" altLang="en-US" dirty="0"/>
              <a:t>	</a:t>
            </a:r>
            <a:endParaRPr lang="en-NZ" altLang="en-US" sz="1400" dirty="0"/>
          </a:p>
          <a:p>
            <a:r>
              <a:rPr lang="en-NZ" altLang="en-US" b="1" dirty="0"/>
              <a:t>Final Assessment/Exam</a:t>
            </a:r>
            <a:r>
              <a:rPr lang="en-NZ" altLang="en-US" dirty="0"/>
              <a:t> </a:t>
            </a:r>
          </a:p>
          <a:p>
            <a:pPr marL="0" indent="0">
              <a:buNone/>
            </a:pPr>
            <a:r>
              <a:rPr lang="en-NZ" altLang="en-US" dirty="0"/>
              <a:t>To be announced. </a:t>
            </a:r>
          </a:p>
          <a:p>
            <a:pPr lvl="1"/>
            <a:endParaRPr lang="en-NZ" altLang="en-US" dirty="0"/>
          </a:p>
        </p:txBody>
      </p:sp>
    </p:spTree>
    <p:extLst>
      <p:ext uri="{BB962C8B-B14F-4D97-AF65-F5344CB8AC3E}">
        <p14:creationId xmlns:p14="http://schemas.microsoft.com/office/powerpoint/2010/main" val="4138241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06C229-9C5E-B141-1C02-C6BCF1F7CE3D}"/>
              </a:ext>
            </a:extLst>
          </p:cNvPr>
          <p:cNvSpPr>
            <a:spLocks noGrp="1"/>
          </p:cNvSpPr>
          <p:nvPr>
            <p:ph type="title"/>
          </p:nvPr>
        </p:nvSpPr>
        <p:spPr/>
        <p:txBody>
          <a:bodyPr/>
          <a:lstStyle/>
          <a:p>
            <a:r>
              <a:rPr lang="en-US" dirty="0"/>
              <a:t>Academic Dishonesty – a massive problem</a:t>
            </a:r>
          </a:p>
        </p:txBody>
      </p:sp>
      <p:sp>
        <p:nvSpPr>
          <p:cNvPr id="5" name="TextBox 4">
            <a:extLst>
              <a:ext uri="{FF2B5EF4-FFF2-40B4-BE49-F238E27FC236}">
                <a16:creationId xmlns:a16="http://schemas.microsoft.com/office/drawing/2014/main" id="{7E6E821F-7694-4DCB-97C3-5A03EACCA88F}"/>
              </a:ext>
            </a:extLst>
          </p:cNvPr>
          <p:cNvSpPr txBox="1"/>
          <p:nvPr/>
        </p:nvSpPr>
        <p:spPr>
          <a:xfrm>
            <a:off x="322729" y="1131102"/>
            <a:ext cx="9180531" cy="5355312"/>
          </a:xfrm>
          <a:prstGeom prst="rect">
            <a:avLst/>
          </a:prstGeom>
          <a:noFill/>
        </p:spPr>
        <p:txBody>
          <a:bodyPr wrap="square">
            <a:spAutoFit/>
          </a:bodyPr>
          <a:lstStyle/>
          <a:p>
            <a:pPr algn="l"/>
            <a:r>
              <a:rPr lang="en-NZ" i="0" dirty="0">
                <a:solidFill>
                  <a:srgbClr val="212529"/>
                </a:solidFill>
                <a:effectLst/>
                <a:latin typeface="-apple-system"/>
              </a:rPr>
              <a:t>General rules about Plagiarism apply and are discussed in the student handbook. </a:t>
            </a:r>
          </a:p>
          <a:p>
            <a:pPr algn="l"/>
            <a:endParaRPr lang="en-NZ" b="1" i="0" dirty="0">
              <a:solidFill>
                <a:srgbClr val="212529"/>
              </a:solidFill>
              <a:effectLst/>
              <a:latin typeface="-apple-system"/>
            </a:endParaRPr>
          </a:p>
          <a:p>
            <a:pPr algn="l"/>
            <a:r>
              <a:rPr lang="en-NZ" b="1" i="0" dirty="0">
                <a:solidFill>
                  <a:srgbClr val="212529"/>
                </a:solidFill>
                <a:effectLst/>
                <a:latin typeface="-apple-system"/>
              </a:rPr>
              <a:t>A comment about </a:t>
            </a:r>
            <a:r>
              <a:rPr lang="en-NZ" b="1" i="0" dirty="0" err="1">
                <a:solidFill>
                  <a:srgbClr val="212529"/>
                </a:solidFill>
                <a:effectLst/>
                <a:latin typeface="-apple-system"/>
              </a:rPr>
              <a:t>ChatGPT</a:t>
            </a:r>
            <a:r>
              <a:rPr lang="en-NZ" b="1" i="0" dirty="0">
                <a:solidFill>
                  <a:srgbClr val="212529"/>
                </a:solidFill>
                <a:effectLst/>
                <a:latin typeface="-apple-system"/>
              </a:rPr>
              <a:t> and other LLM AI apps</a:t>
            </a:r>
            <a:r>
              <a:rPr lang="en-NZ" b="0" i="0" dirty="0">
                <a:solidFill>
                  <a:srgbClr val="212529"/>
                </a:solidFill>
                <a:effectLst/>
                <a:latin typeface="-apple-system"/>
              </a:rPr>
              <a:t>. </a:t>
            </a:r>
          </a:p>
          <a:p>
            <a:pPr algn="l">
              <a:buFont typeface="Arial" panose="020B0604020202020204" pitchFamily="34" charset="0"/>
              <a:buChar char="•"/>
            </a:pPr>
            <a:endParaRPr lang="en-NZ" dirty="0">
              <a:solidFill>
                <a:srgbClr val="212529"/>
              </a:solidFill>
              <a:latin typeface="-apple-system"/>
            </a:endParaRPr>
          </a:p>
          <a:p>
            <a:pPr algn="l">
              <a:buFont typeface="Arial" panose="020B0604020202020204" pitchFamily="34" charset="0"/>
              <a:buChar char="•"/>
            </a:pPr>
            <a:r>
              <a:rPr lang="en-NZ" dirty="0">
                <a:solidFill>
                  <a:srgbClr val="212529"/>
                </a:solidFill>
                <a:latin typeface="-apple-system"/>
              </a:rPr>
              <a:t>If</a:t>
            </a:r>
            <a:r>
              <a:rPr lang="en-NZ" b="0" i="0" dirty="0">
                <a:solidFill>
                  <a:srgbClr val="212529"/>
                </a:solidFill>
                <a:effectLst/>
                <a:latin typeface="-apple-system"/>
              </a:rPr>
              <a:t> you use anything generated by these AI apps must be properly cited and listed in your references using APA guidelines. </a:t>
            </a:r>
          </a:p>
          <a:p>
            <a:pPr algn="l">
              <a:buFont typeface="Arial" panose="020B0604020202020204" pitchFamily="34" charset="0"/>
              <a:buChar char="•"/>
            </a:pPr>
            <a:endParaRPr lang="en-NZ" dirty="0">
              <a:solidFill>
                <a:srgbClr val="212529"/>
              </a:solidFill>
              <a:latin typeface="-apple-system"/>
            </a:endParaRPr>
          </a:p>
          <a:p>
            <a:pPr algn="l">
              <a:buFont typeface="Arial" panose="020B0604020202020204" pitchFamily="34" charset="0"/>
              <a:buChar char="•"/>
            </a:pPr>
            <a:r>
              <a:rPr lang="en-NZ" b="0" i="0" dirty="0">
                <a:solidFill>
                  <a:srgbClr val="212529"/>
                </a:solidFill>
                <a:effectLst/>
                <a:latin typeface="-apple-system"/>
              </a:rPr>
              <a:t>If you fail to properly cite it and are caught it will be treated as </a:t>
            </a:r>
            <a:r>
              <a:rPr lang="en-NZ" b="0" i="0" dirty="0">
                <a:solidFill>
                  <a:srgbClr val="212529"/>
                </a:solidFill>
                <a:effectLst/>
                <a:highlight>
                  <a:srgbClr val="FFFF00"/>
                </a:highlight>
                <a:latin typeface="-apple-system"/>
              </a:rPr>
              <a:t>Academic Dishonesty </a:t>
            </a:r>
            <a:r>
              <a:rPr lang="en-NZ" b="0" i="0" dirty="0">
                <a:solidFill>
                  <a:srgbClr val="212529"/>
                </a:solidFill>
                <a:effectLst/>
                <a:latin typeface="-apple-system"/>
              </a:rPr>
              <a:t>under the organisations policy. Please note, that </a:t>
            </a:r>
            <a:r>
              <a:rPr lang="en-NZ" b="0" i="0" dirty="0">
                <a:solidFill>
                  <a:srgbClr val="FF0000"/>
                </a:solidFill>
                <a:effectLst/>
                <a:latin typeface="-apple-system"/>
              </a:rPr>
              <a:t>I do not deal with academic dishonesty</a:t>
            </a:r>
            <a:r>
              <a:rPr lang="en-NZ" b="0" i="0" dirty="0">
                <a:solidFill>
                  <a:srgbClr val="212529"/>
                </a:solidFill>
                <a:effectLst/>
                <a:latin typeface="-apple-system"/>
              </a:rPr>
              <a:t>, if suspected </a:t>
            </a:r>
            <a:r>
              <a:rPr lang="en-NZ" b="0" i="0" dirty="0">
                <a:solidFill>
                  <a:srgbClr val="FF0000"/>
                </a:solidFill>
                <a:effectLst/>
                <a:latin typeface="-apple-system"/>
              </a:rPr>
              <a:t>I do not grade the assessment and immediately refer it to the Head of School.</a:t>
            </a:r>
          </a:p>
          <a:p>
            <a:pPr algn="l">
              <a:buFont typeface="Arial" panose="020B0604020202020204" pitchFamily="34" charset="0"/>
              <a:buChar char="•"/>
            </a:pPr>
            <a:endParaRPr lang="en-NZ" dirty="0">
              <a:solidFill>
                <a:srgbClr val="212529"/>
              </a:solidFill>
              <a:latin typeface="-apple-system"/>
            </a:endParaRPr>
          </a:p>
          <a:p>
            <a:pPr algn="l">
              <a:buFont typeface="Arial" panose="020B0604020202020204" pitchFamily="34" charset="0"/>
              <a:buChar char="•"/>
            </a:pPr>
            <a:r>
              <a:rPr lang="en-NZ" b="0" i="0" dirty="0">
                <a:solidFill>
                  <a:srgbClr val="212529"/>
                </a:solidFill>
                <a:effectLst/>
                <a:latin typeface="-apple-system"/>
              </a:rPr>
              <a:t> You will not receive a mark for your assessment, and I will not enter into any discussions at all regarding your submission under investigation. </a:t>
            </a:r>
          </a:p>
          <a:p>
            <a:pPr algn="l">
              <a:buFont typeface="Arial" panose="020B0604020202020204" pitchFamily="34" charset="0"/>
              <a:buChar char="•"/>
            </a:pPr>
            <a:endParaRPr lang="en-NZ" dirty="0">
              <a:solidFill>
                <a:srgbClr val="212529"/>
              </a:solidFill>
              <a:latin typeface="-apple-system"/>
            </a:endParaRPr>
          </a:p>
          <a:p>
            <a:pPr algn="l">
              <a:buFont typeface="Arial" panose="020B0604020202020204" pitchFamily="34" charset="0"/>
              <a:buChar char="•"/>
            </a:pPr>
            <a:r>
              <a:rPr lang="en-NZ" b="0" i="0" dirty="0">
                <a:solidFill>
                  <a:srgbClr val="212529"/>
                </a:solidFill>
                <a:effectLst/>
                <a:latin typeface="-apple-system"/>
              </a:rPr>
              <a:t>Dishonesty investigations take considerable time, involve interviews with the head of school or programme manager and often result in zero marks for that assessment. </a:t>
            </a:r>
            <a:r>
              <a:rPr lang="en-NZ" b="0" i="0" dirty="0">
                <a:solidFill>
                  <a:srgbClr val="212529"/>
                </a:solidFill>
                <a:effectLst/>
                <a:highlight>
                  <a:srgbClr val="FFFF00"/>
                </a:highlight>
                <a:latin typeface="-apple-system"/>
              </a:rPr>
              <a:t>In my experience these situations are extremely stressful for students. </a:t>
            </a:r>
            <a:r>
              <a:rPr lang="en-NZ" b="0" i="0" dirty="0">
                <a:solidFill>
                  <a:srgbClr val="212529"/>
                </a:solidFill>
                <a:effectLst/>
                <a:latin typeface="-apple-system"/>
              </a:rPr>
              <a:t>Please consider this carefully. Also, I hope it is not lost on students that </a:t>
            </a:r>
            <a:r>
              <a:rPr lang="en-NZ" b="0" i="0" dirty="0">
                <a:solidFill>
                  <a:srgbClr val="FF0000"/>
                </a:solidFill>
                <a:effectLst/>
                <a:latin typeface="-apple-system"/>
              </a:rPr>
              <a:t>this is a course on ethics</a:t>
            </a:r>
            <a:r>
              <a:rPr lang="en-NZ" b="0" i="0" dirty="0">
                <a:solidFill>
                  <a:srgbClr val="212529"/>
                </a:solidFill>
                <a:effectLst/>
                <a:latin typeface="-apple-system"/>
              </a:rPr>
              <a:t>. </a:t>
            </a:r>
          </a:p>
        </p:txBody>
      </p:sp>
    </p:spTree>
    <p:extLst>
      <p:ext uri="{BB962C8B-B14F-4D97-AF65-F5344CB8AC3E}">
        <p14:creationId xmlns:p14="http://schemas.microsoft.com/office/powerpoint/2010/main" val="2168963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748B377-4177-AD43-BF0F-54FA164936A8}"/>
              </a:ext>
            </a:extLst>
          </p:cNvPr>
          <p:cNvSpPr>
            <a:spLocks noGrp="1"/>
          </p:cNvSpPr>
          <p:nvPr>
            <p:ph type="title"/>
          </p:nvPr>
        </p:nvSpPr>
        <p:spPr/>
        <p:txBody>
          <a:bodyPr/>
          <a:lstStyle/>
          <a:p>
            <a:r>
              <a:rPr lang="en-US" dirty="0"/>
              <a:t>Digital Ethics</a:t>
            </a:r>
          </a:p>
        </p:txBody>
      </p:sp>
      <p:sp>
        <p:nvSpPr>
          <p:cNvPr id="5" name="Content Placeholder 2">
            <a:extLst>
              <a:ext uri="{FF2B5EF4-FFF2-40B4-BE49-F238E27FC236}">
                <a16:creationId xmlns:a16="http://schemas.microsoft.com/office/drawing/2014/main" id="{20467B36-1B69-D544-A61E-577206DF338B}"/>
              </a:ext>
            </a:extLst>
          </p:cNvPr>
          <p:cNvSpPr txBox="1">
            <a:spLocks/>
          </p:cNvSpPr>
          <p:nvPr/>
        </p:nvSpPr>
        <p:spPr>
          <a:xfrm>
            <a:off x="183260" y="1219200"/>
            <a:ext cx="8960740" cy="4953000"/>
          </a:xfrm>
          <a:prstGeom prst="rect">
            <a:avLst/>
          </a:prstGeom>
        </p:spPr>
        <p:txBody>
          <a:bodyPr/>
          <a:lstStyle>
            <a:lvl1pPr marL="269598" marR="0" indent="-269598" algn="l" defTabSz="974345" rtl="0" eaLnBrk="1" fontAlgn="base" latinLnBrk="0" hangingPunct="1">
              <a:lnSpc>
                <a:spcPct val="100000"/>
              </a:lnSpc>
              <a:spcBef>
                <a:spcPct val="40000"/>
              </a:spcBef>
              <a:spcAft>
                <a:spcPct val="0"/>
              </a:spcAft>
              <a:buClr>
                <a:schemeClr val="tx1"/>
              </a:buClr>
              <a:buSzPts val="2400"/>
              <a:buFont typeface="Verdana" pitchFamily="34" charset="0"/>
              <a:buChar char="•"/>
              <a:tabLst/>
              <a:defRPr kumimoji="0" lang="en-US" altLang="zh-CN" sz="2000" b="0" i="0" u="none" strike="noStrike" kern="1200" cap="none" spc="0" normalizeH="0" baseline="0" noProof="1">
                <a:ln>
                  <a:noFill/>
                </a:ln>
                <a:solidFill>
                  <a:schemeClr val="tx1"/>
                </a:solidFill>
                <a:effectLst/>
                <a:uLnTx/>
                <a:uFillTx/>
                <a:latin typeface="+mn-lt"/>
                <a:ea typeface="+mn-ea"/>
                <a:cs typeface="+mn-cs"/>
              </a:defRPr>
            </a:lvl1pPr>
            <a:lvl2pPr marL="570728" marR="0" indent="-118271" algn="l" defTabSz="974345" rtl="0" eaLnBrk="1" fontAlgn="base" latinLnBrk="0" hangingPunct="1">
              <a:lnSpc>
                <a:spcPct val="100000"/>
              </a:lnSpc>
              <a:spcBef>
                <a:spcPct val="20000"/>
              </a:spcBef>
              <a:spcAft>
                <a:spcPct val="0"/>
              </a:spcAft>
              <a:buClr>
                <a:schemeClr val="tx1"/>
              </a:buClr>
              <a:buSzPts val="2200"/>
              <a:buFont typeface="Verdana"/>
              <a:buChar char="-"/>
              <a:tabLst/>
              <a:defRPr lang="en-CA" altLang="zh-CN" sz="1800" kern="1200" baseline="0" noProof="1">
                <a:solidFill>
                  <a:schemeClr val="tx1"/>
                </a:solidFill>
                <a:latin typeface="+mn-lt"/>
                <a:ea typeface="+mn-ea"/>
                <a:cs typeface="+mn-cs"/>
              </a:defRPr>
            </a:lvl2pPr>
            <a:lvl3pPr marL="1045294" marR="0" indent="-285374" algn="l" defTabSz="974345" rtl="0" eaLnBrk="1" fontAlgn="base" latinLnBrk="0" hangingPunct="1">
              <a:lnSpc>
                <a:spcPct val="100000"/>
              </a:lnSpc>
              <a:spcBef>
                <a:spcPct val="20000"/>
              </a:spcBef>
              <a:spcAft>
                <a:spcPct val="0"/>
              </a:spcAft>
              <a:buClr>
                <a:schemeClr val="tx1"/>
              </a:buClr>
              <a:buSzPts val="2200"/>
              <a:buFont typeface="Marlett" pitchFamily="2" charset="2"/>
              <a:buChar char="8"/>
              <a:tabLst/>
              <a:defRPr lang="zh-CN" altLang="en-US" sz="1800" kern="1200" noProof="1">
                <a:solidFill>
                  <a:schemeClr val="tx1"/>
                </a:solidFill>
                <a:latin typeface="+mn-lt"/>
                <a:ea typeface="+mn-ea"/>
                <a:cs typeface="+mn-cs"/>
              </a:defRPr>
            </a:lvl3pPr>
            <a:lvl4pPr marL="1443922" marR="0" indent="-208868" algn="l" defTabSz="974603" rtl="0" eaLnBrk="1" fontAlgn="auto" latinLnBrk="0" hangingPunct="1">
              <a:lnSpc>
                <a:spcPct val="100000"/>
              </a:lnSpc>
              <a:spcBef>
                <a:spcPct val="20000"/>
              </a:spcBef>
              <a:spcAft>
                <a:spcPts val="0"/>
              </a:spcAft>
              <a:buClr>
                <a:schemeClr val="tx1"/>
              </a:buClr>
              <a:buSzTx/>
              <a:buFont typeface="Verdana" pitchFamily="34" charset="0"/>
              <a:buChar char="-"/>
              <a:tabLst/>
              <a:defRPr lang="en-CA" altLang="zh-CN" sz="1800" kern="1200">
                <a:solidFill>
                  <a:schemeClr val="tx1"/>
                </a:solidFill>
                <a:latin typeface="+mn-lt"/>
                <a:ea typeface="+mn-ea"/>
                <a:cs typeface="+mn-cs"/>
              </a:defRPr>
            </a:lvl4pPr>
            <a:lvl5pPr marL="2192853" indent="-243629" algn="l" defTabSz="974603"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5pPr>
            <a:lvl6pPr marL="2680153"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67452"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54752"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142054"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9pPr>
          </a:lstStyle>
          <a:p>
            <a:r>
              <a:rPr lang="en-NZ" altLang="en-US" dirty="0"/>
              <a:t>Also called </a:t>
            </a:r>
            <a:r>
              <a:rPr lang="en-NZ" altLang="en-US" dirty="0" err="1"/>
              <a:t>Cyberethics</a:t>
            </a:r>
            <a:r>
              <a:rPr lang="en-NZ" altLang="en-US" dirty="0"/>
              <a:t>, ICT Ethics, Computer Ethics, Information Ethics, Data Ethics, Technology Ethics.  </a:t>
            </a:r>
          </a:p>
          <a:p>
            <a:endParaRPr lang="en-NZ" altLang="en-US" dirty="0"/>
          </a:p>
          <a:p>
            <a:r>
              <a:rPr lang="en-NZ" altLang="en-US" dirty="0"/>
              <a:t>Why study digital ethics?  </a:t>
            </a:r>
          </a:p>
          <a:p>
            <a:pPr marL="452457" lvl="1" indent="0">
              <a:buNone/>
            </a:pPr>
            <a:endParaRPr lang="en-NZ" altLang="en-US" dirty="0"/>
          </a:p>
        </p:txBody>
      </p:sp>
    </p:spTree>
    <p:extLst>
      <p:ext uri="{BB962C8B-B14F-4D97-AF65-F5344CB8AC3E}">
        <p14:creationId xmlns:p14="http://schemas.microsoft.com/office/powerpoint/2010/main" val="2311042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A6343-C9D2-4C6E-881C-A5FC72AF43AD}"/>
              </a:ext>
            </a:extLst>
          </p:cNvPr>
          <p:cNvSpPr>
            <a:spLocks noGrp="1"/>
          </p:cNvSpPr>
          <p:nvPr>
            <p:ph type="title"/>
          </p:nvPr>
        </p:nvSpPr>
        <p:spPr/>
        <p:txBody>
          <a:bodyPr/>
          <a:lstStyle/>
          <a:p>
            <a:pPr eaLnBrk="1" hangingPunct="1">
              <a:defRPr/>
            </a:pPr>
            <a:r>
              <a:rPr lang="en-NZ" dirty="0"/>
              <a:t>What do we mean when we talk about ‘ethics’?</a:t>
            </a:r>
          </a:p>
        </p:txBody>
      </p:sp>
      <p:sp>
        <p:nvSpPr>
          <p:cNvPr id="11267" name="Content Placeholder 2">
            <a:extLst>
              <a:ext uri="{FF2B5EF4-FFF2-40B4-BE49-F238E27FC236}">
                <a16:creationId xmlns:a16="http://schemas.microsoft.com/office/drawing/2014/main" id="{A35362C5-CA53-4079-8068-EB5670D8461F}"/>
              </a:ext>
            </a:extLst>
          </p:cNvPr>
          <p:cNvSpPr>
            <a:spLocks noGrp="1"/>
          </p:cNvSpPr>
          <p:nvPr>
            <p:ph idx="1"/>
          </p:nvPr>
        </p:nvSpPr>
        <p:spPr>
          <a:xfrm>
            <a:off x="409275" y="1216099"/>
            <a:ext cx="8874573" cy="5044851"/>
          </a:xfrm>
        </p:spPr>
        <p:txBody>
          <a:bodyPr/>
          <a:lstStyle/>
          <a:p>
            <a:pPr eaLnBrk="1" hangingPunct="1"/>
            <a:r>
              <a:rPr lang="en-NZ" altLang="en-US" dirty="0"/>
              <a:t>How to best live.</a:t>
            </a:r>
          </a:p>
          <a:p>
            <a:pPr lvl="1" eaLnBrk="1" hangingPunct="1"/>
            <a:r>
              <a:rPr lang="en-NZ" altLang="en-US" dirty="0"/>
              <a:t>“The most important thing is not just life, but a good life” </a:t>
            </a:r>
            <a:r>
              <a:rPr lang="en-NZ" altLang="en-US" i="1" dirty="0"/>
              <a:t>Socrates</a:t>
            </a:r>
          </a:p>
          <a:p>
            <a:pPr lvl="1" eaLnBrk="1" hangingPunct="1"/>
            <a:endParaRPr lang="en-NZ" altLang="en-US" i="1" dirty="0"/>
          </a:p>
          <a:p>
            <a:pPr eaLnBrk="1" hangingPunct="1"/>
            <a:r>
              <a:rPr lang="en-NZ" altLang="en-US" dirty="0"/>
              <a:t>We want to avoid a bad life, one that is shameful, sad lacking in worth, value, achievements, one unredeemed by good things like love, joy, kindness, beauty, courage, friendship, honour or grace.  </a:t>
            </a:r>
          </a:p>
          <a:p>
            <a:pPr eaLnBrk="1" hangingPunct="1"/>
            <a:endParaRPr lang="en-NZ" altLang="en-US" dirty="0"/>
          </a:p>
          <a:p>
            <a:pPr eaLnBrk="1" hangingPunct="1"/>
            <a:r>
              <a:rPr lang="en-NZ" altLang="en-US" dirty="0"/>
              <a:t>How do we attain such a life? But also one that is </a:t>
            </a:r>
            <a:r>
              <a:rPr lang="en-NZ" altLang="en-US" i="1" dirty="0"/>
              <a:t>acceptable</a:t>
            </a:r>
            <a:r>
              <a:rPr lang="en-NZ" altLang="en-US" dirty="0"/>
              <a:t>?</a:t>
            </a:r>
          </a:p>
          <a:p>
            <a:pPr eaLnBrk="1" hangingPunct="1"/>
            <a:endParaRPr lang="en-NZ" altLang="en-US" dirty="0"/>
          </a:p>
          <a:p>
            <a:pPr eaLnBrk="1" hangingPunct="1"/>
            <a:r>
              <a:rPr lang="en-NZ" altLang="en-US" dirty="0"/>
              <a:t>The study of ethics attempts to answer these questions.</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APERSIZE" val="Letter"/>
  <p:tag name="BACKGROUNDCOLOR" val="-1"/>
  <p:tag name="BACKGROUNDINTENSITY" val="Light"/>
  <p:tag name="PRESENTATIONTYPE" val="BoardWhite"/>
  <p:tag name="OFFICECODE" val="True"/>
  <p:tag name="FOOTER" val="True"/>
  <p:tag name="OFFICES" val="Atlanta;Boston;Chicago;San Francisco;Palo Alto;Dallas;Houston;Los Angeles;Mexico City;Manila;New York;Toronto"/>
  <p:tag name="OFFICE" val="Boston"/>
  <p:tag name="VERSION" val="5.0"/>
  <p:tag name="CHECKEDTHEME" val="Global Training"/>
  <p:tag name="THINKCELLUNDODONOTDELETE" val="0"/>
  <p:tag name="BAINFLOWCONTROLSECTIONVIEW" val="True"/>
</p:tagLst>
</file>

<file path=ppt/tags/tag2.xml><?xml version="1.0" encoding="utf-8"?>
<p:tagLst xmlns:a="http://schemas.openxmlformats.org/drawingml/2006/main" xmlns:r="http://schemas.openxmlformats.org/officeDocument/2006/relationships" xmlns:p="http://schemas.openxmlformats.org/presentationml/2006/main">
  <p:tag name="FOLLOWANCHOR" val="tru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BAINBULLETSACTIVATED" val="True"/>
  <p:tag name="BAINBULLETSLINESPACING" val="2"/>
  <p:tag name="BAINBULLETSLEVELSFINGERPRINT" val="1080426994"/>
</p:tagLst>
</file>

<file path=ppt/tags/tag5.xml><?xml version="1.0" encoding="utf-8"?>
<p:tagLst xmlns:a="http://schemas.openxmlformats.org/drawingml/2006/main" xmlns:r="http://schemas.openxmlformats.org/officeDocument/2006/relationships" xmlns:p="http://schemas.openxmlformats.org/presentationml/2006/main">
  <p:tag name="BAINBULLETSACTIVATED" val="True"/>
  <p:tag name="BAINBULLETSLEVELSFINGERPRINT" val="352229036"/>
</p:tagLst>
</file>

<file path=ppt/theme/theme1.xml><?xml version="1.0" encoding="utf-8"?>
<a:theme xmlns:a="http://schemas.openxmlformats.org/drawingml/2006/main" name="Global Training">
  <a:themeElements>
    <a:clrScheme name="Letter Bain New">
      <a:dk1>
        <a:sysClr val="windowText" lastClr="000000"/>
      </a:dk1>
      <a:lt1>
        <a:srgbClr val="CCCCCC"/>
      </a:lt1>
      <a:dk2>
        <a:srgbClr val="FFFFFF"/>
      </a:dk2>
      <a:lt2>
        <a:srgbClr val="000000"/>
      </a:lt2>
      <a:accent1>
        <a:srgbClr val="CCCCCC"/>
      </a:accent1>
      <a:accent2>
        <a:srgbClr val="FFFFFF"/>
      </a:accent2>
      <a:accent3>
        <a:srgbClr val="CC0000"/>
      </a:accent3>
      <a:accent4>
        <a:srgbClr val="A3A3A3"/>
      </a:accent4>
      <a:accent5>
        <a:srgbClr val="777777"/>
      </a:accent5>
      <a:accent6>
        <a:srgbClr val="333333"/>
      </a:accent6>
      <a:hlink>
        <a:srgbClr val="000000"/>
      </a:hlink>
      <a:folHlink>
        <a:srgbClr val="CC0000"/>
      </a:folHlink>
    </a:clrScheme>
    <a:fontScheme name="1 - Letter CFR Red">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9050">
          <a:noFill/>
        </a:ln>
      </a:spPr>
      <a:bodyPr lIns="45720" tIns="45720" rIns="45720" bIns="45720" rtlCol="0" anchor="ctr"/>
      <a:lstStyle>
        <a:defPPr algn="ctr">
          <a:defRPr sz="20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rgbClr val="080808"/>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45720" rIns="45720" rtlCol="0">
        <a:spAutoFit/>
      </a:bodyPr>
      <a:lstStyle>
        <a:defPPr>
          <a:defRPr sz="200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Showofficecode>false</Showofficecode>
</file>

<file path=customXml/item2.xml><?xml version="1.0" encoding="utf-8"?>
<Showfilename>false</Showfilename>
</file>

<file path=customXml/itemProps1.xml><?xml version="1.0" encoding="utf-8"?>
<ds:datastoreItem xmlns:ds="http://schemas.openxmlformats.org/officeDocument/2006/customXml" ds:itemID="{CE78D4F9-2E1C-4C35-9B77-AE33693FB48E}">
  <ds:schemaRefs/>
</ds:datastoreItem>
</file>

<file path=customXml/itemProps2.xml><?xml version="1.0" encoding="utf-8"?>
<ds:datastoreItem xmlns:ds="http://schemas.openxmlformats.org/officeDocument/2006/customXml" ds:itemID="{27B3F8FE-3D47-48F8-B488-0534D8BF9CE2}">
  <ds:schemaRefs/>
</ds:datastoreItem>
</file>

<file path=docProps/app.xml><?xml version="1.0" encoding="utf-8"?>
<Properties xmlns="http://schemas.openxmlformats.org/officeDocument/2006/extended-properties" xmlns:vt="http://schemas.openxmlformats.org/officeDocument/2006/docPropsVTypes">
  <Template>Global Training</Template>
  <TotalTime>1631</TotalTime>
  <Words>3545</Words>
  <Application>Microsoft Macintosh PowerPoint</Application>
  <PresentationFormat>A4 Paper (210x297 mm)</PresentationFormat>
  <Paragraphs>278</Paragraphs>
  <Slides>35</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2" baseType="lpstr">
      <vt:lpstr>-apple-system</vt:lpstr>
      <vt:lpstr>Arial</vt:lpstr>
      <vt:lpstr>Calibri</vt:lpstr>
      <vt:lpstr>Marlett</vt:lpstr>
      <vt:lpstr>Verdana</vt:lpstr>
      <vt:lpstr>Global Training</vt:lpstr>
      <vt:lpstr>think-cell Folie</vt:lpstr>
      <vt:lpstr>Digital Ethics (00): Introduction and Summary</vt:lpstr>
      <vt:lpstr>Agenda</vt:lpstr>
      <vt:lpstr>About me - Dr. Steve McKinlay</vt:lpstr>
      <vt:lpstr>Some Recent Publications</vt:lpstr>
      <vt:lpstr>General structure of how things will go. </vt:lpstr>
      <vt:lpstr>Assessments</vt:lpstr>
      <vt:lpstr>Academic Dishonesty – a massive problem</vt:lpstr>
      <vt:lpstr>Digital Ethics</vt:lpstr>
      <vt:lpstr>What do we mean when we talk about ‘ethics’?</vt:lpstr>
      <vt:lpstr>Theory vs. Applied</vt:lpstr>
      <vt:lpstr>Personal vs. Public. Ethics vs. Morality</vt:lpstr>
      <vt:lpstr>What does ethics have to do with technology? </vt:lpstr>
      <vt:lpstr>Technology Ethics</vt:lpstr>
      <vt:lpstr>Technology Ethics</vt:lpstr>
      <vt:lpstr>Technology and Law</vt:lpstr>
      <vt:lpstr>Examples</vt:lpstr>
      <vt:lpstr>The issues</vt:lpstr>
      <vt:lpstr>Winners and losers</vt:lpstr>
      <vt:lpstr>What does ethics have to do with data? </vt:lpstr>
      <vt:lpstr>Ethics and Data</vt:lpstr>
      <vt:lpstr>The trade off</vt:lpstr>
      <vt:lpstr>What are ethically significant harms (or benefits)?</vt:lpstr>
      <vt:lpstr>Ethics and choice </vt:lpstr>
      <vt:lpstr>Safety Critical Systems</vt:lpstr>
      <vt:lpstr>Significant ethical harms and data</vt:lpstr>
      <vt:lpstr>Data’s broad ethical sweep</vt:lpstr>
      <vt:lpstr>Scope of social systems </vt:lpstr>
      <vt:lpstr>The Uniqueness Debate</vt:lpstr>
      <vt:lpstr>Unique ethical aspects of computers, data, technology.</vt:lpstr>
      <vt:lpstr>Policy Vacuums</vt:lpstr>
      <vt:lpstr>New and unique issues</vt:lpstr>
      <vt:lpstr>Maner’s levels of justification for studying CE</vt:lpstr>
      <vt:lpstr>Cont.</vt:lpstr>
      <vt:lpstr>Cont.</vt:lpstr>
      <vt:lpstr>Home work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Markus Westner</dc:creator>
  <cp:lastModifiedBy>Steve McKinlay</cp:lastModifiedBy>
  <cp:revision>217</cp:revision>
  <cp:lastPrinted>2018-10-05T20:44:12Z</cp:lastPrinted>
  <dcterms:created xsi:type="dcterms:W3CDTF">2011-08-30T13:53:38Z</dcterms:created>
  <dcterms:modified xsi:type="dcterms:W3CDTF">2023-02-24T01:16:22Z</dcterms:modified>
</cp:coreProperties>
</file>