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</p:sldMasterIdLst>
  <p:notesMasterIdLst>
    <p:notesMasterId r:id="rId30"/>
  </p:notesMasterIdLst>
  <p:handoutMasterIdLst>
    <p:handoutMasterId r:id="rId31"/>
  </p:handoutMasterIdLst>
  <p:sldIdLst>
    <p:sldId id="307" r:id="rId4"/>
    <p:sldId id="340" r:id="rId5"/>
    <p:sldId id="304" r:id="rId6"/>
    <p:sldId id="305" r:id="rId7"/>
    <p:sldId id="306" r:id="rId8"/>
    <p:sldId id="341" r:id="rId9"/>
    <p:sldId id="308" r:id="rId10"/>
    <p:sldId id="318" r:id="rId11"/>
    <p:sldId id="342" r:id="rId12"/>
    <p:sldId id="309" r:id="rId13"/>
    <p:sldId id="310" r:id="rId14"/>
    <p:sldId id="327" r:id="rId15"/>
    <p:sldId id="257" r:id="rId16"/>
    <p:sldId id="311" r:id="rId17"/>
    <p:sldId id="313" r:id="rId18"/>
    <p:sldId id="312" r:id="rId19"/>
    <p:sldId id="314" r:id="rId20"/>
    <p:sldId id="315" r:id="rId21"/>
    <p:sldId id="328" r:id="rId22"/>
    <p:sldId id="329" r:id="rId23"/>
    <p:sldId id="330" r:id="rId24"/>
    <p:sldId id="334" r:id="rId25"/>
    <p:sldId id="331" r:id="rId26"/>
    <p:sldId id="332" r:id="rId27"/>
    <p:sldId id="333" r:id="rId28"/>
    <p:sldId id="337" r:id="rId29"/>
  </p:sldIdLst>
  <p:sldSz cx="9906000" cy="6858000" type="A4"/>
  <p:notesSz cx="6451600" cy="9321800"/>
  <p:custDataLst>
    <p:tags r:id="rId32"/>
  </p:custDataLst>
  <p:defaultTextStyle>
    <a:defPPr>
      <a:defRPr lang="en-US"/>
    </a:defPPr>
    <a:lvl1pPr marL="0" algn="l" defTabSz="974603" rtl="0" eaLnBrk="1" latinLnBrk="0" hangingPunct="1">
      <a:defRPr lang="en-CA" sz="1900" kern="1200">
        <a:solidFill>
          <a:schemeClr val="tx1"/>
        </a:solidFill>
        <a:latin typeface="+mn-lt"/>
        <a:ea typeface="+mn-ea"/>
        <a:cs typeface="+mn-cs"/>
      </a:defRPr>
    </a:lvl1pPr>
    <a:lvl2pPr marL="487302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4603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1899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9204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36502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23803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11103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98401" algn="l" defTabSz="97460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fix" id="{5AF7CB10-C4F9-436E-9C61-A417AC529D11}">
          <p14:sldIdLst>
            <p14:sldId id="307"/>
          </p14:sldIdLst>
        </p14:section>
        <p14:section name="Logistics&#10;" id="{020FB3A2-B8AC-40D9-AF4D-D64380D1D05F}">
          <p14:sldIdLst>
            <p14:sldId id="340"/>
          </p14:sldIdLst>
        </p14:section>
        <p14:section name="Setting the stage…" id="{BAD0F373-E90D-480C-B0E4-7A108D7790BD}">
          <p14:sldIdLst>
            <p14:sldId id="304"/>
            <p14:sldId id="305"/>
            <p14:sldId id="306"/>
            <p14:sldId id="341"/>
            <p14:sldId id="308"/>
            <p14:sldId id="318"/>
            <p14:sldId id="342"/>
            <p14:sldId id="309"/>
            <p14:sldId id="310"/>
            <p14:sldId id="327"/>
            <p14:sldId id="257"/>
            <p14:sldId id="311"/>
            <p14:sldId id="313"/>
            <p14:sldId id="312"/>
            <p14:sldId id="314"/>
            <p14:sldId id="315"/>
            <p14:sldId id="328"/>
            <p14:sldId id="329"/>
            <p14:sldId id="330"/>
            <p14:sldId id="334"/>
            <p14:sldId id="331"/>
            <p14:sldId id="332"/>
            <p14:sldId id="333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34">
          <p15:clr>
            <a:srgbClr val="A4A3A4"/>
          </p15:clr>
        </p15:guide>
        <p15:guide id="2" pos="2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6" userDrawn="1">
          <p15:clr>
            <a:srgbClr val="A4A3A4"/>
          </p15:clr>
        </p15:guide>
        <p15:guide id="2" pos="20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FFFF"/>
    <a:srgbClr val="FEFE00"/>
    <a:srgbClr val="080808"/>
    <a:srgbClr val="366858"/>
    <a:srgbClr val="17305D"/>
    <a:srgbClr val="6666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 autoAdjust="0"/>
    <p:restoredTop sz="77465" autoAdjust="0"/>
  </p:normalViewPr>
  <p:slideViewPr>
    <p:cSldViewPr snapToGrid="0">
      <p:cViewPr varScale="1">
        <p:scale>
          <a:sx n="90" d="100"/>
          <a:sy n="90" d="100"/>
        </p:scale>
        <p:origin x="2296" y="184"/>
      </p:cViewPr>
      <p:guideLst>
        <p:guide orient="horz" pos="4234"/>
        <p:guide pos="2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438" y="-108"/>
      </p:cViewPr>
      <p:guideLst>
        <p:guide orient="horz" pos="2936"/>
        <p:guide pos="20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795693" cy="466090"/>
          </a:xfrm>
          <a:prstGeom prst="rect">
            <a:avLst/>
          </a:prstGeom>
        </p:spPr>
        <p:txBody>
          <a:bodyPr vert="horz" lIns="87453" tIns="43727" rIns="87453" bIns="43727" rtlCol="0"/>
          <a:lstStyle>
            <a:lvl1pPr algn="l">
              <a:defRPr sz="11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4788" y="0"/>
            <a:ext cx="2795693" cy="466090"/>
          </a:xfrm>
          <a:prstGeom prst="rect">
            <a:avLst/>
          </a:prstGeom>
        </p:spPr>
        <p:txBody>
          <a:bodyPr vert="horz" lIns="87453" tIns="43727" rIns="87453" bIns="43727" rtlCol="0"/>
          <a:lstStyle>
            <a:lvl1pPr algn="r">
              <a:defRPr sz="1100"/>
            </a:lvl1pPr>
          </a:lstStyle>
          <a:p>
            <a:fld id="{9088374C-FBE6-4B8B-93A6-5FAFFFD20233}" type="datetimeFigureOut">
              <a:rPr lang="en-US" smtClean="0"/>
              <a:pPr/>
              <a:t>3/28/22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53553"/>
            <a:ext cx="2795693" cy="466090"/>
          </a:xfrm>
          <a:prstGeom prst="rect">
            <a:avLst/>
          </a:prstGeom>
        </p:spPr>
        <p:txBody>
          <a:bodyPr vert="horz" lIns="87453" tIns="43727" rIns="87453" bIns="43727" rtlCol="0" anchor="b"/>
          <a:lstStyle>
            <a:lvl1pPr algn="l">
              <a:defRPr sz="11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54788" y="8853553"/>
            <a:ext cx="2795693" cy="466090"/>
          </a:xfrm>
          <a:prstGeom prst="rect">
            <a:avLst/>
          </a:prstGeom>
        </p:spPr>
        <p:txBody>
          <a:bodyPr vert="horz" lIns="87453" tIns="43727" rIns="87453" bIns="43727" rtlCol="0" anchor="b"/>
          <a:lstStyle>
            <a:lvl1pPr algn="r">
              <a:defRPr sz="1100"/>
            </a:lvl1pPr>
          </a:lstStyle>
          <a:p>
            <a:fld id="{C0708A86-4735-4E3C-A53A-ACD9DD50FEDE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8820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344488"/>
            <a:ext cx="44926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453" tIns="43727" rIns="87453" bIns="437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8388" y="3691756"/>
            <a:ext cx="6148374" cy="5431182"/>
          </a:xfrm>
          <a:prstGeom prst="rect">
            <a:avLst/>
          </a:prstGeom>
        </p:spPr>
        <p:txBody>
          <a:bodyPr vert="horz" lIns="87453" tIns="43727" rIns="87453" bIns="43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534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8127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4061" algn="l" defTabSz="908127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08127" algn="l" defTabSz="908127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62191" algn="l" defTabSz="908127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16251" algn="l" defTabSz="908127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70315" algn="l" defTabSz="908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4378" algn="l" defTabSz="908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8442" algn="l" defTabSz="908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2506" algn="l" defTabSz="9081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otizenplatzhalt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7" name="Folienbildplatzhalter 6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211138"/>
            <a:ext cx="4438650" cy="3074987"/>
          </a:xfrm>
        </p:spPr>
      </p:sp>
    </p:spTree>
    <p:extLst>
      <p:ext uri="{BB962C8B-B14F-4D97-AF65-F5344CB8AC3E}">
        <p14:creationId xmlns:p14="http://schemas.microsoft.com/office/powerpoint/2010/main" val="382187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92711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Folie" r:id="rId4" imgW="353" imgH="353" progId="TCLayout.ActiveDocument.1">
                  <p:embed/>
                </p:oleObj>
              </mc:Choice>
              <mc:Fallback>
                <p:oleObj name="think-cell Folie" r:id="rId4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525437" y="2697400"/>
            <a:ext cx="5008566" cy="1769128"/>
          </a:xfrm>
        </p:spPr>
        <p:txBody>
          <a:bodyPr/>
          <a:lstStyle/>
          <a:p>
            <a:pPr lvl="0"/>
            <a:r>
              <a:rPr lang="en-US" dirty="0"/>
              <a:t>First level bullet</a:t>
            </a:r>
          </a:p>
          <a:p>
            <a:pPr lvl="0"/>
            <a:r>
              <a:rPr lang="en-US" dirty="0"/>
              <a:t>First level bullet</a:t>
            </a:r>
          </a:p>
          <a:p>
            <a:pPr lvl="0"/>
            <a:r>
              <a:rPr lang="en-US" dirty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5986907-D270-E345-9500-1E8EB28569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1F975-CBB2-B743-BCE5-B0B264C8397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7E50B-6353-484A-9477-A76008B68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3FEFA9F-AE51-364D-A79F-F4F2ACDD8A8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5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641B4E-565A-468A-8D0B-DCAE2EFC6AFB}"/>
              </a:ext>
            </a:extLst>
          </p:cNvPr>
          <p:cNvSpPr txBox="1"/>
          <p:nvPr userDrawn="1"/>
        </p:nvSpPr>
        <p:spPr>
          <a:xfrm>
            <a:off x="365760" y="1354975"/>
            <a:ext cx="9137500" cy="4796443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endParaRPr lang="en-NZ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A3954F-6E46-4EED-8954-213BFC944D83}"/>
              </a:ext>
            </a:extLst>
          </p:cNvPr>
          <p:cNvSpPr txBox="1"/>
          <p:nvPr userDrawn="1"/>
        </p:nvSpPr>
        <p:spPr>
          <a:xfrm>
            <a:off x="365760" y="1354975"/>
            <a:ext cx="9002684" cy="4796443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endParaRPr lang="en-NZ" sz="20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2" y="1390030"/>
            <a:ext cx="4338016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188164" y="1390030"/>
            <a:ext cx="4338016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36" y="1171059"/>
            <a:ext cx="4338276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185521" y="1171059"/>
            <a:ext cx="4350945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123" y="1390030"/>
            <a:ext cx="2932157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452589" y="1390030"/>
            <a:ext cx="2932157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3121" y="1171059"/>
            <a:ext cx="2932157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452588" y="1171059"/>
            <a:ext cx="2932157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417856" y="1390030"/>
            <a:ext cx="2932157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98817" y="1171059"/>
            <a:ext cx="2932157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2" y="1319241"/>
            <a:ext cx="4338016" cy="2454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188164" y="1319241"/>
            <a:ext cx="4338016" cy="2454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736" y="1061541"/>
            <a:ext cx="4338276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185519" y="1061541"/>
            <a:ext cx="4338276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81695" y="4047875"/>
            <a:ext cx="4338016" cy="2454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185450" y="4047875"/>
            <a:ext cx="4338016" cy="2454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81763" y="3816326"/>
            <a:ext cx="4338276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185519" y="3816326"/>
            <a:ext cx="4338276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2" y="1390030"/>
            <a:ext cx="4338016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669" y="1171059"/>
            <a:ext cx="4350945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81986" y="1306077"/>
            <a:ext cx="9142030" cy="50967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68155" lvl="0" indent="-269598" algn="l" defTabSz="97434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dirty="0"/>
              <a:t>Click icon to add table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2" y="1391261"/>
            <a:ext cx="4338016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69598" indent="-269598" algn="l" defTabSz="97434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185519" y="1391199"/>
            <a:ext cx="4338276" cy="5096770"/>
          </a:xfrm>
          <a:prstGeom prst="rect">
            <a:avLst/>
          </a:prstGeom>
        </p:spPr>
        <p:txBody>
          <a:bodyPr>
            <a:normAutofit/>
          </a:bodyPr>
          <a:lstStyle>
            <a:lvl1pPr marL="269598" indent="-269598" algn="l" defTabSz="97434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84669" y="1171059"/>
            <a:ext cx="4350945" cy="406595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0802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016" y="3425992"/>
            <a:ext cx="8899981" cy="589709"/>
          </a:xfrm>
          <a:prstGeom prst="rect">
            <a:avLst/>
          </a:prstGeom>
        </p:spPr>
        <p:txBody>
          <a:bodyPr lIns="45445" tIns="45445" rIns="45445" bIns="45445" anchor="b" anchorCtr="0">
            <a:normAutofit/>
          </a:bodyPr>
          <a:lstStyle>
            <a:lvl1pPr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017" y="4015639"/>
            <a:ext cx="8909290" cy="539162"/>
          </a:xfrm>
          <a:prstGeom prst="rect">
            <a:avLst/>
          </a:prstGeom>
        </p:spPr>
        <p:txBody>
          <a:bodyPr lIns="45445" rIns="45445">
            <a:normAutofit/>
          </a:bodyPr>
          <a:lstStyle>
            <a:lvl1pPr marL="0" indent="0" algn="l">
              <a:buNone/>
              <a:defRPr sz="2400">
                <a:solidFill>
                  <a:srgbClr val="666666"/>
                </a:solidFill>
              </a:defRPr>
            </a:lvl1pPr>
            <a:lvl2pPr marL="487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4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1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9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6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11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8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9" y="6555697"/>
            <a:ext cx="9906000" cy="0"/>
          </a:xfrm>
          <a:prstGeom prst="line">
            <a:avLst/>
          </a:prstGeom>
          <a:ln w="12700">
            <a:solidFill>
              <a:srgbClr val="9999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../customXml/item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../customXml/item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912309"/>
              </p:ext>
            </p:extLst>
          </p:nvPr>
        </p:nvGraphicFramePr>
        <p:xfrm>
          <a:off x="1" y="1"/>
          <a:ext cx="161625" cy="146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Folie" r:id="rId18" imgW="360" imgH="360" progId="TCLayout.ActiveDocument.1">
                  <p:embed/>
                </p:oleObj>
              </mc:Choice>
              <mc:Fallback>
                <p:oleObj name="think-cell Folie" r:id="rId18" imgW="360" imgH="360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"/>
                        <a:ext cx="161625" cy="1462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>
          <a:xfrm>
            <a:off x="70" y="905108"/>
            <a:ext cx="9607802" cy="126366"/>
          </a:xfrm>
          <a:custGeom>
            <a:avLst/>
            <a:gdLst>
              <a:gd name="connsiteX0" fmla="*/ 0 w 9457509"/>
              <a:gd name="connsiteY0" fmla="*/ 0 h 195943"/>
              <a:gd name="connsiteX1" fmla="*/ 9457509 w 9457509"/>
              <a:gd name="connsiteY1" fmla="*/ 39189 h 195943"/>
              <a:gd name="connsiteX2" fmla="*/ 9353006 w 9457509"/>
              <a:gd name="connsiteY2" fmla="*/ 169817 h 195943"/>
              <a:gd name="connsiteX3" fmla="*/ 0 w 9457509"/>
              <a:gd name="connsiteY3" fmla="*/ 195943 h 195943"/>
              <a:gd name="connsiteX0" fmla="*/ 0 w 9457509"/>
              <a:gd name="connsiteY0" fmla="*/ 0 h 196306"/>
              <a:gd name="connsiteX1" fmla="*/ 9457509 w 9457509"/>
              <a:gd name="connsiteY1" fmla="*/ 39189 h 196306"/>
              <a:gd name="connsiteX2" fmla="*/ 9297557 w 9457509"/>
              <a:gd name="connsiteY2" fmla="*/ 196306 h 196306"/>
              <a:gd name="connsiteX3" fmla="*/ 0 w 9457509"/>
              <a:gd name="connsiteY3" fmla="*/ 195943 h 196306"/>
              <a:gd name="connsiteX0" fmla="*/ 13063 w 9457509"/>
              <a:gd name="connsiteY0" fmla="*/ 4716 h 157117"/>
              <a:gd name="connsiteX1" fmla="*/ 9457509 w 9457509"/>
              <a:gd name="connsiteY1" fmla="*/ 0 h 157117"/>
              <a:gd name="connsiteX2" fmla="*/ 9297557 w 9457509"/>
              <a:gd name="connsiteY2" fmla="*/ 157117 h 157117"/>
              <a:gd name="connsiteX3" fmla="*/ 0 w 9457509"/>
              <a:gd name="connsiteY3" fmla="*/ 156754 h 157117"/>
              <a:gd name="connsiteX0" fmla="*/ 13063 w 9449163"/>
              <a:gd name="connsiteY0" fmla="*/ 0 h 152401"/>
              <a:gd name="connsiteX1" fmla="*/ 9449163 w 9449163"/>
              <a:gd name="connsiteY1" fmla="*/ 0 h 152401"/>
              <a:gd name="connsiteX2" fmla="*/ 9297557 w 9449163"/>
              <a:gd name="connsiteY2" fmla="*/ 152401 h 152401"/>
              <a:gd name="connsiteX3" fmla="*/ 0 w 9449163"/>
              <a:gd name="connsiteY3" fmla="*/ 152038 h 152401"/>
              <a:gd name="connsiteX0" fmla="*/ 13063 w 9449163"/>
              <a:gd name="connsiteY0" fmla="*/ 0 h 152400"/>
              <a:gd name="connsiteX1" fmla="*/ 9449163 w 9449163"/>
              <a:gd name="connsiteY1" fmla="*/ 0 h 152400"/>
              <a:gd name="connsiteX2" fmla="*/ 9372963 w 9449163"/>
              <a:gd name="connsiteY2" fmla="*/ 152400 h 152400"/>
              <a:gd name="connsiteX3" fmla="*/ 0 w 9449163"/>
              <a:gd name="connsiteY3" fmla="*/ 152038 h 152400"/>
              <a:gd name="connsiteX0" fmla="*/ 13063 w 9449163"/>
              <a:gd name="connsiteY0" fmla="*/ 0 h 152400"/>
              <a:gd name="connsiteX1" fmla="*/ 9449163 w 9449163"/>
              <a:gd name="connsiteY1" fmla="*/ 0 h 152400"/>
              <a:gd name="connsiteX2" fmla="*/ 9415032 w 9449163"/>
              <a:gd name="connsiteY2" fmla="*/ 152400 h 152400"/>
              <a:gd name="connsiteX3" fmla="*/ 0 w 9449163"/>
              <a:gd name="connsiteY3" fmla="*/ 152038 h 152400"/>
              <a:gd name="connsiteX0" fmla="*/ 12269 w 9449163"/>
              <a:gd name="connsiteY0" fmla="*/ 0 h 152400"/>
              <a:gd name="connsiteX1" fmla="*/ 9449163 w 9449163"/>
              <a:gd name="connsiteY1" fmla="*/ 0 h 152400"/>
              <a:gd name="connsiteX2" fmla="*/ 9415032 w 9449163"/>
              <a:gd name="connsiteY2" fmla="*/ 152400 h 152400"/>
              <a:gd name="connsiteX3" fmla="*/ 0 w 9449163"/>
              <a:gd name="connsiteY3" fmla="*/ 152038 h 152400"/>
              <a:gd name="connsiteX0" fmla="*/ 0 w 9436894"/>
              <a:gd name="connsiteY0" fmla="*/ 0 h 152400"/>
              <a:gd name="connsiteX1" fmla="*/ 9436894 w 9436894"/>
              <a:gd name="connsiteY1" fmla="*/ 0 h 152400"/>
              <a:gd name="connsiteX2" fmla="*/ 9402763 w 9436894"/>
              <a:gd name="connsiteY2" fmla="*/ 152400 h 152400"/>
              <a:gd name="connsiteX3" fmla="*/ 0 w 9436894"/>
              <a:gd name="connsiteY3" fmla="*/ 152038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6894" h="152400">
                <a:moveTo>
                  <a:pt x="0" y="0"/>
                </a:moveTo>
                <a:lnTo>
                  <a:pt x="9436894" y="0"/>
                </a:lnTo>
                <a:lnTo>
                  <a:pt x="9402763" y="152400"/>
                </a:lnTo>
                <a:lnTo>
                  <a:pt x="0" y="152038"/>
                </a:lnTo>
              </a:path>
            </a:pathLst>
          </a:custGeom>
          <a:solidFill>
            <a:srgbClr val="002060"/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0802" tIns="45445" rIns="90802" bIns="45445" rtlCol="0" anchor="ctr"/>
          <a:lstStyle/>
          <a:p>
            <a:pPr algn="ctr"/>
            <a:endParaRPr lang="fr-FR" dirty="0"/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83260" y="53576"/>
            <a:ext cx="9320000" cy="834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1494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82246" y="1287064"/>
            <a:ext cx="9141513" cy="5095600"/>
          </a:xfrm>
          <a:prstGeom prst="rect">
            <a:avLst/>
          </a:prstGeom>
        </p:spPr>
        <p:txBody>
          <a:bodyPr vert="horz" lIns="90802" tIns="45445" rIns="90802" bIns="4544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225817" y="6615820"/>
            <a:ext cx="325836" cy="15163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45445" rIns="0" bIns="18150" rtlCol="0" anchor="b" anchorCtr="0"/>
          <a:lstStyle/>
          <a:p>
            <a:pPr algn="ctr"/>
            <a:fld id="{BB69BBE8-4DB2-4642-B003-B220ACD5A2FD}" type="slidenum">
              <a:rPr lang="en-US" sz="80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600" dirty="0">
              <a:solidFill>
                <a:srgbClr val="080808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9" y="6555697"/>
            <a:ext cx="9906000" cy="0"/>
          </a:xfrm>
          <a:prstGeom prst="line">
            <a:avLst/>
          </a:prstGeom>
          <a:ln w="12700">
            <a:solidFill>
              <a:srgbClr val="99999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6263" y="6400018"/>
            <a:ext cx="7088863" cy="153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2890" indent="-182890" defTabSz="875024" fontAlgn="t"/>
            <a:endParaRPr lang="en-CA" sz="1000" noProof="0" dirty="0"/>
          </a:p>
        </p:txBody>
      </p:sp>
      <p:sp>
        <p:nvSpPr>
          <p:cNvPr id="14" name="OfficeCode" hidden="1"/>
          <p:cNvSpPr txBox="1"/>
          <p:nvPr userDrawn="1">
            <p:custDataLst>
              <p:tags r:id="rId17"/>
            </p:custDataLst>
          </p:nvPr>
        </p:nvSpPr>
        <p:spPr>
          <a:xfrm>
            <a:off x="8589861" y="6582850"/>
            <a:ext cx="212879" cy="184666"/>
          </a:xfrm>
          <a:prstGeom prst="rect">
            <a:avLst/>
          </a:prstGeom>
          <a:noFill/>
        </p:spPr>
        <p:txBody>
          <a:bodyPr vert="horz" wrap="none" lIns="45720" rIns="0" rtlCol="0" anchor="b">
            <a:spAutoFit/>
          </a:bodyPr>
          <a:lstStyle/>
          <a:p>
            <a:pPr algn="l"/>
            <a:r>
              <a:rPr lang="" sz="600" b="0" i="0" u="none">
                <a:latin typeface="Verdana"/>
              </a:rPr>
              <a:t>BOS</a:t>
            </a:r>
            <a:endParaRPr lang="" sz="600" b="0" i="0" u="none" dirty="0">
              <a:latin typeface="Verdana"/>
            </a:endParaRPr>
          </a:p>
        </p:txBody>
      </p:sp>
      <p:sp>
        <p:nvSpPr>
          <p:cNvPr id="3" name="CreatedFooter" hidden="1"/>
          <p:cNvSpPr txBox="1"/>
          <p:nvPr userDrawn="1"/>
        </p:nvSpPr>
        <p:spPr>
          <a:xfrm>
            <a:off x="8014606" y="6629016"/>
            <a:ext cx="1285288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de-DE" sz="600" b="0" i="0" u="none">
                <a:latin typeface="Verdana"/>
              </a:rPr>
              <a:t>ITC 00 Introduction (Master) vf</a:t>
            </a:r>
            <a:endParaRPr lang="de-DE" sz="600" b="0" i="0" u="none" dirty="0">
              <a:latin typeface="Verdana"/>
            </a:endParaRPr>
          </a:p>
        </p:txBody>
      </p:sp>
    </p:spTree>
    <p:custDataLst>
      <p:custData r:id="rId15"/>
      <p:custData r:id="rId1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sldNum="0" hdr="0" ftr="0" dt="0"/>
  <p:txStyles>
    <p:titleStyle>
      <a:lvl1pPr algn="l" defTabSz="974603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598" marR="0" indent="-269598" algn="l" defTabSz="97434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0728" marR="0" indent="-118271" algn="l" defTabSz="97434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45294" marR="0" indent="-285374" algn="l" defTabSz="97434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43922" marR="0" indent="-208868" algn="l" defTabSz="974603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92853" indent="-243629" algn="l" defTabSz="974603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80153" indent="-243629" algn="l" defTabSz="97460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7452" indent="-243629" algn="l" defTabSz="97460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4752" indent="-243629" algn="l" defTabSz="97460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42054" indent="-243629" algn="l" defTabSz="97460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46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7302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4603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1899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9204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6502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3803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1103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8401" algn="l" defTabSz="9746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296016" y="1205454"/>
            <a:ext cx="8899981" cy="3053640"/>
          </a:xfrm>
        </p:spPr>
        <p:txBody>
          <a:bodyPr>
            <a:noAutofit/>
          </a:bodyPr>
          <a:lstStyle/>
          <a:p>
            <a:r>
              <a:rPr lang="de-DE" dirty="0"/>
              <a:t>Digital </a:t>
            </a:r>
            <a:r>
              <a:rPr lang="de-DE" dirty="0" err="1"/>
              <a:t>Ethics</a:t>
            </a:r>
            <a:r>
              <a:rPr lang="de-DE" dirty="0"/>
              <a:t>:</a:t>
            </a:r>
            <a:br>
              <a:rPr lang="de-DE" dirty="0"/>
            </a:br>
            <a:br>
              <a:rPr lang="de-DE" dirty="0"/>
            </a:br>
            <a:r>
              <a:rPr lang="de-DE" dirty="0"/>
              <a:t>Professional </a:t>
            </a:r>
            <a:r>
              <a:rPr lang="de-DE" dirty="0" err="1"/>
              <a:t>Ethics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Codes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Conduct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296016" y="3989513"/>
            <a:ext cx="8909290" cy="539162"/>
          </a:xfrm>
        </p:spPr>
        <p:txBody>
          <a:bodyPr>
            <a:noAutofit/>
          </a:bodyPr>
          <a:lstStyle/>
          <a:p>
            <a:r>
              <a:rPr lang="de-DE" dirty="0"/>
              <a:t>Trimester 1. 2022</a:t>
            </a:r>
          </a:p>
          <a:p>
            <a:endParaRPr lang="de-DE" dirty="0"/>
          </a:p>
          <a:p>
            <a:r>
              <a:rPr lang="de-DE" dirty="0"/>
              <a:t>Dr. Steve </a:t>
            </a:r>
            <a:r>
              <a:rPr lang="de-DE" dirty="0" err="1"/>
              <a:t>McKinlay</a:t>
            </a:r>
            <a:r>
              <a:rPr lang="de-DE" dirty="0"/>
              <a:t> </a:t>
            </a:r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7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A6448D4D-D49E-E542-91B5-0B901C878D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en-US" dirty="0">
                <a:latin typeface="Tahoma" panose="020B0604030504040204" pitchFamily="34" charset="0"/>
                <a:ea typeface="ＭＳ Ｐゴシック" panose="020B0600070205080204" pitchFamily="34" charset="-128"/>
              </a:rPr>
              <a:t>The Problem of </a:t>
            </a:r>
            <a:r>
              <a:rPr lang="ja-JP" altLang="en-US">
                <a:latin typeface="Tahoma" panose="020B0604030504040204" pitchFamily="34" charset="0"/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latin typeface="Tahoma" panose="020B0604030504040204" pitchFamily="34" charset="0"/>
                <a:ea typeface="ＭＳ ゴシック" panose="020B0609070205080204" pitchFamily="49" charset="-128"/>
              </a:rPr>
              <a:t>Many Hands</a:t>
            </a:r>
            <a:r>
              <a:rPr lang="ja-JP" altLang="en-US">
                <a:latin typeface="Tahoma" panose="020B0604030504040204" pitchFamily="34" charset="0"/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latin typeface="Tahoma" panose="020B0604030504040204" pitchFamily="34" charset="0"/>
                <a:ea typeface="ＭＳ ゴシック" panose="020B0609070205080204" pitchFamily="49" charset="-128"/>
              </a:rPr>
              <a:t> in a computing Context</a:t>
            </a:r>
            <a:endParaRPr lang="en-US" altLang="en-US" dirty="0"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28C0D5C-A704-974B-B673-B1B27335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US" sz="2200" dirty="0">
                <a:latin typeface="+mj-ea"/>
                <a:ea typeface="+mj-ea"/>
              </a:rPr>
              <a:t>Because computer systems are the products of engineering teams or of corporations, as opposed to the products of a single programmer working in isolation, </a:t>
            </a:r>
            <a:r>
              <a:rPr lang="ja-JP" altLang="en-US" sz="2200">
                <a:latin typeface="+mj-ea"/>
                <a:ea typeface="+mj-ea"/>
              </a:rPr>
              <a:t>“</a:t>
            </a:r>
            <a:r>
              <a:rPr lang="en-US" altLang="ja-JP" sz="2200" dirty="0">
                <a:latin typeface="+mj-ea"/>
                <a:ea typeface="+mj-ea"/>
              </a:rPr>
              <a:t>many hands" are involved in their development (Nissenbaum, 2007). </a:t>
            </a:r>
            <a:br>
              <a:rPr lang="en-US" altLang="ja-JP" sz="2200" dirty="0">
                <a:latin typeface="+mj-ea"/>
                <a:ea typeface="+mj-ea"/>
              </a:rPr>
            </a:br>
            <a:endParaRPr lang="en-US" altLang="ja-JP" sz="2200" dirty="0">
              <a:latin typeface="+mj-ea"/>
              <a:ea typeface="+mj-ea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sz="2200" dirty="0">
                <a:latin typeface="+mj-ea"/>
                <a:ea typeface="+mj-ea"/>
              </a:rPr>
              <a:t>It is difficult to determine who, exactly, is responsible whenever one of these computer or safety-critical system failures/accidents results in personal injury/harm to individuals. </a:t>
            </a:r>
          </a:p>
        </p:txBody>
      </p:sp>
    </p:spTree>
    <p:extLst>
      <p:ext uri="{BB962C8B-B14F-4D97-AF65-F5344CB8AC3E}">
        <p14:creationId xmlns:p14="http://schemas.microsoft.com/office/powerpoint/2010/main" val="375882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8D7231FB-59E2-3944-8684-8A9D33DB4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The Problem of Assigning Responsibility when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ゴシック" panose="020B0609070205080204" pitchFamily="49" charset="-128"/>
              </a:rPr>
              <a:t>Many Hands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ゴシック" panose="020B0609070205080204" pitchFamily="49" charset="-128"/>
              </a:rPr>
              <a:t> are Involved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38A59C4A-DF55-4646-98F6-FBD27741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ea typeface="+mj-ea"/>
              </a:rPr>
              <a:t>Two problems for assigning responsibility using the classic model of responsibility (as apparent in the classic Therac-25 incident described in Scenario 4-2 in the textbook) are that we tend to think of responsibility:</a:t>
            </a:r>
            <a:br>
              <a:rPr lang="en-US" altLang="en-US" dirty="0">
                <a:ea typeface="+mj-ea"/>
              </a:rPr>
            </a:br>
            <a:endParaRPr lang="en-US" altLang="en-US" dirty="0">
              <a:ea typeface="+mj-ea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lphaLcParenR"/>
            </a:pPr>
            <a:r>
              <a:rPr lang="en-US" altLang="en-US" dirty="0">
                <a:ea typeface="+mj-ea"/>
              </a:rPr>
              <a:t>as something that applies (only) to </a:t>
            </a:r>
            <a:r>
              <a:rPr lang="en-US" altLang="en-US" i="1" dirty="0">
                <a:ea typeface="+mj-ea"/>
              </a:rPr>
              <a:t>individuals</a:t>
            </a:r>
            <a:r>
              <a:rPr lang="en-US" altLang="en-US" dirty="0">
                <a:ea typeface="+mj-ea"/>
              </a:rPr>
              <a:t> but not to groups (or </a:t>
            </a:r>
            <a:r>
              <a:rPr lang="ja-JP" altLang="en-US">
                <a:ea typeface="+mj-ea"/>
              </a:rPr>
              <a:t>“</a:t>
            </a:r>
            <a:r>
              <a:rPr lang="en-US" altLang="ja-JP" dirty="0">
                <a:ea typeface="+mj-ea"/>
              </a:rPr>
              <a:t>collectivities</a:t>
            </a:r>
            <a:r>
              <a:rPr lang="ja-JP" altLang="en-US">
                <a:ea typeface="+mj-ea"/>
              </a:rPr>
              <a:t>”</a:t>
            </a:r>
            <a:r>
              <a:rPr lang="en-US" altLang="ja-JP" dirty="0">
                <a:ea typeface="+mj-ea"/>
              </a:rPr>
              <a:t> such as organizations);</a:t>
            </a:r>
            <a:br>
              <a:rPr lang="en-US" altLang="ja-JP" dirty="0">
                <a:ea typeface="+mj-ea"/>
              </a:rPr>
            </a:br>
            <a:endParaRPr lang="en-US" altLang="ja-JP" dirty="0">
              <a:ea typeface="+mj-ea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lphaLcParenR"/>
            </a:pPr>
            <a:r>
              <a:rPr lang="en-US" altLang="en-US" dirty="0">
                <a:ea typeface="+mj-ea"/>
              </a:rPr>
              <a:t>in </a:t>
            </a:r>
            <a:r>
              <a:rPr lang="en-US" altLang="en-US" i="1" dirty="0">
                <a:ea typeface="+mj-ea"/>
              </a:rPr>
              <a:t>exclusionary</a:t>
            </a:r>
            <a:r>
              <a:rPr lang="en-US" altLang="en-US" dirty="0">
                <a:ea typeface="+mj-ea"/>
              </a:rPr>
              <a:t> terms, such that: If </a:t>
            </a:r>
            <a:r>
              <a:rPr lang="en-US" altLang="en-US" i="1" dirty="0">
                <a:ea typeface="+mj-ea"/>
              </a:rPr>
              <a:t>p</a:t>
            </a:r>
            <a:r>
              <a:rPr lang="en-US" altLang="en-US" dirty="0">
                <a:ea typeface="+mj-ea"/>
              </a:rPr>
              <a:t> is responsible, then </a:t>
            </a:r>
            <a:r>
              <a:rPr lang="en-US" altLang="en-US" i="1" dirty="0">
                <a:ea typeface="+mj-ea"/>
              </a:rPr>
              <a:t>q</a:t>
            </a:r>
            <a:r>
              <a:rPr lang="en-US" altLang="en-US" dirty="0">
                <a:ea typeface="+mj-ea"/>
              </a:rPr>
              <a:t> is not, and </a:t>
            </a:r>
            <a:r>
              <a:rPr lang="en-US" altLang="en-US" i="1" dirty="0">
                <a:ea typeface="+mj-ea"/>
              </a:rPr>
              <a:t>vice versa</a:t>
            </a:r>
            <a:r>
              <a:rPr lang="en-US" altLang="en-US" dirty="0">
                <a:ea typeface="+mj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69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>
            <a:extLst>
              <a:ext uri="{FF2B5EF4-FFF2-40B4-BE49-F238E27FC236}">
                <a16:creationId xmlns:a16="http://schemas.microsoft.com/office/drawing/2014/main" id="{AF48E039-EB60-AB4D-A4E0-D3188BDB7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Accountability vs. Responsibility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BF38C099-0834-8B42-85EF-D8BABE68E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46" y="2300288"/>
            <a:ext cx="9141513" cy="408237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i="1" dirty="0">
                <a:ea typeface="ＭＳ Ｐゴシック" panose="020B0600070205080204" pitchFamily="34" charset="-128"/>
              </a:rPr>
              <a:t>Accountability</a:t>
            </a:r>
            <a:r>
              <a:rPr lang="en-US" altLang="en-US" dirty="0">
                <a:ea typeface="ＭＳ Ｐゴシック" panose="020B0600070205080204" pitchFamily="34" charset="-128"/>
              </a:rPr>
              <a:t> is a broader concept than responsibility because it:</a:t>
            </a:r>
          </a:p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en-US" altLang="en-US" dirty="0">
                <a:ea typeface="ＭＳ Ｐゴシック" panose="020B0600070205080204" pitchFamily="34" charset="-128"/>
              </a:rPr>
              <a:t>is non-exclusionary, </a:t>
            </a:r>
          </a:p>
          <a:p>
            <a:pPr marL="457200" indent="-457200">
              <a:buFont typeface="+mj-lt"/>
              <a:buAutoNum type="alphaLcParenR"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altLang="en-US" dirty="0">
                <a:ea typeface="ＭＳ Ｐゴシック" panose="020B0600070205080204" pitchFamily="34" charset="-128"/>
              </a:rPr>
              <a:t>can apply to groups, as well as to individuals.</a:t>
            </a:r>
          </a:p>
          <a:p>
            <a:pPr marL="457200" indent="-457200" eaLnBrk="1" hangingPunct="1">
              <a:buFont typeface="+mj-lt"/>
              <a:buAutoNum type="alphaLcParenR"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58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AF77D02A-50DF-1345-8EB6-B9B4D4528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cs typeface="Times New Roman" charset="0"/>
              </a:rPr>
              <a:t>Responsibility, Liability, and Accountability</a:t>
            </a:r>
          </a:p>
        </p:txBody>
      </p:sp>
      <p:graphicFrame>
        <p:nvGraphicFramePr>
          <p:cNvPr id="68610" name="Object 15">
            <a:extLst>
              <a:ext uri="{FF2B5EF4-FFF2-40B4-BE49-F238E27FC236}">
                <a16:creationId xmlns:a16="http://schemas.microsoft.com/office/drawing/2014/main" id="{12F87B74-FAF0-BC45-942D-D733142614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9763" y="140335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3" imgW="6096000" imgH="4064000" progId="MSGraph.Chart.8">
                  <p:embed followColorScheme="full"/>
                </p:oleObj>
              </mc:Choice>
              <mc:Fallback>
                <p:oleObj name="Chart" r:id="rId3" imgW="6096000" imgH="4064000" progId="MSGraph.Chart.8">
                  <p:embed followColorScheme="full"/>
                  <p:pic>
                    <p:nvPicPr>
                      <p:cNvPr id="68610" name="Object 15">
                        <a:extLst>
                          <a:ext uri="{FF2B5EF4-FFF2-40B4-BE49-F238E27FC236}">
                            <a16:creationId xmlns:a16="http://schemas.microsoft.com/office/drawing/2014/main" id="{12F87B74-FAF0-BC45-942D-D733142614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140335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8" name="Group 94">
            <a:extLst>
              <a:ext uri="{FF2B5EF4-FFF2-40B4-BE49-F238E27FC236}">
                <a16:creationId xmlns:a16="http://schemas.microsoft.com/office/drawing/2014/main" id="{0F590602-D8FF-3F4C-A4F9-D57FB7348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941441"/>
              </p:ext>
            </p:extLst>
          </p:nvPr>
        </p:nvGraphicFramePr>
        <p:xfrm>
          <a:off x="918960" y="1403350"/>
          <a:ext cx="7848600" cy="476250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Moral Responsibility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Legal Liability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Accountability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Attributes of blame (or praise) to individuals.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________________________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Usually attributed to individuals rather than "collectivities" or groups.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Notions of guilt and shame apply, but no legal punishment  or compensation need result.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Does not attribute blame or fault to those held liable. 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Typically applies in the case of corporations and property owners.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Compensation can be required even when responsibility in a formal sense is not admitted.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Does not necessarily attribute blame (in a moral sense). 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Can apply to individuals, groups of individuals, and corporations.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Someone or some group is answerable (I.e., it goes beyond mere liability).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524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D54EE846-6B01-6A40-8059-1C57DCAC5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000" dirty="0">
                <a:latin typeface="+mn-lt"/>
                <a:ea typeface="+mj-ea"/>
                <a:cs typeface="+mj-cs"/>
              </a:rPr>
              <a:t>Assessing Risk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185C5E6-3CD0-DE4F-A2CB-FEC124021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Assessing Risks in Software Design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Gotterbarn (2004) argues that we must take into consideration "ethical risks" associated with the entire "software development life cycle".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The life cycle of software includes the maintenance phase, as well as the design and development stages.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We consider all sorts of risks and contingencies in software development, but do we ever consider the ethical risks?  </a:t>
            </a:r>
          </a:p>
        </p:txBody>
      </p:sp>
    </p:spTree>
    <p:extLst>
      <p:ext uri="{BB962C8B-B14F-4D97-AF65-F5344CB8AC3E}">
        <p14:creationId xmlns:p14="http://schemas.microsoft.com/office/powerpoint/2010/main" val="362382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ACE97340-4D47-7F4E-A196-68A4DFF89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Risk Assessment (Continued)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9C28F288-5BE1-164A-9A8F-39C552EE84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2F2B20"/>
                </a:solidFill>
              </a:rPr>
              <a:t>Gotterbarn worries that</a:t>
            </a:r>
            <a:r>
              <a:rPr lang="en-US" dirty="0">
                <a:solidFill>
                  <a:srgbClr val="2F2B20"/>
                </a:solidFill>
                <a:cs typeface="Times New Roman" pitchFamily="18" charset="0"/>
              </a:rPr>
              <a:t> concerns about risk in computing have typically focused on three kinds of conditions, i.e., where the software is either: </a:t>
            </a:r>
            <a:br>
              <a:rPr lang="en-US" dirty="0">
                <a:solidFill>
                  <a:srgbClr val="2F2B20"/>
                </a:solidFill>
                <a:cs typeface="Times New Roman" pitchFamily="18" charset="0"/>
              </a:rPr>
            </a:br>
            <a:endParaRPr lang="en-US" dirty="0">
              <a:solidFill>
                <a:srgbClr val="2F2B20"/>
              </a:solidFill>
              <a:cs typeface="Times New Roman" pitchFamily="18" charset="0"/>
            </a:endParaRPr>
          </a:p>
          <a:p>
            <a:pPr marL="571500" indent="-571500" fontAlgn="auto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dirty="0">
                <a:solidFill>
                  <a:srgbClr val="2F2B20"/>
                </a:solidFill>
                <a:cs typeface="Times New Roman" pitchFamily="18" charset="0"/>
              </a:rPr>
              <a:t>behind schedule;</a:t>
            </a:r>
          </a:p>
          <a:p>
            <a:pPr marL="571500" indent="-571500" fontAlgn="auto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dirty="0">
                <a:solidFill>
                  <a:srgbClr val="2F2B20"/>
                </a:solidFill>
                <a:cs typeface="Times New Roman" pitchFamily="18" charset="0"/>
              </a:rPr>
              <a:t>over budget;</a:t>
            </a:r>
          </a:p>
          <a:p>
            <a:pPr marL="571500" indent="-571500" fontAlgn="auto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dirty="0">
                <a:solidFill>
                  <a:srgbClr val="2F2B20"/>
                </a:solidFill>
                <a:cs typeface="Times New Roman" pitchFamily="18" charset="0"/>
              </a:rPr>
              <a:t>fails to meet a system's specified requirements. </a:t>
            </a:r>
            <a:br>
              <a:rPr lang="en-US" dirty="0">
                <a:solidFill>
                  <a:srgbClr val="2F2B20"/>
                </a:solidFill>
                <a:cs typeface="Times New Roman" pitchFamily="18" charset="0"/>
              </a:rPr>
            </a:br>
            <a:endParaRPr lang="en-US" dirty="0">
              <a:solidFill>
                <a:srgbClr val="2F2B20"/>
              </a:solidFill>
              <a:cs typeface="Times New Roman" pitchFamily="18" charset="0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2F2B20"/>
                </a:solidFill>
                <a:cs typeface="Times New Roman" pitchFamily="18" charset="0"/>
              </a:rPr>
              <a:t>But he notes that software can satisfy all three conditions and still fail to meet an acceptable standard of risk assessment.</a:t>
            </a:r>
          </a:p>
        </p:txBody>
      </p:sp>
    </p:spTree>
    <p:extLst>
      <p:ext uri="{BB962C8B-B14F-4D97-AF65-F5344CB8AC3E}">
        <p14:creationId xmlns:p14="http://schemas.microsoft.com/office/powerpoint/2010/main" val="62205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5ABC4B06-D3B0-3D45-A2CA-4041E1347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Risk Assessment (Continued)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944F572-F926-1246-B04E-EC38882F5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7620000" cy="48863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Gotterbarn believes that software failures similar to the one involving the Aegis Radar System (described in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Scenario 4-3 in the textbook) are due to: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lphaLcParenR"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an overly narrow conception of risk;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lphaLcParenR"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 limited notion of "system stakeholders.“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lphaLcParenR"/>
            </a:pPr>
            <a:endParaRPr lang="en-US" altLang="en-US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Aegis radar problem - A US warship accidently shot down an Iranian passenger plane resulting in 290 deaths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lphaLcParenR"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30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0EB7C635-1E98-CF4A-B9F8-CADBFF427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Risk Assessment (Continued)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508AABD0-3503-D942-8250-9086FEA3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Gotterbarn argues that a model of risk assessment for software development that is based solely on cost effectiveness, i.e., in terms of criteria such as budget and schedule, is not adequate. </a:t>
            </a:r>
            <a:b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</a:br>
            <a:endParaRPr lang="en-US" altLang="en-US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Instead, he argues that the notion of risk analysis in the context of software must be expanded to key additional factors, such as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social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political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and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ethical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considerations.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1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ADF8C7CF-6791-844C-9AE5-12FA448D2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Risk Assessment (Continued)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C239304-FB95-094C-B5D3-713CFC253C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Gotterbarn also notes that the stakeholders who are typically given consideration in risk assessment models for software development are limited to the: </a:t>
            </a:r>
            <a:br>
              <a:rPr lang="en-US" dirty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software developers,</a:t>
            </a:r>
          </a:p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customers. </a:t>
            </a:r>
          </a:p>
        </p:txBody>
      </p:sp>
    </p:spTree>
    <p:extLst>
      <p:ext uri="{BB962C8B-B14F-4D97-AF65-F5344CB8AC3E}">
        <p14:creationId xmlns:p14="http://schemas.microsoft.com/office/powerpoint/2010/main" val="98784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>
            <a:extLst>
              <a:ext uri="{FF2B5EF4-FFF2-40B4-BE49-F238E27FC236}">
                <a16:creationId xmlns:a16="http://schemas.microsoft.com/office/drawing/2014/main" id="{E484EDCA-7DFA-6A44-A4E6-573CD918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Risk Assessment (Continued)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5916DB31-DF1B-AD4B-9733-5E6BE988A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Gotterbarn believes that a </a:t>
            </a:r>
            <a:r>
              <a:rPr lang="en-AU" altLang="en-US" dirty="0">
                <a:solidFill>
                  <a:srgbClr val="000000"/>
                </a:solidFill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limited notion of system stakeholders” leads to developing systems that have unanticipated negative effects (as it did in the case of the Aegis Radar System).</a:t>
            </a:r>
            <a:br>
              <a:rPr lang="en-US" altLang="ja-JP" dirty="0">
                <a:solidFill>
                  <a:srgbClr val="000000"/>
                </a:solidFill>
                <a:ea typeface="ＭＳ Ｐゴシック" panose="020B0600070205080204" pitchFamily="34" charset="-128"/>
              </a:rPr>
            </a:br>
            <a:r>
              <a:rPr lang="en-US" altLang="ja-JP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So, he argues that we need a more robust model of risk assessment for software development.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804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genda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Agenda"/>
          <p:cNvSpPr txBox="1"/>
          <p:nvPr>
            <p:custDataLst>
              <p:tags r:id="rId1"/>
            </p:custDataLst>
          </p:nvPr>
        </p:nvSpPr>
        <p:spPr>
          <a:xfrm>
            <a:off x="2172817" y="1916883"/>
            <a:ext cx="6174229" cy="3795824"/>
          </a:xfrm>
          <a:prstGeom prst="rect">
            <a:avLst/>
          </a:prstGeom>
          <a:noFill/>
        </p:spPr>
        <p:txBody>
          <a:bodyPr vert="horz" wrap="square" lIns="45720" rIns="45720" rtlCol="0">
            <a:noAutofit/>
          </a:bodyPr>
          <a:lstStyle/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What is a profession, a professional</a:t>
            </a:r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Safety critical software and moral obligation</a:t>
            </a:r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Codes of ethics </a:t>
            </a:r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Whistleblowing</a:t>
            </a:r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r>
              <a:rPr lang="en-US" sz="2400" dirty="0"/>
              <a:t>Responsibility and Accountability</a:t>
            </a:r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r>
              <a:rPr lang="en-US" sz="2400" dirty="0"/>
              <a:t>Risk assessment</a:t>
            </a:r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endParaRPr lang="en-US" sz="2400" dirty="0"/>
          </a:p>
          <a:p>
            <a:pPr marL="182563" indent="-182563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</a:pPr>
            <a:endParaRPr lang="en-US" sz="2400" dirty="0"/>
          </a:p>
          <a:p>
            <a:pPr>
              <a:spcBef>
                <a:spcPts val="1200"/>
              </a:spcBef>
              <a:buSzPct val="100000"/>
            </a:pPr>
            <a:br>
              <a:rPr lang="en-US" sz="2400" dirty="0"/>
            </a:br>
            <a:endParaRPr lang="en-US" sz="2400" dirty="0"/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>
                <a:solidFill>
                  <a:srgbClr val="FFFFFF"/>
                </a:solidFill>
              </a:rPr>
              <a:t>3_89</a:t>
            </a:r>
            <a:endParaRPr lang="en-US" sz="1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44E93-A0C4-A04B-853D-0A24929578A6}"/>
              </a:ext>
            </a:extLst>
          </p:cNvPr>
          <p:cNvSpPr txBox="1"/>
          <p:nvPr/>
        </p:nvSpPr>
        <p:spPr>
          <a:xfrm>
            <a:off x="195128" y="1202390"/>
            <a:ext cx="3216586" cy="338554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sz="1600" i="1" dirty="0"/>
              <a:t>Based upon Tavani, Chapter 4</a:t>
            </a:r>
          </a:p>
        </p:txBody>
      </p:sp>
    </p:spTree>
    <p:extLst>
      <p:ext uri="{BB962C8B-B14F-4D97-AF65-F5344CB8AC3E}">
        <p14:creationId xmlns:p14="http://schemas.microsoft.com/office/powerpoint/2010/main" val="3658022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D97EDEF8-EB56-F74A-AE83-259107D8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Do Some Computer Corporations Have Special Moral Obligations?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E246A-F706-9849-8302-65D5CA693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2F2B20"/>
                </a:solidFill>
              </a:rPr>
              <a:t>Arguably, some computer corporations, in virtue of the scope and impact of their products and services, have some special moral obligations to society. </a:t>
            </a:r>
            <a:br>
              <a:rPr lang="en-US" dirty="0">
                <a:solidFill>
                  <a:srgbClr val="2F2B20"/>
                </a:solidFill>
              </a:rPr>
            </a:br>
            <a:endParaRPr lang="en-US" dirty="0">
              <a:solidFill>
                <a:srgbClr val="2F2B20"/>
              </a:solidFill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2F2B20"/>
                </a:solidFill>
              </a:rPr>
              <a:t>We briefly consider two very different kinds of computer corporations in terms of specific moral responsibilities they may have, given their profound societal impact: </a:t>
            </a:r>
            <a:br>
              <a:rPr lang="en-US" dirty="0">
                <a:solidFill>
                  <a:srgbClr val="2F2B20"/>
                </a:solidFill>
              </a:rPr>
            </a:br>
            <a:endParaRPr lang="en-US" dirty="0">
              <a:solidFill>
                <a:srgbClr val="2F2B20"/>
              </a:solidFill>
            </a:endParaRPr>
          </a:p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dirty="0">
                <a:solidFill>
                  <a:srgbClr val="2F2B20"/>
                </a:solidFill>
              </a:rPr>
              <a:t>search engine companies, </a:t>
            </a:r>
          </a:p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dirty="0">
                <a:solidFill>
                  <a:srgbClr val="2F2B20"/>
                </a:solidFill>
              </a:rPr>
              <a:t>companies that develop autonomous systems and robots.</a:t>
            </a:r>
          </a:p>
        </p:txBody>
      </p:sp>
    </p:spTree>
    <p:extLst>
      <p:ext uri="{BB962C8B-B14F-4D97-AF65-F5344CB8AC3E}">
        <p14:creationId xmlns:p14="http://schemas.microsoft.com/office/powerpoint/2010/main" val="231705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>
            <a:extLst>
              <a:ext uri="{FF2B5EF4-FFF2-40B4-BE49-F238E27FC236}">
                <a16:creationId xmlns:a16="http://schemas.microsoft.com/office/drawing/2014/main" id="{E3E2F01C-D4EC-5444-91AB-DBF2BD522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Special Responsibilities for Search Engine Companies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95908-BB30-5345-A567-3FF2A35ED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7620000" cy="4343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Hinman (2005) notes that search engine companies are </a:t>
            </a:r>
            <a:r>
              <a:rPr lang="en-AU" altLang="en-US" dirty="0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gatekeepers of the Web.” </a:t>
            </a:r>
            <a:br>
              <a:rPr lang="en-US" altLang="ja-JP" dirty="0">
                <a:ea typeface="ＭＳ 明朝" panose="02020609040205080304" pitchFamily="49" charset="-128"/>
              </a:rPr>
            </a:br>
            <a:endParaRPr lang="en-US" altLang="ja-JP" dirty="0">
              <a:ea typeface="ＭＳ 明朝" panose="02020609040205080304" pitchFamily="49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Because of this special or privileged role, he argues that major search engine companies should shoulder significant social responsibility.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He provides four reasons for this view.</a:t>
            </a:r>
          </a:p>
        </p:txBody>
      </p:sp>
    </p:spTree>
    <p:extLst>
      <p:ext uri="{BB962C8B-B14F-4D97-AF65-F5344CB8AC3E}">
        <p14:creationId xmlns:p14="http://schemas.microsoft.com/office/powerpoint/2010/main" val="212141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>
            <a:extLst>
              <a:ext uri="{FF2B5EF4-FFF2-40B4-BE49-F238E27FC236}">
                <a16:creationId xmlns:a16="http://schemas.microsoft.com/office/drawing/2014/main" id="{FD3B7D37-4206-DD46-B710-DF113CA2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Special Responsibilities for Search Engine Companies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97B36-5935-DB44-B47D-F70CC2993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Hinman argues that contemporary search engines: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play a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crucial role in the access to information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 and that without them, the Web would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be inaccessible to us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 and thus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almost useless.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endParaRPr lang="en-US" altLang="ja-JP" dirty="0">
              <a:ea typeface="ＭＳ 明朝" panose="02020609040205080304" pitchFamily="49" charset="-128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provide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access to information that is crucial for responsible citizenship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 (and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citizens in a democracy cannot make informed decisions without access to accurate information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).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are now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central to education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 (and students now search on Google and other major search engines more frequently than they visit libraries). 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are owned by private corporations – i.e., by businesses that are mostly interested in making a profit.</a:t>
            </a:r>
          </a:p>
          <a:p>
            <a:pPr eaLnBrk="1" hangingPunct="1">
              <a:lnSpc>
                <a:spcPct val="15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801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>
            <a:extLst>
              <a:ext uri="{FF2B5EF4-FFF2-40B4-BE49-F238E27FC236}">
                <a16:creationId xmlns:a16="http://schemas.microsoft.com/office/drawing/2014/main" id="{1D9AE7A7-AEF1-BA47-9560-066D2F96F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Special Responsibilities for Companies that Develop Autonomous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DC7E-3949-1D4D-A148-44A619A2A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6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The Royal Academy of Engineering</a:t>
            </a:r>
            <a:r>
              <a:rPr lang="ja-JP" altLang="en-US">
                <a:ea typeface="メイリオ" panose="020B0604030504040204" pitchFamily="34" charset="-128"/>
              </a:rPr>
              <a:t>’</a:t>
            </a:r>
            <a:r>
              <a:rPr lang="en-US" altLang="ja-JP" dirty="0">
                <a:ea typeface="ＭＳ 明朝" panose="02020609040205080304" pitchFamily="49" charset="-128"/>
              </a:rPr>
              <a:t>s 2009 Report notes that </a:t>
            </a:r>
            <a:r>
              <a:rPr lang="en-US" altLang="ja-JP" i="1" dirty="0">
                <a:ea typeface="ＭＳ 明朝" panose="02020609040205080304" pitchFamily="49" charset="-128"/>
              </a:rPr>
              <a:t>autonomous systems</a:t>
            </a:r>
            <a:r>
              <a:rPr lang="en-US" altLang="ja-JP" dirty="0">
                <a:ea typeface="ＭＳ 明朝" panose="02020609040205080304" pitchFamily="49" charset="-128"/>
              </a:rPr>
              <a:t> – from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unmanned vehicles and killer robots on the battlefield, to autonomous robotic surgery devices, applications for technologies that can operate without human control, learn as they function and ostensibly make decisions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 – will soon be available.</a:t>
            </a:r>
          </a:p>
          <a:p>
            <a:pPr eaLnBrk="1" hangingPunct="1">
              <a:lnSpc>
                <a:spcPct val="16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The report also points out that these systems raise a number of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social, legal, and ethical issues.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endParaRPr lang="en-US" altLang="ja-JP" dirty="0">
              <a:ea typeface="ＭＳ 明朝" panose="02020609040205080304" pitchFamily="49" charset="-128"/>
            </a:endParaRPr>
          </a:p>
          <a:p>
            <a:pPr eaLnBrk="1" hangingPunct="1">
              <a:lnSpc>
                <a:spcPct val="16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Arguably, these systems also raise some </a:t>
            </a:r>
            <a:r>
              <a:rPr lang="en-US" altLang="en-US" i="1" dirty="0">
                <a:ea typeface="ＭＳ Ｐゴシック" panose="020B0600070205080204" pitchFamily="34" charset="-128"/>
              </a:rPr>
              <a:t>professional-responsibility-related</a:t>
            </a:r>
            <a:r>
              <a:rPr lang="en-US" altLang="en-US" dirty="0">
                <a:ea typeface="ＭＳ Ｐゴシック" panose="020B0600070205080204" pitchFamily="34" charset="-128"/>
              </a:rPr>
              <a:t> issues.</a:t>
            </a:r>
          </a:p>
        </p:txBody>
      </p:sp>
    </p:spTree>
    <p:extLst>
      <p:ext uri="{BB962C8B-B14F-4D97-AF65-F5344CB8AC3E}">
        <p14:creationId xmlns:p14="http://schemas.microsoft.com/office/powerpoint/2010/main" val="121324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>
            <a:extLst>
              <a:ext uri="{FF2B5EF4-FFF2-40B4-BE49-F238E27FC236}">
                <a16:creationId xmlns:a16="http://schemas.microsoft.com/office/drawing/2014/main" id="{9051FF12-9981-464C-A456-8784CA791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Responsibilities for Companies that Develop Autonomous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104FB-37F6-C643-A689-0C0A4C210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Wallach and Allen (2009) describe an actual case that closely mirrors one kind of concern anticipated in the Royal Academy</a:t>
            </a:r>
            <a:r>
              <a:rPr lang="ja-JP" altLang="en-US">
                <a:ea typeface="メイリオ" panose="020B0604030504040204" pitchFamily="34" charset="-128"/>
              </a:rPr>
              <a:t>’</a:t>
            </a:r>
            <a:r>
              <a:rPr lang="en-US" altLang="ja-JP" dirty="0">
                <a:ea typeface="ＭＳ 明朝" panose="02020609040205080304" pitchFamily="49" charset="-128"/>
              </a:rPr>
              <a:t>s report.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They describe an incident in which a prototype of an autonomous system (designed to make decisions </a:t>
            </a:r>
            <a:r>
              <a:rPr lang="ja-JP" altLang="en-US">
                <a:ea typeface="メイリオ" panose="020B0604030504040204" pitchFamily="34" charset="-128"/>
              </a:rPr>
              <a:t>“</a:t>
            </a:r>
            <a:r>
              <a:rPr lang="en-US" altLang="ja-JP" dirty="0">
                <a:ea typeface="ＭＳ 明朝" panose="02020609040205080304" pitchFamily="49" charset="-128"/>
              </a:rPr>
              <a:t>independent of human oversight</a:t>
            </a:r>
            <a:r>
              <a:rPr lang="ja-JP" altLang="en-US">
                <a:ea typeface="メイリオ" panose="020B0604030504040204" pitchFamily="34" charset="-128"/>
              </a:rPr>
              <a:t>”</a:t>
            </a:r>
            <a:r>
              <a:rPr lang="en-US" altLang="ja-JP" dirty="0">
                <a:ea typeface="ＭＳ 明朝" panose="02020609040205080304" pitchFamily="49" charset="-128"/>
              </a:rPr>
              <a:t>) has already malfunctioned and resulted in human casualties. 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 dirty="0">
                <a:ea typeface="ＭＳ Ｐゴシック" panose="020B0600070205080204" pitchFamily="34" charset="-128"/>
              </a:rPr>
              <a:t>Arguably, companies that develop these machines should be held responsible for “moral-decision-making software code” that they build into them.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9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>
            <a:extLst>
              <a:ext uri="{FF2B5EF4-FFF2-40B4-BE49-F238E27FC236}">
                <a16:creationId xmlns:a16="http://schemas.microsoft.com/office/drawing/2014/main" id="{36350C57-B772-0844-ADD5-846E2849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Do Other Kinds of Computer Corporations also have any Special Responsibilities?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6BBB8-21EB-8C42-9F46-6BECF7CCE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GB" altLang="en-US" dirty="0">
                <a:ea typeface="ＭＳ Ｐゴシック" panose="020B0600070205080204" pitchFamily="34" charset="-128"/>
              </a:rPr>
              <a:t>There may indeed be other kinds of computer corporations that also have special responsibilities to society in light of the significant social impacts of their products and services. </a:t>
            </a:r>
          </a:p>
          <a:p>
            <a:pPr eaLnBrk="1" hangingPunct="1">
              <a:lnSpc>
                <a:spcPct val="150000"/>
              </a:lnSpc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dirty="0">
                <a:ea typeface="ＭＳ Ｐゴシック" panose="020B0600070205080204" pitchFamily="34" charset="-128"/>
              </a:rPr>
              <a:t>In some ways, concerns of this type are more appropriately analysed under the category “business ethics.” </a:t>
            </a:r>
          </a:p>
          <a:p>
            <a:pPr eaLnBrk="1" hangingPunct="1">
              <a:lnSpc>
                <a:spcPct val="150000"/>
              </a:lnSpc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dirty="0">
                <a:ea typeface="ＭＳ Ｐゴシック" panose="020B0600070205080204" pitchFamily="34" charset="-128"/>
              </a:rPr>
              <a:t>But to the extent that these concerns particularly affect computer/IT professionals, they also warrant discussion within the context of </a:t>
            </a:r>
            <a:r>
              <a:rPr lang="en-GB" altLang="en-US" dirty="0" err="1">
                <a:ea typeface="ＭＳ Ｐゴシック" panose="020B0600070205080204" pitchFamily="34" charset="-128"/>
              </a:rPr>
              <a:t>cyberethics</a:t>
            </a:r>
            <a:r>
              <a:rPr lang="en-GB" altLang="en-US" dirty="0">
                <a:ea typeface="ＭＳ Ｐゴシック" panose="020B0600070205080204" pitchFamily="34" charset="-128"/>
              </a:rPr>
              <a:t> and professional responsibility issues as well. 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05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DF22-2965-484E-968A-92DA30B4A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7620000" cy="39163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AU" altLang="en-US" dirty="0">
                <a:ea typeface="ＭＳ Ｐゴシック" panose="020B0600070205080204" pitchFamily="34" charset="-128"/>
              </a:rPr>
              <a:t>All the answers to the quiz and revision questions are in the content of the course. </a:t>
            </a:r>
            <a:br>
              <a:rPr lang="en-AU" altLang="en-US" dirty="0">
                <a:ea typeface="ＭＳ Ｐゴシック" panose="020B0600070205080204" pitchFamily="34" charset="-128"/>
              </a:rPr>
            </a:br>
            <a:br>
              <a:rPr lang="en-AU" altLang="en-US" dirty="0">
                <a:ea typeface="ＭＳ Ｐゴシック" panose="020B0600070205080204" pitchFamily="34" charset="-128"/>
              </a:rPr>
            </a:br>
            <a:r>
              <a:rPr lang="en-AU" altLang="en-US" dirty="0">
                <a:ea typeface="ＭＳ Ｐゴシック" panose="020B0600070205080204" pitchFamily="34" charset="-128"/>
              </a:rPr>
              <a:t>Good luck.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39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62418FD7-8188-0D43-BB9F-DABEEDDBD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Responsibility, Liability, and Accountability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D18E423-9F6D-B647-89C1-F497AE20C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050"/>
            <a:ext cx="7620000" cy="48577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Traditional models of responsibility require that two conditions be satisfied: </a:t>
            </a:r>
            <a:br>
              <a:rPr lang="en-US" altLang="en-US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</a:br>
            <a:endParaRPr lang="en-US" altLang="en-US" dirty="0">
              <a:solidFill>
                <a:srgbClr val="000000"/>
              </a:solidFill>
              <a:latin typeface="+mj-lt"/>
              <a:ea typeface="ＭＳ Ｐゴシック" panose="020B0600070205080204" pitchFamily="34" charset="-128"/>
            </a:endParaRPr>
          </a:p>
          <a:p>
            <a:pPr eaLnBrk="1" hangingPunct="1">
              <a:buFont typeface="Tahoma" panose="020B0604030504040204" pitchFamily="34" charset="0"/>
              <a:buAutoNum type="romanLcPeriod"/>
            </a:pPr>
            <a:r>
              <a:rPr lang="en-US" altLang="en-US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  causality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,</a:t>
            </a:r>
          </a:p>
          <a:p>
            <a:pPr eaLnBrk="1" hangingPunct="1">
              <a:buFont typeface="Tahoma" panose="020B0604030504040204" pitchFamily="34" charset="0"/>
              <a:buAutoNum type="romanLcPeriod"/>
            </a:pPr>
            <a:r>
              <a:rPr lang="en-US" altLang="en-US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  intent</a:t>
            </a:r>
            <a:r>
              <a:rPr lang="en-US" altLang="en-US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.  </a:t>
            </a:r>
            <a:br>
              <a:rPr lang="en-US" altLang="en-US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</a:br>
            <a:endParaRPr lang="en-US" altLang="en-US" dirty="0">
              <a:solidFill>
                <a:srgbClr val="000000"/>
              </a:solidFill>
              <a:latin typeface="+mj-lt"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For example, some agent, X (say </a:t>
            </a:r>
            <a:r>
              <a:rPr lang="en-US" altLang="en-US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“S</a:t>
            </a:r>
            <a:r>
              <a:rPr lang="en-US" altLang="ja-JP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teve</a:t>
            </a:r>
            <a:r>
              <a:rPr lang="en-US" altLang="en-US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”</a:t>
            </a:r>
            <a:r>
              <a:rPr lang="en-US" altLang="ja-JP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)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, is held morally responsible for an act, </a:t>
            </a:r>
            <a:r>
              <a:rPr lang="en-US" altLang="ja-JP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, if </a:t>
            </a:r>
            <a:r>
              <a:rPr lang="en-US" altLang="ja-JP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Steve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en-US" altLang="ja-JP" b="1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caused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 (or </a:t>
            </a:r>
            <a:r>
              <a:rPr lang="en-US" altLang="ja-JP" b="1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intended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 to cause </a:t>
            </a:r>
            <a:r>
              <a:rPr lang="en-US" altLang="ja-JP" i="1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solidFill>
                  <a:srgbClr val="000000"/>
                </a:solidFill>
                <a:latin typeface="+mj-lt"/>
                <a:ea typeface="ＭＳ Ｐゴシック" panose="020B0600070205080204" pitchFamily="34" charset="-128"/>
              </a:rPr>
              <a:t>).</a:t>
            </a:r>
            <a:endParaRPr lang="en-US" altLang="en-US" dirty="0">
              <a:solidFill>
                <a:srgbClr val="000000"/>
              </a:solidFill>
              <a:latin typeface="+mj-lt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914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67E2A0C3-31C9-4C49-B115-898A4701F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Responsibility (Continued)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A4F4B68-D19F-4A4A-853C-B5CF68BCB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2057400"/>
            <a:ext cx="8801100" cy="31861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Thus, a person could be held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responsible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for causing some outcome, even if he or she did not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intend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the outcome.</a:t>
            </a:r>
            <a:b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 example, a person who carelessly left a camp-fire burning, which started a major forest fire, could be held responsible for causing the fire. </a:t>
            </a:r>
          </a:p>
        </p:txBody>
      </p:sp>
    </p:spTree>
    <p:extLst>
      <p:ext uri="{BB962C8B-B14F-4D97-AF65-F5344CB8AC3E}">
        <p14:creationId xmlns:p14="http://schemas.microsoft.com/office/powerpoint/2010/main" val="122463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182EF83C-B3CA-034B-9505-D316193DF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Responsibility (continued)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9EA1227-97E5-0C49-ADE5-43819ADFE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Agents can also be held responsible when they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intend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for something to happen, even if they ultimately fail to cause (or bring about) the intended outcome.  </a:t>
            </a:r>
            <a:b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</a:br>
            <a:endParaRPr lang="en-US" altLang="en-US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 example, suppose a disgruntled student intends to blow up a computer lab, but is discovered at the last minute and prevented from doing so; even though the student failed to carry out his objective, we still hold him morally culpable because of his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intentions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.   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676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14787025-6F64-7E42-9D35-1E3253D92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Liability vs. Responsibility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D877CAD-358F-E44C-8465-AA47B5B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+mj-ea"/>
                <a:ea typeface="+mj-ea"/>
              </a:rPr>
              <a:t>On the other hand - </a:t>
            </a:r>
            <a:r>
              <a:rPr lang="en-US" altLang="en-US" b="1" i="1" dirty="0">
                <a:latin typeface="+mj-ea"/>
                <a:ea typeface="+mj-ea"/>
              </a:rPr>
              <a:t>Liability</a:t>
            </a:r>
            <a:r>
              <a:rPr lang="en-US" altLang="en-US" dirty="0">
                <a:latin typeface="+mj-ea"/>
                <a:ea typeface="+mj-ea"/>
              </a:rPr>
              <a:t> is a legal concept.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+mj-ea"/>
                <a:ea typeface="+mj-ea"/>
              </a:rPr>
              <a:t>It is sometimes used in the narrow sense of "strict liability."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+mj-ea"/>
                <a:ea typeface="+mj-ea"/>
              </a:rPr>
              <a:t>To be strictly liable for harm is to be liable to compensate for it even though the party that is liable one did not necessarily bring it about through faulty action (e.g., </a:t>
            </a:r>
            <a:r>
              <a:rPr lang="en-NZ" altLang="en-US" dirty="0">
                <a:latin typeface="+mj-ea"/>
                <a:ea typeface="+mj-ea"/>
              </a:rPr>
              <a:t>if you accidently cause damage to someone's property</a:t>
            </a:r>
            <a:r>
              <a:rPr lang="en-US" altLang="ja-JP" dirty="0">
                <a:latin typeface="+mj-ea"/>
                <a:ea typeface="+mj-ea"/>
              </a:rPr>
              <a:t>).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+mj-ea"/>
                <a:ea typeface="+mj-ea"/>
              </a:rPr>
              <a:t>In liability incidents, the moral notion of "blame" may be left out.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+mj-ea"/>
                <a:ea typeface="+mj-ea"/>
              </a:rPr>
              <a:t>We can insure ourselves for liability. Many organizations/contractors carry public liability insurance. </a:t>
            </a:r>
          </a:p>
        </p:txBody>
      </p:sp>
    </p:spTree>
    <p:extLst>
      <p:ext uri="{BB962C8B-B14F-4D97-AF65-F5344CB8AC3E}">
        <p14:creationId xmlns:p14="http://schemas.microsoft.com/office/powerpoint/2010/main" val="120145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88161E18-31BF-0E43-8EEF-7BD0EB59AA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Accountability (vs. Liability and Responsibility)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D6F90D6-2ED0-9749-9A55-EE6E0304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endParaRPr lang="en-US" altLang="en-US" sz="1800" dirty="0">
              <a:solidFill>
                <a:srgbClr val="00B0F0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en-US" sz="18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Quiz Tip in the next few slides.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Nissenbaum (2007) argues that responsibility is only part of what is covered by the (broader) notion of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accountability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endParaRPr lang="en-US" altLang="en-US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 Nissenbaum, accountability means that someone, or some group of individuals, or even an entire organization is </a:t>
            </a:r>
            <a:r>
              <a:rPr lang="en-US" altLang="en-US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answerable</a:t>
            </a: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.  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29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77EB2CFC-F1A7-9B4A-B8C6-65A9A59DA6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+mj-ea"/>
                <a:cs typeface="+mj-cs"/>
              </a:rPr>
              <a:t>Accountability (Continued)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A0BA2FD-27F5-934A-8B46-3D32162A0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76200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Tahoma" panose="020B0604030504040204" pitchFamily="34" charset="0"/>
                <a:ea typeface="ＭＳ Ｐゴシック" panose="020B0600070205080204" pitchFamily="34" charset="-128"/>
              </a:rPr>
              <a:t>Nissenbaum points out that in cases of accountability,</a:t>
            </a:r>
            <a:br>
              <a:rPr lang="en-US" altLang="en-US" dirty="0">
                <a:latin typeface="Tahoma" panose="020B0604030504040204" pitchFamily="34" charset="0"/>
                <a:ea typeface="ＭＳ Ｐゴシック" panose="020B0600070205080204" pitchFamily="34" charset="-128"/>
              </a:rPr>
            </a:br>
            <a:endParaRPr lang="en-US" altLang="en-US" dirty="0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>
                <a:latin typeface="Tahoma" panose="020B0604030504040204" pitchFamily="34" charset="0"/>
                <a:ea typeface="ＭＳ Ｐゴシック" panose="020B0600070205080204" pitchFamily="34" charset="-128"/>
              </a:rPr>
              <a:t>   ...there will be someone, or several people </a:t>
            </a:r>
            <a:r>
              <a:rPr lang="en-US" altLang="en-US" sz="2000" i="1" dirty="0">
                <a:latin typeface="Tahoma" panose="020B0604030504040204" pitchFamily="34" charset="0"/>
                <a:ea typeface="ＭＳ Ｐゴシック" panose="020B0600070205080204" pitchFamily="34" charset="-128"/>
              </a:rPr>
              <a:t>to answer</a:t>
            </a:r>
            <a:r>
              <a:rPr lang="en-US" altLang="en-US" sz="2000" dirty="0">
                <a:latin typeface="Tahoma" panose="020B0604030504040204" pitchFamily="34" charset="0"/>
                <a:ea typeface="ＭＳ Ｐゴシック" panose="020B0600070205080204" pitchFamily="34" charset="-128"/>
              </a:rPr>
              <a:t> not only for malfunctions in life-critical systems that cause or risk grave injuries and cause infrastructure and large monetary losses, but even for the malfunctions that cause individual losses of time, convenience, and contentment.</a:t>
            </a:r>
          </a:p>
        </p:txBody>
      </p:sp>
    </p:spTree>
    <p:extLst>
      <p:ext uri="{BB962C8B-B14F-4D97-AF65-F5344CB8AC3E}">
        <p14:creationId xmlns:p14="http://schemas.microsoft.com/office/powerpoint/2010/main" val="269947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CDF3-449D-44E4-975E-F4E15D4A3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Recent point in case</a:t>
            </a:r>
          </a:p>
        </p:txBody>
      </p:sp>
      <p:pic>
        <p:nvPicPr>
          <p:cNvPr id="69634" name="Picture 2" descr="Indian crew on cargo ship stuck in Suez canal is safe: Report">
            <a:extLst>
              <a:ext uri="{FF2B5EF4-FFF2-40B4-BE49-F238E27FC236}">
                <a16:creationId xmlns:a16="http://schemas.microsoft.com/office/drawing/2014/main" id="{2805F26D-5196-4DF8-9963-0BBA2FEAC8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39" y="1205728"/>
            <a:ext cx="9207608" cy="517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1174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PERSIZE" val="Letter"/>
  <p:tag name="BACKGROUNDCOLOR" val="-1"/>
  <p:tag name="BACKGROUNDINTENSITY" val="Light"/>
  <p:tag name="PRESENTATIONTYPE" val="BoardWhite"/>
  <p:tag name="OFFICECODE" val="True"/>
  <p:tag name="FOOTER" val="True"/>
  <p:tag name="OFFICES" val="Atlanta;Boston;Chicago;San Francisco;Palo Alto;Dallas;Houston;Los Angeles;Mexico City;Manila;New York;Toronto"/>
  <p:tag name="OFFICE" val="Boston"/>
  <p:tag name="VERSION" val="5.0"/>
  <p:tag name="CHECKEDTHEME" val="Global Training"/>
  <p:tag name="THINKCELLUNDODONOTDELETE" val="0"/>
  <p:tag name="BAINFLOWCONTROLSECTIONVIEW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INESPACING" val="2"/>
  <p:tag name="BAINBULLETSLEVELSFINGERPRINT" val="1080426994"/>
</p:tagLst>
</file>

<file path=ppt/theme/theme1.xml><?xml version="1.0" encoding="utf-8"?>
<a:theme xmlns:a="http://schemas.openxmlformats.org/drawingml/2006/main" name="Global Training">
  <a:themeElements>
    <a:clrScheme name="Letter Bain New">
      <a:dk1>
        <a:sysClr val="windowText" lastClr="000000"/>
      </a:dk1>
      <a:lt1>
        <a:srgbClr val="CCCCCC"/>
      </a:lt1>
      <a:dk2>
        <a:srgbClr val="FFFFFF"/>
      </a:dk2>
      <a:lt2>
        <a:srgbClr val="000000"/>
      </a:lt2>
      <a:accent1>
        <a:srgbClr val="CCCCCC"/>
      </a:accent1>
      <a:accent2>
        <a:srgbClr val="FFFFFF"/>
      </a:accent2>
      <a:accent3>
        <a:srgbClr val="CC0000"/>
      </a:accent3>
      <a:accent4>
        <a:srgbClr val="A3A3A3"/>
      </a:accent4>
      <a:accent5>
        <a:srgbClr val="777777"/>
      </a:accent5>
      <a:accent6>
        <a:srgbClr val="333333"/>
      </a:accent6>
      <a:hlink>
        <a:srgbClr val="000000"/>
      </a:hlink>
      <a:folHlink>
        <a:srgbClr val="CC000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howofficecode>false</Showofficecode>
</file>

<file path=customXml/item2.xml><?xml version="1.0" encoding="utf-8"?>
<Showfilename>false</Showfilename>
</file>

<file path=customXml/itemProps1.xml><?xml version="1.0" encoding="utf-8"?>
<ds:datastoreItem xmlns:ds="http://schemas.openxmlformats.org/officeDocument/2006/customXml" ds:itemID="{CE78D4F9-2E1C-4C35-9B77-AE33693FB48E}">
  <ds:schemaRefs/>
</ds:datastoreItem>
</file>

<file path=customXml/itemProps2.xml><?xml version="1.0" encoding="utf-8"?>
<ds:datastoreItem xmlns:ds="http://schemas.openxmlformats.org/officeDocument/2006/customXml" ds:itemID="{27B3F8FE-3D47-48F8-B488-0534D8BF9CE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Global Training</Template>
  <TotalTime>14483</TotalTime>
  <Words>1754</Words>
  <Application>Microsoft Macintosh PowerPoint</Application>
  <PresentationFormat>A4 Paper (210x297 mm)</PresentationFormat>
  <Paragraphs>133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Marlett</vt:lpstr>
      <vt:lpstr>Tahoma</vt:lpstr>
      <vt:lpstr>Verdana</vt:lpstr>
      <vt:lpstr>Wingdings</vt:lpstr>
      <vt:lpstr>Global Training</vt:lpstr>
      <vt:lpstr>think-cell Folie</vt:lpstr>
      <vt:lpstr>Chart</vt:lpstr>
      <vt:lpstr>Digital Ethics:  Professional Ethics and Codes of Conduct </vt:lpstr>
      <vt:lpstr>Agenda</vt:lpstr>
      <vt:lpstr>Responsibility, Liability, and Accountability</vt:lpstr>
      <vt:lpstr>Responsibility (Continued)</vt:lpstr>
      <vt:lpstr>Responsibility (continued)</vt:lpstr>
      <vt:lpstr>Liability vs. Responsibility</vt:lpstr>
      <vt:lpstr>Accountability (vs. Liability and Responsibility)</vt:lpstr>
      <vt:lpstr>Accountability (Continued)</vt:lpstr>
      <vt:lpstr>Recent point in case</vt:lpstr>
      <vt:lpstr>The Problem of “Many Hands” in a computing Context</vt:lpstr>
      <vt:lpstr>The Problem of Assigning Responsibility when  “Many Hands” are Involved</vt:lpstr>
      <vt:lpstr>Accountability vs. Responsibility</vt:lpstr>
      <vt:lpstr>Responsibility, Liability, and Accountability</vt:lpstr>
      <vt:lpstr>Assessing Risk</vt:lpstr>
      <vt:lpstr>Risk Assessment (Continued)</vt:lpstr>
      <vt:lpstr>Risk Assessment (Continued)</vt:lpstr>
      <vt:lpstr>Risk Assessment (Continued)</vt:lpstr>
      <vt:lpstr>Risk Assessment (Continued)</vt:lpstr>
      <vt:lpstr>Risk Assessment (Continued)</vt:lpstr>
      <vt:lpstr>Do Some Computer Corporations Have Special Moral Obligations?</vt:lpstr>
      <vt:lpstr>Special Responsibilities for Search Engine Companies</vt:lpstr>
      <vt:lpstr>Special Responsibilities for Search Engine Companies (Continued)</vt:lpstr>
      <vt:lpstr>Special Responsibilities for Companies that Develop Autonomous Systems</vt:lpstr>
      <vt:lpstr>Responsibilities for Companies that Develop Autonomous Systems</vt:lpstr>
      <vt:lpstr>Do Other Kinds of Computer Corporations also have any Special Responsibilities?</vt:lpstr>
      <vt:lpstr>All the answers to the quiz and revision questions are in the content of the course.   Good luck.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Markus Westner</dc:creator>
  <cp:lastModifiedBy>Steve McKinlay</cp:lastModifiedBy>
  <cp:revision>324</cp:revision>
  <cp:lastPrinted>2018-10-05T20:44:12Z</cp:lastPrinted>
  <dcterms:created xsi:type="dcterms:W3CDTF">2011-08-30T13:53:38Z</dcterms:created>
  <dcterms:modified xsi:type="dcterms:W3CDTF">2022-03-27T23:11:34Z</dcterms:modified>
</cp:coreProperties>
</file>