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3"/>
  </p:sldMasterIdLst>
  <p:notesMasterIdLst>
    <p:notesMasterId r:id="rId51"/>
  </p:notesMasterIdLst>
  <p:handoutMasterIdLst>
    <p:handoutMasterId r:id="rId52"/>
  </p:handoutMasterIdLst>
  <p:sldIdLst>
    <p:sldId id="307" r:id="rId4"/>
    <p:sldId id="340" r:id="rId5"/>
    <p:sldId id="332" r:id="rId6"/>
    <p:sldId id="333" r:id="rId7"/>
    <p:sldId id="339" r:id="rId8"/>
    <p:sldId id="275" r:id="rId9"/>
    <p:sldId id="276" r:id="rId10"/>
    <p:sldId id="277" r:id="rId11"/>
    <p:sldId id="278" r:id="rId12"/>
    <p:sldId id="279" r:id="rId13"/>
    <p:sldId id="373" r:id="rId14"/>
    <p:sldId id="280" r:id="rId15"/>
    <p:sldId id="335" r:id="rId16"/>
    <p:sldId id="281" r:id="rId17"/>
    <p:sldId id="282" r:id="rId18"/>
    <p:sldId id="283" r:id="rId19"/>
    <p:sldId id="344" r:id="rId20"/>
    <p:sldId id="345" r:id="rId21"/>
    <p:sldId id="346" r:id="rId22"/>
    <p:sldId id="285" r:id="rId23"/>
    <p:sldId id="286" r:id="rId24"/>
    <p:sldId id="287" r:id="rId25"/>
    <p:sldId id="288" r:id="rId26"/>
    <p:sldId id="289" r:id="rId27"/>
    <p:sldId id="290" r:id="rId28"/>
    <p:sldId id="291" r:id="rId29"/>
    <p:sldId id="347" r:id="rId30"/>
    <p:sldId id="348" r:id="rId31"/>
    <p:sldId id="292" r:id="rId32"/>
    <p:sldId id="293" r:id="rId33"/>
    <p:sldId id="336" r:id="rId34"/>
    <p:sldId id="369" r:id="rId35"/>
    <p:sldId id="363" r:id="rId36"/>
    <p:sldId id="364" r:id="rId37"/>
    <p:sldId id="365" r:id="rId38"/>
    <p:sldId id="366" r:id="rId39"/>
    <p:sldId id="367" r:id="rId40"/>
    <p:sldId id="337" r:id="rId41"/>
    <p:sldId id="257" r:id="rId42"/>
    <p:sldId id="316" r:id="rId43"/>
    <p:sldId id="315" r:id="rId44"/>
    <p:sldId id="317" r:id="rId45"/>
    <p:sldId id="320" r:id="rId46"/>
    <p:sldId id="321" r:id="rId47"/>
    <p:sldId id="351" r:id="rId48"/>
    <p:sldId id="352" r:id="rId49"/>
    <p:sldId id="353" r:id="rId50"/>
  </p:sldIdLst>
  <p:sldSz cx="9906000" cy="6858000" type="A4"/>
  <p:notesSz cx="6451600" cy="9321800"/>
  <p:custDataLst>
    <p:tags r:id="rId53"/>
  </p:custDataLst>
  <p:defaultTextStyle>
    <a:defPPr>
      <a:defRPr lang="en-US"/>
    </a:defPPr>
    <a:lvl1pPr marL="0" algn="l" defTabSz="974603" rtl="0" eaLnBrk="1" latinLnBrk="0" hangingPunct="1">
      <a:defRPr lang="en-CA" sz="1900" kern="1200">
        <a:solidFill>
          <a:schemeClr val="tx1"/>
        </a:solidFill>
        <a:latin typeface="+mn-lt"/>
        <a:ea typeface="+mn-ea"/>
        <a:cs typeface="+mn-cs"/>
      </a:defRPr>
    </a:lvl1pPr>
    <a:lvl2pPr marL="487302" algn="l" defTabSz="974603" rtl="0" eaLnBrk="1" latinLnBrk="0" hangingPunct="1">
      <a:defRPr sz="1900" kern="1200">
        <a:solidFill>
          <a:schemeClr val="tx1"/>
        </a:solidFill>
        <a:latin typeface="+mn-lt"/>
        <a:ea typeface="+mn-ea"/>
        <a:cs typeface="+mn-cs"/>
      </a:defRPr>
    </a:lvl2pPr>
    <a:lvl3pPr marL="974603" algn="l" defTabSz="974603" rtl="0" eaLnBrk="1" latinLnBrk="0" hangingPunct="1">
      <a:defRPr sz="1900" kern="1200">
        <a:solidFill>
          <a:schemeClr val="tx1"/>
        </a:solidFill>
        <a:latin typeface="+mn-lt"/>
        <a:ea typeface="+mn-ea"/>
        <a:cs typeface="+mn-cs"/>
      </a:defRPr>
    </a:lvl3pPr>
    <a:lvl4pPr marL="1461899" algn="l" defTabSz="974603" rtl="0" eaLnBrk="1" latinLnBrk="0" hangingPunct="1">
      <a:defRPr sz="1900" kern="1200">
        <a:solidFill>
          <a:schemeClr val="tx1"/>
        </a:solidFill>
        <a:latin typeface="+mn-lt"/>
        <a:ea typeface="+mn-ea"/>
        <a:cs typeface="+mn-cs"/>
      </a:defRPr>
    </a:lvl4pPr>
    <a:lvl5pPr marL="1949204" algn="l" defTabSz="974603" rtl="0" eaLnBrk="1" latinLnBrk="0" hangingPunct="1">
      <a:defRPr sz="1900" kern="1200">
        <a:solidFill>
          <a:schemeClr val="tx1"/>
        </a:solidFill>
        <a:latin typeface="+mn-lt"/>
        <a:ea typeface="+mn-ea"/>
        <a:cs typeface="+mn-cs"/>
      </a:defRPr>
    </a:lvl5pPr>
    <a:lvl6pPr marL="2436502" algn="l" defTabSz="974603" rtl="0" eaLnBrk="1" latinLnBrk="0" hangingPunct="1">
      <a:defRPr sz="1900" kern="1200">
        <a:solidFill>
          <a:schemeClr val="tx1"/>
        </a:solidFill>
        <a:latin typeface="+mn-lt"/>
        <a:ea typeface="+mn-ea"/>
        <a:cs typeface="+mn-cs"/>
      </a:defRPr>
    </a:lvl6pPr>
    <a:lvl7pPr marL="2923803" algn="l" defTabSz="974603" rtl="0" eaLnBrk="1" latinLnBrk="0" hangingPunct="1">
      <a:defRPr sz="1900" kern="1200">
        <a:solidFill>
          <a:schemeClr val="tx1"/>
        </a:solidFill>
        <a:latin typeface="+mn-lt"/>
        <a:ea typeface="+mn-ea"/>
        <a:cs typeface="+mn-cs"/>
      </a:defRPr>
    </a:lvl7pPr>
    <a:lvl8pPr marL="3411103" algn="l" defTabSz="974603" rtl="0" eaLnBrk="1" latinLnBrk="0" hangingPunct="1">
      <a:defRPr sz="1900" kern="1200">
        <a:solidFill>
          <a:schemeClr val="tx1"/>
        </a:solidFill>
        <a:latin typeface="+mn-lt"/>
        <a:ea typeface="+mn-ea"/>
        <a:cs typeface="+mn-cs"/>
      </a:defRPr>
    </a:lvl8pPr>
    <a:lvl9pPr marL="3898401" algn="l" defTabSz="974603" rtl="0" eaLnBrk="1" latinLnBrk="0" hangingPunct="1">
      <a:defRPr sz="1900" kern="1200">
        <a:solidFill>
          <a:schemeClr val="tx1"/>
        </a:solidFill>
        <a:latin typeface="+mn-lt"/>
        <a:ea typeface="+mn-ea"/>
        <a:cs typeface="+mn-cs"/>
      </a:defRPr>
    </a:lvl9pPr>
  </p:defaultTextStyle>
  <p:extLst>
    <p:ext uri="{521415D9-36F7-43E2-AB2F-B90AF26B5E84}">
      <p14:sectionLst xmlns:p14="http://schemas.microsoft.com/office/powerpoint/2010/main">
        <p14:section name="Prefix" id="{5AF7CB10-C4F9-436E-9C61-A417AC529D11}">
          <p14:sldIdLst>
            <p14:sldId id="307"/>
          </p14:sldIdLst>
        </p14:section>
        <p14:section name="Logistics&#10;" id="{020FB3A2-B8AC-40D9-AF4D-D64380D1D05F}">
          <p14:sldIdLst>
            <p14:sldId id="340"/>
          </p14:sldIdLst>
        </p14:section>
        <p14:section name="Setting the stage…" id="{BAD0F373-E90D-480C-B0E4-7A108D7790BD}">
          <p14:sldIdLst>
            <p14:sldId id="332"/>
            <p14:sldId id="333"/>
            <p14:sldId id="339"/>
            <p14:sldId id="275"/>
            <p14:sldId id="276"/>
            <p14:sldId id="277"/>
            <p14:sldId id="278"/>
            <p14:sldId id="279"/>
            <p14:sldId id="373"/>
            <p14:sldId id="280"/>
            <p14:sldId id="335"/>
            <p14:sldId id="281"/>
            <p14:sldId id="282"/>
            <p14:sldId id="283"/>
            <p14:sldId id="344"/>
            <p14:sldId id="345"/>
            <p14:sldId id="346"/>
            <p14:sldId id="285"/>
            <p14:sldId id="286"/>
            <p14:sldId id="287"/>
            <p14:sldId id="288"/>
            <p14:sldId id="289"/>
            <p14:sldId id="290"/>
            <p14:sldId id="291"/>
            <p14:sldId id="347"/>
            <p14:sldId id="348"/>
            <p14:sldId id="292"/>
            <p14:sldId id="293"/>
            <p14:sldId id="336"/>
            <p14:sldId id="369"/>
            <p14:sldId id="363"/>
            <p14:sldId id="364"/>
            <p14:sldId id="365"/>
            <p14:sldId id="366"/>
            <p14:sldId id="367"/>
            <p14:sldId id="337"/>
            <p14:sldId id="257"/>
            <p14:sldId id="316"/>
            <p14:sldId id="315"/>
            <p14:sldId id="317"/>
            <p14:sldId id="320"/>
            <p14:sldId id="321"/>
            <p14:sldId id="351"/>
            <p14:sldId id="352"/>
            <p14:sldId id="353"/>
          </p14:sldIdLst>
        </p14:section>
      </p14:sectionLst>
    </p:ext>
    <p:ext uri="{EFAFB233-063F-42B5-8137-9DF3F51BA10A}">
      <p15:sldGuideLst xmlns:p15="http://schemas.microsoft.com/office/powerpoint/2012/main">
        <p15:guide id="1" orient="horz" pos="4234">
          <p15:clr>
            <a:srgbClr val="A4A3A4"/>
          </p15:clr>
        </p15:guide>
        <p15:guide id="2" pos="220">
          <p15:clr>
            <a:srgbClr val="A4A3A4"/>
          </p15:clr>
        </p15:guide>
      </p15:sldGuideLst>
    </p:ext>
    <p:ext uri="{2D200454-40CA-4A62-9FC3-DE9A4176ACB9}">
      <p15:notesGuideLst xmlns:p15="http://schemas.microsoft.com/office/powerpoint/2012/main">
        <p15:guide id="1" orient="horz" pos="2936" userDrawn="1">
          <p15:clr>
            <a:srgbClr val="A4A3A4"/>
          </p15:clr>
        </p15:guide>
        <p15:guide id="2" pos="203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FFFF"/>
    <a:srgbClr val="FEFE00"/>
    <a:srgbClr val="080808"/>
    <a:srgbClr val="366858"/>
    <a:srgbClr val="17305D"/>
    <a:srgbClr val="6666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D5ABB26-0587-4C30-8999-92F81FD0307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05" autoAdjust="0"/>
    <p:restoredTop sz="77528" autoAdjust="0"/>
  </p:normalViewPr>
  <p:slideViewPr>
    <p:cSldViewPr snapToGrid="0">
      <p:cViewPr varScale="1">
        <p:scale>
          <a:sx n="90" d="100"/>
          <a:sy n="90" d="100"/>
        </p:scale>
        <p:origin x="2296" y="192"/>
      </p:cViewPr>
      <p:guideLst>
        <p:guide orient="horz" pos="4234"/>
        <p:guide pos="220"/>
      </p:guideLst>
    </p:cSldViewPr>
  </p:slid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94" d="100"/>
          <a:sy n="94" d="100"/>
        </p:scale>
        <p:origin x="-3438" y="-108"/>
      </p:cViewPr>
      <p:guideLst>
        <p:guide orient="horz" pos="2936"/>
        <p:guide pos="203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viewProps" Target="viewProps.xml"/><Relationship Id="rId7" Type="http://schemas.openxmlformats.org/officeDocument/2006/relationships/slide" Target="slides/slide4.xml"/><Relationship Id="rId2" Type="http://schemas.openxmlformats.org/officeDocument/2006/relationships/customXml" Target="../customXml/item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tags" Target="tags/tag1.xml"/><Relationship Id="rId5" Type="http://schemas.openxmlformats.org/officeDocument/2006/relationships/slide" Target="slides/slide2.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theme" Target="theme/theme1.xml"/><Relationship Id="rId8" Type="http://schemas.openxmlformats.org/officeDocument/2006/relationships/slide" Target="slides/slide5.xml"/><Relationship Id="rId51" Type="http://schemas.openxmlformats.org/officeDocument/2006/relationships/notesMaster" Target="notesMasters/notesMaster1.xml"/><Relationship Id="rId3" Type="http://schemas.openxmlformats.org/officeDocument/2006/relationships/slideMaster" Target="slideMasters/slideMaster1.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tableStyles" Target="tableStyles.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795693" cy="466090"/>
          </a:xfrm>
          <a:prstGeom prst="rect">
            <a:avLst/>
          </a:prstGeom>
        </p:spPr>
        <p:txBody>
          <a:bodyPr vert="horz" lIns="87453" tIns="43727" rIns="87453" bIns="43727" rtlCol="0"/>
          <a:lstStyle>
            <a:lvl1pPr algn="l">
              <a:defRPr sz="1100"/>
            </a:lvl1pPr>
          </a:lstStyle>
          <a:p>
            <a:endParaRPr lang="en-CA" dirty="0"/>
          </a:p>
        </p:txBody>
      </p:sp>
      <p:sp>
        <p:nvSpPr>
          <p:cNvPr id="3" name="Date Placeholder 2"/>
          <p:cNvSpPr>
            <a:spLocks noGrp="1"/>
          </p:cNvSpPr>
          <p:nvPr>
            <p:ph type="dt" sz="quarter" idx="1"/>
          </p:nvPr>
        </p:nvSpPr>
        <p:spPr>
          <a:xfrm>
            <a:off x="3654788" y="0"/>
            <a:ext cx="2795693" cy="466090"/>
          </a:xfrm>
          <a:prstGeom prst="rect">
            <a:avLst/>
          </a:prstGeom>
        </p:spPr>
        <p:txBody>
          <a:bodyPr vert="horz" lIns="87453" tIns="43727" rIns="87453" bIns="43727" rtlCol="0"/>
          <a:lstStyle>
            <a:lvl1pPr algn="r">
              <a:defRPr sz="1100"/>
            </a:lvl1pPr>
          </a:lstStyle>
          <a:p>
            <a:fld id="{9088374C-FBE6-4B8B-93A6-5FAFFFD20233}" type="datetimeFigureOut">
              <a:rPr lang="en-US" smtClean="0"/>
              <a:pPr/>
              <a:t>4/22/20</a:t>
            </a:fld>
            <a:endParaRPr lang="en-CA" dirty="0"/>
          </a:p>
        </p:txBody>
      </p:sp>
      <p:sp>
        <p:nvSpPr>
          <p:cNvPr id="4" name="Footer Placeholder 3"/>
          <p:cNvSpPr>
            <a:spLocks noGrp="1"/>
          </p:cNvSpPr>
          <p:nvPr>
            <p:ph type="ftr" sz="quarter" idx="2"/>
          </p:nvPr>
        </p:nvSpPr>
        <p:spPr>
          <a:xfrm>
            <a:off x="1" y="8853553"/>
            <a:ext cx="2795693" cy="466090"/>
          </a:xfrm>
          <a:prstGeom prst="rect">
            <a:avLst/>
          </a:prstGeom>
        </p:spPr>
        <p:txBody>
          <a:bodyPr vert="horz" lIns="87453" tIns="43727" rIns="87453" bIns="43727" rtlCol="0" anchor="b"/>
          <a:lstStyle>
            <a:lvl1pPr algn="l">
              <a:defRPr sz="1100"/>
            </a:lvl1pPr>
          </a:lstStyle>
          <a:p>
            <a:endParaRPr lang="en-CA" dirty="0"/>
          </a:p>
        </p:txBody>
      </p:sp>
      <p:sp>
        <p:nvSpPr>
          <p:cNvPr id="5" name="Slide Number Placeholder 4"/>
          <p:cNvSpPr>
            <a:spLocks noGrp="1"/>
          </p:cNvSpPr>
          <p:nvPr>
            <p:ph type="sldNum" sz="quarter" idx="3"/>
          </p:nvPr>
        </p:nvSpPr>
        <p:spPr>
          <a:xfrm>
            <a:off x="3654788" y="8853553"/>
            <a:ext cx="2795693" cy="466090"/>
          </a:xfrm>
          <a:prstGeom prst="rect">
            <a:avLst/>
          </a:prstGeom>
        </p:spPr>
        <p:txBody>
          <a:bodyPr vert="horz" lIns="87453" tIns="43727" rIns="87453" bIns="43727" rtlCol="0" anchor="b"/>
          <a:lstStyle>
            <a:lvl1pPr algn="r">
              <a:defRPr sz="1100"/>
            </a:lvl1pPr>
          </a:lstStyle>
          <a:p>
            <a:fld id="{C0708A86-4735-4E3C-A53A-ACD9DD50FEDE}" type="slidenum">
              <a:rPr lang="en-CA" smtClean="0"/>
              <a:pPr/>
              <a:t>‹#›</a:t>
            </a:fld>
            <a:endParaRPr lang="en-CA" dirty="0"/>
          </a:p>
        </p:txBody>
      </p:sp>
    </p:spTree>
    <p:extLst>
      <p:ext uri="{BB962C8B-B14F-4D97-AF65-F5344CB8AC3E}">
        <p14:creationId xmlns:p14="http://schemas.microsoft.com/office/powerpoint/2010/main" val="37688207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979488" y="344488"/>
            <a:ext cx="4492625" cy="3111500"/>
          </a:xfrm>
          <a:prstGeom prst="rect">
            <a:avLst/>
          </a:prstGeom>
          <a:noFill/>
          <a:ln w="12700">
            <a:solidFill>
              <a:prstClr val="black"/>
            </a:solidFill>
          </a:ln>
        </p:spPr>
        <p:txBody>
          <a:bodyPr vert="horz" lIns="87453" tIns="43727" rIns="87453" bIns="43727" rtlCol="0" anchor="ctr"/>
          <a:lstStyle/>
          <a:p>
            <a:endParaRPr lang="en-US" dirty="0"/>
          </a:p>
        </p:txBody>
      </p:sp>
      <p:sp>
        <p:nvSpPr>
          <p:cNvPr id="5" name="Notes Placeholder 4"/>
          <p:cNvSpPr>
            <a:spLocks noGrp="1"/>
          </p:cNvSpPr>
          <p:nvPr>
            <p:ph type="body" sz="quarter" idx="3"/>
          </p:nvPr>
        </p:nvSpPr>
        <p:spPr>
          <a:xfrm>
            <a:off x="148388" y="3691756"/>
            <a:ext cx="6148374" cy="5431182"/>
          </a:xfrm>
          <a:prstGeom prst="rect">
            <a:avLst/>
          </a:prstGeom>
        </p:spPr>
        <p:txBody>
          <a:bodyPr vert="horz" lIns="87453" tIns="43727" rIns="87453" bIns="43727"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35343965"/>
      </p:ext>
    </p:extLst>
  </p:cSld>
  <p:clrMap bg1="lt1" tx1="dk1" bg2="lt2" tx2="dk2" accent1="accent1" accent2="accent2" accent3="accent3" accent4="accent4" accent5="accent5" accent6="accent6" hlink="hlink" folHlink="folHlink"/>
  <p:notesStyle>
    <a:lvl1pPr marL="0" algn="l" defTabSz="908127" rtl="0" eaLnBrk="1" latinLnBrk="0" hangingPunct="1">
      <a:defRPr sz="1200" kern="1200">
        <a:solidFill>
          <a:schemeClr val="tx1"/>
        </a:solidFill>
        <a:latin typeface="Verdana" pitchFamily="34" charset="0"/>
        <a:ea typeface="+mn-ea"/>
        <a:cs typeface="+mn-cs"/>
      </a:defRPr>
    </a:lvl1pPr>
    <a:lvl2pPr marL="454061" algn="l" defTabSz="908127" rtl="0" eaLnBrk="1" latinLnBrk="0" hangingPunct="1">
      <a:defRPr sz="1200" kern="1200">
        <a:solidFill>
          <a:schemeClr val="tx1"/>
        </a:solidFill>
        <a:latin typeface="Verdana" pitchFamily="34" charset="0"/>
        <a:ea typeface="+mn-ea"/>
        <a:cs typeface="+mn-cs"/>
      </a:defRPr>
    </a:lvl2pPr>
    <a:lvl3pPr marL="908127" algn="l" defTabSz="908127" rtl="0" eaLnBrk="1" latinLnBrk="0" hangingPunct="1">
      <a:defRPr sz="1200" kern="1200">
        <a:solidFill>
          <a:schemeClr val="tx1"/>
        </a:solidFill>
        <a:latin typeface="Verdana" pitchFamily="34" charset="0"/>
        <a:ea typeface="+mn-ea"/>
        <a:cs typeface="+mn-cs"/>
      </a:defRPr>
    </a:lvl3pPr>
    <a:lvl4pPr marL="1362191" algn="l" defTabSz="908127" rtl="0" eaLnBrk="1" latinLnBrk="0" hangingPunct="1">
      <a:defRPr sz="1200" kern="1200">
        <a:solidFill>
          <a:schemeClr val="tx1"/>
        </a:solidFill>
        <a:latin typeface="Verdana" pitchFamily="34" charset="0"/>
        <a:ea typeface="+mn-ea"/>
        <a:cs typeface="+mn-cs"/>
      </a:defRPr>
    </a:lvl4pPr>
    <a:lvl5pPr marL="1816251" algn="l" defTabSz="908127" rtl="0" eaLnBrk="1" latinLnBrk="0" hangingPunct="1">
      <a:defRPr sz="1200" kern="1200">
        <a:solidFill>
          <a:schemeClr val="tx1"/>
        </a:solidFill>
        <a:latin typeface="Verdana" pitchFamily="34" charset="0"/>
        <a:ea typeface="+mn-ea"/>
        <a:cs typeface="+mn-cs"/>
      </a:defRPr>
    </a:lvl5pPr>
    <a:lvl6pPr marL="2270315" algn="l" defTabSz="908127" rtl="0" eaLnBrk="1" latinLnBrk="0" hangingPunct="1">
      <a:defRPr sz="1200" kern="1200">
        <a:solidFill>
          <a:schemeClr val="tx1"/>
        </a:solidFill>
        <a:latin typeface="+mn-lt"/>
        <a:ea typeface="+mn-ea"/>
        <a:cs typeface="+mn-cs"/>
      </a:defRPr>
    </a:lvl6pPr>
    <a:lvl7pPr marL="2724378" algn="l" defTabSz="908127" rtl="0" eaLnBrk="1" latinLnBrk="0" hangingPunct="1">
      <a:defRPr sz="1200" kern="1200">
        <a:solidFill>
          <a:schemeClr val="tx1"/>
        </a:solidFill>
        <a:latin typeface="+mn-lt"/>
        <a:ea typeface="+mn-ea"/>
        <a:cs typeface="+mn-cs"/>
      </a:defRPr>
    </a:lvl7pPr>
    <a:lvl8pPr marL="3178442" algn="l" defTabSz="908127" rtl="0" eaLnBrk="1" latinLnBrk="0" hangingPunct="1">
      <a:defRPr sz="1200" kern="1200">
        <a:solidFill>
          <a:schemeClr val="tx1"/>
        </a:solidFill>
        <a:latin typeface="+mn-lt"/>
        <a:ea typeface="+mn-ea"/>
        <a:cs typeface="+mn-cs"/>
      </a:defRPr>
    </a:lvl8pPr>
    <a:lvl9pPr marL="3632506" algn="l" defTabSz="90812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otizenplatzhalter 5"/>
          <p:cNvSpPr>
            <a:spLocks noGrp="1"/>
          </p:cNvSpPr>
          <p:nvPr>
            <p:ph type="body" sz="quarter" idx="3"/>
          </p:nvPr>
        </p:nvSpPr>
        <p:spPr/>
        <p:txBody>
          <a:bodyPr>
            <a:normAutofit/>
          </a:bodyPr>
          <a:lstStyle/>
          <a:p>
            <a:endParaRPr lang="de-DE" dirty="0"/>
          </a:p>
        </p:txBody>
      </p:sp>
      <p:sp>
        <p:nvSpPr>
          <p:cNvPr id="7" name="Folienbildplatzhalter 6"/>
          <p:cNvSpPr>
            <a:spLocks noGrp="1" noRot="1" noChangeAspect="1"/>
          </p:cNvSpPr>
          <p:nvPr>
            <p:ph type="sldImg" idx="2"/>
          </p:nvPr>
        </p:nvSpPr>
        <p:spPr>
          <a:xfrm>
            <a:off x="1006475" y="211138"/>
            <a:ext cx="4438650" cy="3074987"/>
          </a:xfrm>
        </p:spPr>
      </p:sp>
    </p:spTree>
    <p:extLst>
      <p:ext uri="{BB962C8B-B14F-4D97-AF65-F5344CB8AC3E}">
        <p14:creationId xmlns:p14="http://schemas.microsoft.com/office/powerpoint/2010/main" val="38218739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aphicFrame>
        <p:nvGraphicFramePr>
          <p:cNvPr id="4" name="Objekt 3" hidden="1"/>
          <p:cNvGraphicFramePr>
            <a:graphicFrameLocks noChangeAspect="1"/>
          </p:cNvGraphicFramePr>
          <p:nvPr userDrawn="1">
            <p:custDataLst>
              <p:tags r:id="rId2"/>
            </p:custDataLst>
            <p:extLst>
              <p:ext uri="{D42A27DB-BD31-4B8C-83A1-F6EECF244321}">
                <p14:modId xmlns:p14="http://schemas.microsoft.com/office/powerpoint/2010/main" val="93927118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4569" name="think-cell Folie" r:id="rId4" imgW="353" imgH="353" progId="TCLayout.ActiveDocument.1">
                  <p:embed/>
                </p:oleObj>
              </mc:Choice>
              <mc:Fallback>
                <p:oleObj name="think-cell Folie" r:id="rId4" imgW="353" imgH="353"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Agenda Chart Layout">
    <p:spTree>
      <p:nvGrpSpPr>
        <p:cNvPr id="1" name=""/>
        <p:cNvGrpSpPr/>
        <p:nvPr/>
      </p:nvGrpSpPr>
      <p:grpSpPr>
        <a:xfrm>
          <a:off x="0" y="0"/>
          <a:ext cx="0" cy="0"/>
          <a:chOff x="0" y="0"/>
          <a:chExt cx="0" cy="0"/>
        </a:xfrm>
      </p:grpSpPr>
      <p:sp>
        <p:nvSpPr>
          <p:cNvPr id="7" name="Text Placeholder 6"/>
          <p:cNvSpPr>
            <a:spLocks noGrp="1"/>
          </p:cNvSpPr>
          <p:nvPr>
            <p:ph type="body" sz="quarter" idx="13" hasCustomPrompt="1"/>
          </p:nvPr>
        </p:nvSpPr>
        <p:spPr>
          <a:xfrm>
            <a:off x="2525437" y="2697400"/>
            <a:ext cx="5008566" cy="1769128"/>
          </a:xfrm>
        </p:spPr>
        <p:txBody>
          <a:bodyPr/>
          <a:lstStyle/>
          <a:p>
            <a:pPr lvl="0"/>
            <a:r>
              <a:rPr lang="en-US" dirty="0"/>
              <a:t>First level bullet</a:t>
            </a:r>
          </a:p>
          <a:p>
            <a:pPr lvl="0"/>
            <a:r>
              <a:rPr lang="en-US" dirty="0"/>
              <a:t>First level bullet</a:t>
            </a:r>
          </a:p>
          <a:p>
            <a:pPr lvl="0"/>
            <a:r>
              <a:rPr lang="en-US" dirty="0"/>
              <a:t>First level bullet</a:t>
            </a:r>
          </a:p>
        </p:txBody>
      </p:sp>
      <p:sp>
        <p:nvSpPr>
          <p:cNvPr id="5" name="Title 4"/>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lank Slide Layout">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Slide Number Placeholder 5">
            <a:extLst>
              <a:ext uri="{FF2B5EF4-FFF2-40B4-BE49-F238E27FC236}">
                <a16:creationId xmlns:a16="http://schemas.microsoft.com/office/drawing/2014/main" id="{B5986907-D270-E345-9500-1E8EB28569EE}"/>
              </a:ext>
            </a:extLst>
          </p:cNvPr>
          <p:cNvSpPr>
            <a:spLocks noGrp="1"/>
          </p:cNvSpPr>
          <p:nvPr>
            <p:ph type="sldNum" sz="quarter" idx="10"/>
          </p:nvPr>
        </p:nvSpPr>
        <p:spPr>
          <a:ln/>
        </p:spPr>
        <p:txBody>
          <a:bodyPr/>
          <a:lstStyle>
            <a:lvl1pPr>
              <a:defRPr/>
            </a:lvl1pPr>
          </a:lstStyle>
          <a:p>
            <a:fld id="{FF71F975-CBB2-B743-BCE5-B0B264C83970}" type="slidenum">
              <a:rPr lang="en-US" altLang="en-US"/>
              <a:pPr/>
              <a:t>‹#›</a:t>
            </a:fld>
            <a:endParaRPr lang="en-US" altLang="en-US"/>
          </a:p>
        </p:txBody>
      </p:sp>
      <p:sp>
        <p:nvSpPr>
          <p:cNvPr id="5" name="Footer Placeholder 4">
            <a:extLst>
              <a:ext uri="{FF2B5EF4-FFF2-40B4-BE49-F238E27FC236}">
                <a16:creationId xmlns:a16="http://schemas.microsoft.com/office/drawing/2014/main" id="{07E7E50B-6353-484A-9477-A76008B688B6}"/>
              </a:ext>
            </a:extLst>
          </p:cNvPr>
          <p:cNvSpPr>
            <a:spLocks noGrp="1"/>
          </p:cNvSpPr>
          <p:nvPr>
            <p:ph type="ftr" sz="quarter" idx="11"/>
          </p:nvPr>
        </p:nvSpPr>
        <p:spPr/>
        <p:txBody>
          <a:bodyPr/>
          <a:lstStyle>
            <a:lvl1pPr>
              <a:defRPr/>
            </a:lvl1pPr>
          </a:lstStyle>
          <a:p>
            <a:pPr>
              <a:defRPr/>
            </a:pPr>
            <a:endParaRPr lang="en-US"/>
          </a:p>
        </p:txBody>
      </p:sp>
      <p:sp>
        <p:nvSpPr>
          <p:cNvPr id="6" name="Date Placeholder 3">
            <a:extLst>
              <a:ext uri="{FF2B5EF4-FFF2-40B4-BE49-F238E27FC236}">
                <a16:creationId xmlns:a16="http://schemas.microsoft.com/office/drawing/2014/main" id="{D3FEFA9F-AE51-364D-A79F-F4F2ACDD8A84}"/>
              </a:ext>
            </a:extLst>
          </p:cNvPr>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998453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e Chart Layout">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Click to edit Master title style</a:t>
            </a:r>
          </a:p>
        </p:txBody>
      </p:sp>
      <p:sp>
        <p:nvSpPr>
          <p:cNvPr id="2" name="TextBox 1">
            <a:extLst>
              <a:ext uri="{FF2B5EF4-FFF2-40B4-BE49-F238E27FC236}">
                <a16:creationId xmlns:a16="http://schemas.microsoft.com/office/drawing/2014/main" id="{CB641B4E-565A-468A-8D0B-DCAE2EFC6AFB}"/>
              </a:ext>
            </a:extLst>
          </p:cNvPr>
          <p:cNvSpPr txBox="1"/>
          <p:nvPr userDrawn="1"/>
        </p:nvSpPr>
        <p:spPr>
          <a:xfrm>
            <a:off x="365760" y="1354975"/>
            <a:ext cx="9137500" cy="4796443"/>
          </a:xfrm>
          <a:prstGeom prst="rect">
            <a:avLst/>
          </a:prstGeom>
          <a:noFill/>
        </p:spPr>
        <p:txBody>
          <a:bodyPr wrap="square" lIns="45720" rIns="45720" rtlCol="0">
            <a:spAutoFit/>
          </a:bodyPr>
          <a:lstStyle/>
          <a:p>
            <a:endParaRPr lang="en-NZ" sz="2000" dirty="0"/>
          </a:p>
        </p:txBody>
      </p:sp>
      <p:sp>
        <p:nvSpPr>
          <p:cNvPr id="4" name="TextBox 3">
            <a:extLst>
              <a:ext uri="{FF2B5EF4-FFF2-40B4-BE49-F238E27FC236}">
                <a16:creationId xmlns:a16="http://schemas.microsoft.com/office/drawing/2014/main" id="{0AA3954F-6E46-4EED-8954-213BFC944D83}"/>
              </a:ext>
            </a:extLst>
          </p:cNvPr>
          <p:cNvSpPr txBox="1"/>
          <p:nvPr userDrawn="1"/>
        </p:nvSpPr>
        <p:spPr>
          <a:xfrm>
            <a:off x="365760" y="1354975"/>
            <a:ext cx="9002684" cy="4796443"/>
          </a:xfrm>
          <a:prstGeom prst="rect">
            <a:avLst/>
          </a:prstGeom>
          <a:noFill/>
        </p:spPr>
        <p:txBody>
          <a:bodyPr wrap="square" lIns="45720" rIns="45720" rtlCol="0">
            <a:spAutoFit/>
          </a:bodyPr>
          <a:lstStyle/>
          <a:p>
            <a:endParaRPr lang="en-NZ" sz="200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wo Charts Layout">
    <p:spTree>
      <p:nvGrpSpPr>
        <p:cNvPr id="1" name=""/>
        <p:cNvGrpSpPr/>
        <p:nvPr/>
      </p:nvGrpSpPr>
      <p:grpSpPr>
        <a:xfrm>
          <a:off x="0" y="0"/>
          <a:ext cx="0" cy="0"/>
          <a:chOff x="0" y="0"/>
          <a:chExt cx="0" cy="0"/>
        </a:xfrm>
      </p:grpSpPr>
      <p:sp>
        <p:nvSpPr>
          <p:cNvPr id="4" name="Picture Placeholder 7"/>
          <p:cNvSpPr>
            <a:spLocks noGrp="1"/>
          </p:cNvSpPr>
          <p:nvPr>
            <p:ph type="pic" sz="quarter" idx="12" hasCustomPrompt="1"/>
          </p:nvPr>
        </p:nvSpPr>
        <p:spPr>
          <a:xfrm>
            <a:off x="383052" y="1390030"/>
            <a:ext cx="4338016" cy="5095600"/>
          </a:xfrm>
          <a:prstGeom prst="rect">
            <a:avLst/>
          </a:prstGeom>
          <a:blipFill>
            <a:blip r:embed="rId2" cstate="print"/>
            <a:stretch>
              <a:fillRect/>
            </a:stretch>
          </a:blipFill>
        </p:spPr>
        <p:txBody>
          <a:bodyPr>
            <a:normAutofit/>
          </a:bodyPr>
          <a:lstStyle>
            <a:lvl1pPr marL="269598" indent="-269598" algn="l" defTabSz="974345" rtl="0" eaLnBrk="1" fontAlgn="base" hangingPunct="1">
              <a:spcBef>
                <a:spcPct val="40000"/>
              </a:spcBef>
              <a:spcAft>
                <a:spcPct val="0"/>
              </a:spcAft>
              <a:buClr>
                <a:schemeClr val="tx1"/>
              </a:buClr>
              <a:buSzPct val="100000"/>
              <a:buFont typeface="Verdana" pitchFamily="34" charset="0"/>
              <a:buChar char="•"/>
              <a:defRPr lang="en-US" sz="2400" dirty="0">
                <a:solidFill>
                  <a:schemeClr val="tx1"/>
                </a:solidFill>
                <a:latin typeface="+mn-lt"/>
                <a:ea typeface="+mn-ea"/>
                <a:cs typeface="+mn-cs"/>
              </a:defRPr>
            </a:lvl1pPr>
          </a:lstStyle>
          <a:p>
            <a:r>
              <a:rPr lang="en-US" dirty="0"/>
              <a:t>Wizard Chart</a:t>
            </a:r>
          </a:p>
        </p:txBody>
      </p:sp>
      <p:sp>
        <p:nvSpPr>
          <p:cNvPr id="5" name="Picture Placeholder 7"/>
          <p:cNvSpPr>
            <a:spLocks noGrp="1"/>
          </p:cNvSpPr>
          <p:nvPr>
            <p:ph type="pic" sz="quarter" idx="13" hasCustomPrompt="1"/>
          </p:nvPr>
        </p:nvSpPr>
        <p:spPr>
          <a:xfrm>
            <a:off x="5188164" y="1390030"/>
            <a:ext cx="4338016" cy="5095600"/>
          </a:xfrm>
          <a:prstGeom prst="rect">
            <a:avLst/>
          </a:prstGeom>
          <a:blipFill>
            <a:blip r:embed="rId2" cstate="print"/>
            <a:stretch>
              <a:fillRect/>
            </a:stretch>
          </a:blipFill>
        </p:spPr>
        <p:txBody>
          <a:bodyPr>
            <a:normAutofit/>
          </a:bodyPr>
          <a:lstStyle>
            <a:lvl1pPr marL="269598" indent="-269598" algn="l" defTabSz="974345" rtl="0" eaLnBrk="1" fontAlgn="base" latinLnBrk="0" hangingPunct="1">
              <a:spcBef>
                <a:spcPct val="40000"/>
              </a:spcBef>
              <a:spcAft>
                <a:spcPct val="0"/>
              </a:spcAft>
              <a:buClr>
                <a:schemeClr val="tx1"/>
              </a:buClr>
              <a:buSzPct val="100000"/>
              <a:buFont typeface="Verdana" pitchFamily="34" charset="0"/>
              <a:buChar char="•"/>
              <a:defRPr lang="en-US" altLang="zh-CN" sz="2400" kern="1200" noProof="1" dirty="0">
                <a:solidFill>
                  <a:schemeClr val="tx1"/>
                </a:solidFill>
                <a:latin typeface="+mn-lt"/>
                <a:ea typeface="+mn-ea"/>
                <a:cs typeface="+mn-cs"/>
              </a:defRPr>
            </a:lvl1pPr>
          </a:lstStyle>
          <a:p>
            <a:r>
              <a:rPr lang="en-US" dirty="0"/>
              <a:t>Wizard Chart</a:t>
            </a:r>
          </a:p>
        </p:txBody>
      </p:sp>
      <p:sp>
        <p:nvSpPr>
          <p:cNvPr id="6" name="Text Placeholder 6"/>
          <p:cNvSpPr>
            <a:spLocks noGrp="1"/>
          </p:cNvSpPr>
          <p:nvPr>
            <p:ph type="body" sz="quarter" idx="14"/>
          </p:nvPr>
        </p:nvSpPr>
        <p:spPr>
          <a:xfrm>
            <a:off x="384736" y="1171059"/>
            <a:ext cx="4338276"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600" b="1" cap="all" baseline="0"/>
            </a:lvl1pPr>
          </a:lstStyle>
          <a:p>
            <a:pPr lvl="0"/>
            <a:r>
              <a:rPr lang="en-US"/>
              <a:t>Click to edit Master text styles</a:t>
            </a:r>
          </a:p>
        </p:txBody>
      </p:sp>
      <p:sp>
        <p:nvSpPr>
          <p:cNvPr id="7" name="Text Placeholder 6"/>
          <p:cNvSpPr>
            <a:spLocks noGrp="1"/>
          </p:cNvSpPr>
          <p:nvPr>
            <p:ph type="body" sz="quarter" idx="15"/>
          </p:nvPr>
        </p:nvSpPr>
        <p:spPr>
          <a:xfrm>
            <a:off x="5185521" y="1171059"/>
            <a:ext cx="4350945"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600" b="1" cap="all" baseline="0"/>
            </a:lvl1pPr>
          </a:lstStyle>
          <a:p>
            <a:pPr lvl="0"/>
            <a:r>
              <a:rPr lang="en-US"/>
              <a:t>Click to edit Master text styles</a:t>
            </a:r>
          </a:p>
        </p:txBody>
      </p:sp>
      <p:sp>
        <p:nvSpPr>
          <p:cNvPr id="9" name="Title 8"/>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hree Charts Layout">
    <p:spTree>
      <p:nvGrpSpPr>
        <p:cNvPr id="1" name=""/>
        <p:cNvGrpSpPr/>
        <p:nvPr/>
      </p:nvGrpSpPr>
      <p:grpSpPr>
        <a:xfrm>
          <a:off x="0" y="0"/>
          <a:ext cx="0" cy="0"/>
          <a:chOff x="0" y="0"/>
          <a:chExt cx="0" cy="0"/>
        </a:xfrm>
      </p:grpSpPr>
      <p:sp>
        <p:nvSpPr>
          <p:cNvPr id="13" name="Picture Placeholder 7"/>
          <p:cNvSpPr>
            <a:spLocks noGrp="1"/>
          </p:cNvSpPr>
          <p:nvPr>
            <p:ph type="pic" sz="quarter" idx="12" hasCustomPrompt="1"/>
          </p:nvPr>
        </p:nvSpPr>
        <p:spPr>
          <a:xfrm>
            <a:off x="383123" y="1390030"/>
            <a:ext cx="2932157" cy="5095600"/>
          </a:xfrm>
          <a:prstGeom prst="rect">
            <a:avLst/>
          </a:prstGeom>
          <a:blipFill>
            <a:blip r:embed="rId2" cstate="print"/>
            <a:stretch>
              <a:fillRect/>
            </a:stretch>
          </a:blipFill>
        </p:spPr>
        <p:txBody>
          <a:bodyPr>
            <a:normAutofit/>
          </a:bodyPr>
          <a:lstStyle>
            <a:lvl1pPr marL="269598" indent="-269598" algn="l" defTabSz="974345" rtl="0" eaLnBrk="1" fontAlgn="base" hangingPunct="1">
              <a:spcBef>
                <a:spcPct val="40000"/>
              </a:spcBef>
              <a:spcAft>
                <a:spcPct val="0"/>
              </a:spcAft>
              <a:buClr>
                <a:schemeClr val="tx1"/>
              </a:buClr>
              <a:buSzPct val="100000"/>
              <a:buFont typeface="Verdana" pitchFamily="34" charset="0"/>
              <a:buChar char="•"/>
              <a:defRPr lang="en-US" sz="2400" dirty="0">
                <a:solidFill>
                  <a:schemeClr val="tx1"/>
                </a:solidFill>
                <a:latin typeface="+mn-lt"/>
                <a:ea typeface="+mn-ea"/>
                <a:cs typeface="+mn-cs"/>
              </a:defRPr>
            </a:lvl1pPr>
          </a:lstStyle>
          <a:p>
            <a:r>
              <a:rPr lang="en-US" dirty="0"/>
              <a:t>Wizard Chart</a:t>
            </a:r>
          </a:p>
        </p:txBody>
      </p:sp>
      <p:sp>
        <p:nvSpPr>
          <p:cNvPr id="14" name="Picture Placeholder 7"/>
          <p:cNvSpPr>
            <a:spLocks noGrp="1"/>
          </p:cNvSpPr>
          <p:nvPr>
            <p:ph type="pic" sz="quarter" idx="13" hasCustomPrompt="1"/>
          </p:nvPr>
        </p:nvSpPr>
        <p:spPr>
          <a:xfrm>
            <a:off x="6452589" y="1390030"/>
            <a:ext cx="2932157" cy="5095600"/>
          </a:xfrm>
          <a:prstGeom prst="rect">
            <a:avLst/>
          </a:prstGeom>
          <a:blipFill>
            <a:blip r:embed="rId2" cstate="print"/>
            <a:stretch>
              <a:fillRect/>
            </a:stretch>
          </a:blipFill>
        </p:spPr>
        <p:txBody>
          <a:bodyPr>
            <a:normAutofit/>
          </a:bodyPr>
          <a:lstStyle>
            <a:lvl1pPr marL="269598" indent="-269598" algn="l" defTabSz="974345" rtl="0" eaLnBrk="1" fontAlgn="base" latinLnBrk="0" hangingPunct="1">
              <a:spcBef>
                <a:spcPct val="40000"/>
              </a:spcBef>
              <a:spcAft>
                <a:spcPct val="0"/>
              </a:spcAft>
              <a:buClr>
                <a:schemeClr val="tx1"/>
              </a:buClr>
              <a:buSzPct val="100000"/>
              <a:buFont typeface="Verdana" pitchFamily="34" charset="0"/>
              <a:buChar char="•"/>
              <a:defRPr lang="en-US" altLang="zh-CN" sz="2400" kern="1200" noProof="1" dirty="0">
                <a:solidFill>
                  <a:schemeClr val="tx1"/>
                </a:solidFill>
                <a:latin typeface="+mn-lt"/>
                <a:ea typeface="+mn-ea"/>
                <a:cs typeface="+mn-cs"/>
              </a:defRPr>
            </a:lvl1pPr>
          </a:lstStyle>
          <a:p>
            <a:r>
              <a:rPr lang="en-US" dirty="0"/>
              <a:t>Wizard Chart</a:t>
            </a:r>
          </a:p>
        </p:txBody>
      </p:sp>
      <p:sp>
        <p:nvSpPr>
          <p:cNvPr id="15" name="Text Placeholder 6"/>
          <p:cNvSpPr>
            <a:spLocks noGrp="1"/>
          </p:cNvSpPr>
          <p:nvPr>
            <p:ph type="body" sz="quarter" idx="14"/>
          </p:nvPr>
        </p:nvSpPr>
        <p:spPr>
          <a:xfrm>
            <a:off x="383121" y="1171059"/>
            <a:ext cx="2932157" cy="406595"/>
          </a:xfrm>
          <a:blipFill dpi="0" rotWithShape="1">
            <a:blip r:embed="rId3" cstate="print"/>
            <a:srcRect/>
            <a:tile tx="0" ty="0" sx="100000" sy="100000" flip="none" algn="b"/>
          </a:blipFill>
        </p:spPr>
        <p:txBody>
          <a:bodyPr lIns="0" tIns="0" rIns="0" bIns="90802" anchor="b" anchorCtr="0">
            <a:normAutofit/>
          </a:bodyPr>
          <a:lstStyle>
            <a:lvl1pPr marL="0" indent="0" algn="ctr" rtl="0">
              <a:buNone/>
              <a:defRPr sz="1600" b="1" cap="all" baseline="0"/>
            </a:lvl1pPr>
          </a:lstStyle>
          <a:p>
            <a:pPr lvl="0"/>
            <a:r>
              <a:rPr lang="en-US"/>
              <a:t>Click to edit Master text styles</a:t>
            </a:r>
          </a:p>
        </p:txBody>
      </p:sp>
      <p:sp>
        <p:nvSpPr>
          <p:cNvPr id="16" name="Text Placeholder 6"/>
          <p:cNvSpPr>
            <a:spLocks noGrp="1"/>
          </p:cNvSpPr>
          <p:nvPr>
            <p:ph type="body" sz="quarter" idx="15"/>
          </p:nvPr>
        </p:nvSpPr>
        <p:spPr>
          <a:xfrm>
            <a:off x="6452588" y="1171059"/>
            <a:ext cx="2932157" cy="406595"/>
          </a:xfrm>
          <a:blipFill dpi="0" rotWithShape="1">
            <a:blip r:embed="rId3" cstate="print"/>
            <a:srcRect/>
            <a:tile tx="0" ty="0" sx="100000" sy="100000" flip="none" algn="b"/>
          </a:blipFill>
        </p:spPr>
        <p:txBody>
          <a:bodyPr lIns="0" tIns="0" rIns="0" bIns="90802" anchor="b" anchorCtr="0">
            <a:normAutofit/>
          </a:bodyPr>
          <a:lstStyle>
            <a:lvl1pPr marL="0" indent="0" algn="ctr" rtl="0">
              <a:buNone/>
              <a:defRPr sz="1600" b="1" cap="all" baseline="0"/>
            </a:lvl1pPr>
          </a:lstStyle>
          <a:p>
            <a:pPr lvl="0"/>
            <a:r>
              <a:rPr lang="en-US"/>
              <a:t>Click to edit Master text styles</a:t>
            </a:r>
          </a:p>
        </p:txBody>
      </p:sp>
      <p:sp>
        <p:nvSpPr>
          <p:cNvPr id="17" name="Picture Placeholder 7"/>
          <p:cNvSpPr>
            <a:spLocks noGrp="1"/>
          </p:cNvSpPr>
          <p:nvPr>
            <p:ph type="pic" sz="quarter" idx="16" hasCustomPrompt="1"/>
          </p:nvPr>
        </p:nvSpPr>
        <p:spPr>
          <a:xfrm>
            <a:off x="3417856" y="1390030"/>
            <a:ext cx="2932157" cy="5095600"/>
          </a:xfrm>
          <a:prstGeom prst="rect">
            <a:avLst/>
          </a:prstGeom>
          <a:blipFill>
            <a:blip r:embed="rId2" cstate="print"/>
            <a:stretch>
              <a:fillRect/>
            </a:stretch>
          </a:blipFill>
        </p:spPr>
        <p:txBody>
          <a:bodyPr>
            <a:normAutofit/>
          </a:bodyPr>
          <a:lstStyle>
            <a:lvl1pPr marL="269598" indent="-269598" algn="l" defTabSz="974345" rtl="0" eaLnBrk="1" fontAlgn="base" latinLnBrk="0" hangingPunct="1">
              <a:spcBef>
                <a:spcPct val="40000"/>
              </a:spcBef>
              <a:spcAft>
                <a:spcPct val="0"/>
              </a:spcAft>
              <a:buClr>
                <a:schemeClr val="tx1"/>
              </a:buClr>
              <a:buSzPct val="100000"/>
              <a:buFont typeface="Verdana" pitchFamily="34" charset="0"/>
              <a:buChar char="•"/>
              <a:defRPr lang="en-US" altLang="zh-CN" sz="2400" kern="1200" noProof="1" dirty="0">
                <a:solidFill>
                  <a:schemeClr val="tx1"/>
                </a:solidFill>
                <a:latin typeface="+mn-lt"/>
                <a:ea typeface="+mn-ea"/>
                <a:cs typeface="+mn-cs"/>
              </a:defRPr>
            </a:lvl1pPr>
          </a:lstStyle>
          <a:p>
            <a:r>
              <a:rPr lang="en-US" dirty="0"/>
              <a:t>Wizard Chart</a:t>
            </a:r>
          </a:p>
        </p:txBody>
      </p:sp>
      <p:sp>
        <p:nvSpPr>
          <p:cNvPr id="18" name="Text Placeholder 6"/>
          <p:cNvSpPr>
            <a:spLocks noGrp="1"/>
          </p:cNvSpPr>
          <p:nvPr>
            <p:ph type="body" sz="quarter" idx="17"/>
          </p:nvPr>
        </p:nvSpPr>
        <p:spPr>
          <a:xfrm>
            <a:off x="3398817" y="1171059"/>
            <a:ext cx="2932157" cy="406595"/>
          </a:xfrm>
          <a:blipFill dpi="0" rotWithShape="1">
            <a:blip r:embed="rId3" cstate="print"/>
            <a:srcRect/>
            <a:tile tx="0" ty="0" sx="100000" sy="100000" flip="none" algn="b"/>
          </a:blipFill>
        </p:spPr>
        <p:txBody>
          <a:bodyPr lIns="0" tIns="0" rIns="0" bIns="90802" anchor="b" anchorCtr="0">
            <a:normAutofit/>
          </a:bodyPr>
          <a:lstStyle>
            <a:lvl1pPr marL="0" indent="0" algn="ctr" rtl="0">
              <a:buNone/>
              <a:defRPr sz="1600" b="1" cap="all" baseline="0"/>
            </a:lvl1pPr>
          </a:lstStyle>
          <a:p>
            <a:pPr lvl="0"/>
            <a:r>
              <a:rPr lang="en-US"/>
              <a:t>Click to edit Master text styles</a:t>
            </a:r>
          </a:p>
        </p:txBody>
      </p:sp>
      <p:sp>
        <p:nvSpPr>
          <p:cNvPr id="10" name="Title 9"/>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Four Charts Layout">
    <p:spTree>
      <p:nvGrpSpPr>
        <p:cNvPr id="1" name=""/>
        <p:cNvGrpSpPr/>
        <p:nvPr/>
      </p:nvGrpSpPr>
      <p:grpSpPr>
        <a:xfrm>
          <a:off x="0" y="0"/>
          <a:ext cx="0" cy="0"/>
          <a:chOff x="0" y="0"/>
          <a:chExt cx="0" cy="0"/>
        </a:xfrm>
      </p:grpSpPr>
      <p:sp>
        <p:nvSpPr>
          <p:cNvPr id="15" name="Picture Placeholder 7"/>
          <p:cNvSpPr>
            <a:spLocks noGrp="1"/>
          </p:cNvSpPr>
          <p:nvPr>
            <p:ph type="pic" sz="quarter" idx="12" hasCustomPrompt="1"/>
          </p:nvPr>
        </p:nvSpPr>
        <p:spPr>
          <a:xfrm>
            <a:off x="383052" y="1319241"/>
            <a:ext cx="4338016" cy="2454499"/>
          </a:xfrm>
          <a:prstGeom prst="rect">
            <a:avLst/>
          </a:prstGeom>
          <a:blipFill>
            <a:blip r:embed="rId2" cstate="print"/>
            <a:stretch>
              <a:fillRect/>
            </a:stretch>
          </a:blipFill>
        </p:spPr>
        <p:txBody>
          <a:bodyPr>
            <a:normAutofit/>
          </a:bodyPr>
          <a:lstStyle>
            <a:lvl1pPr marL="269598" indent="-269598" algn="l" defTabSz="974345" rtl="0" eaLnBrk="1" fontAlgn="base" hangingPunct="1">
              <a:spcBef>
                <a:spcPct val="40000"/>
              </a:spcBef>
              <a:spcAft>
                <a:spcPct val="0"/>
              </a:spcAft>
              <a:buClr>
                <a:schemeClr val="tx1"/>
              </a:buClr>
              <a:buSzPct val="100000"/>
              <a:buFont typeface="Verdana" pitchFamily="34" charset="0"/>
              <a:buChar char="•"/>
              <a:defRPr lang="en-US" sz="2400" dirty="0">
                <a:solidFill>
                  <a:schemeClr val="tx1"/>
                </a:solidFill>
                <a:latin typeface="+mn-lt"/>
                <a:ea typeface="+mn-ea"/>
                <a:cs typeface="+mn-cs"/>
              </a:defRPr>
            </a:lvl1pPr>
          </a:lstStyle>
          <a:p>
            <a:r>
              <a:rPr lang="en-US" dirty="0"/>
              <a:t>Wizard Chart</a:t>
            </a:r>
          </a:p>
        </p:txBody>
      </p:sp>
      <p:sp>
        <p:nvSpPr>
          <p:cNvPr id="16" name="Picture Placeholder 7"/>
          <p:cNvSpPr>
            <a:spLocks noGrp="1"/>
          </p:cNvSpPr>
          <p:nvPr>
            <p:ph type="pic" sz="quarter" idx="13" hasCustomPrompt="1"/>
          </p:nvPr>
        </p:nvSpPr>
        <p:spPr>
          <a:xfrm>
            <a:off x="5188164" y="1319241"/>
            <a:ext cx="4338016" cy="2454499"/>
          </a:xfrm>
          <a:prstGeom prst="rect">
            <a:avLst/>
          </a:prstGeom>
          <a:blipFill>
            <a:blip r:embed="rId2" cstate="print"/>
            <a:stretch>
              <a:fillRect/>
            </a:stretch>
          </a:blipFill>
        </p:spPr>
        <p:txBody>
          <a:bodyPr>
            <a:normAutofit/>
          </a:bodyPr>
          <a:lstStyle>
            <a:lvl1pPr marL="269598" indent="-269598" algn="l" defTabSz="974345" rtl="0" eaLnBrk="1" fontAlgn="base" latinLnBrk="0" hangingPunct="1">
              <a:spcBef>
                <a:spcPct val="40000"/>
              </a:spcBef>
              <a:spcAft>
                <a:spcPct val="0"/>
              </a:spcAft>
              <a:buClr>
                <a:schemeClr val="tx1"/>
              </a:buClr>
              <a:buSzPct val="100000"/>
              <a:buFont typeface="Verdana" pitchFamily="34" charset="0"/>
              <a:buChar char="•"/>
              <a:defRPr lang="en-US" altLang="zh-CN" sz="2400" kern="1200" noProof="1" dirty="0">
                <a:solidFill>
                  <a:schemeClr val="tx1"/>
                </a:solidFill>
                <a:latin typeface="+mn-lt"/>
                <a:ea typeface="+mn-ea"/>
                <a:cs typeface="+mn-cs"/>
              </a:defRPr>
            </a:lvl1pPr>
          </a:lstStyle>
          <a:p>
            <a:r>
              <a:rPr lang="en-US" dirty="0"/>
              <a:t>Wizard Chart</a:t>
            </a:r>
          </a:p>
        </p:txBody>
      </p:sp>
      <p:sp>
        <p:nvSpPr>
          <p:cNvPr id="17" name="Text Placeholder 6"/>
          <p:cNvSpPr>
            <a:spLocks noGrp="1"/>
          </p:cNvSpPr>
          <p:nvPr>
            <p:ph type="body" sz="quarter" idx="14"/>
          </p:nvPr>
        </p:nvSpPr>
        <p:spPr>
          <a:xfrm>
            <a:off x="384736" y="1061541"/>
            <a:ext cx="4338276"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600" b="1" cap="all" baseline="0"/>
            </a:lvl1pPr>
          </a:lstStyle>
          <a:p>
            <a:pPr lvl="0"/>
            <a:r>
              <a:rPr lang="en-US"/>
              <a:t>Click to edit Master text styles</a:t>
            </a:r>
          </a:p>
        </p:txBody>
      </p:sp>
      <p:sp>
        <p:nvSpPr>
          <p:cNvPr id="18" name="Text Placeholder 6"/>
          <p:cNvSpPr>
            <a:spLocks noGrp="1"/>
          </p:cNvSpPr>
          <p:nvPr>
            <p:ph type="body" sz="quarter" idx="15"/>
          </p:nvPr>
        </p:nvSpPr>
        <p:spPr>
          <a:xfrm>
            <a:off x="5185519" y="1061541"/>
            <a:ext cx="4338276"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600" b="1" cap="all" baseline="0"/>
            </a:lvl1pPr>
          </a:lstStyle>
          <a:p>
            <a:pPr lvl="0"/>
            <a:r>
              <a:rPr lang="en-US"/>
              <a:t>Click to edit Master text styles</a:t>
            </a:r>
          </a:p>
        </p:txBody>
      </p:sp>
      <p:sp>
        <p:nvSpPr>
          <p:cNvPr id="19" name="Picture Placeholder 7"/>
          <p:cNvSpPr>
            <a:spLocks noGrp="1"/>
          </p:cNvSpPr>
          <p:nvPr>
            <p:ph type="pic" sz="quarter" idx="16" hasCustomPrompt="1"/>
          </p:nvPr>
        </p:nvSpPr>
        <p:spPr>
          <a:xfrm>
            <a:off x="381695" y="4047875"/>
            <a:ext cx="4338016" cy="2454499"/>
          </a:xfrm>
          <a:prstGeom prst="rect">
            <a:avLst/>
          </a:prstGeom>
          <a:blipFill>
            <a:blip r:embed="rId2" cstate="print"/>
            <a:stretch>
              <a:fillRect/>
            </a:stretch>
          </a:blipFill>
        </p:spPr>
        <p:txBody>
          <a:bodyPr>
            <a:normAutofit/>
          </a:bodyPr>
          <a:lstStyle>
            <a:lvl1pPr marL="269598" indent="-269598" algn="l" defTabSz="974345" rtl="0" eaLnBrk="1" fontAlgn="base" hangingPunct="1">
              <a:spcBef>
                <a:spcPct val="40000"/>
              </a:spcBef>
              <a:spcAft>
                <a:spcPct val="0"/>
              </a:spcAft>
              <a:buClr>
                <a:schemeClr val="tx1"/>
              </a:buClr>
              <a:buSzPct val="100000"/>
              <a:buFont typeface="Verdana" pitchFamily="34" charset="0"/>
              <a:buChar char="•"/>
              <a:defRPr lang="en-US" sz="2400" dirty="0">
                <a:solidFill>
                  <a:schemeClr val="tx1"/>
                </a:solidFill>
                <a:latin typeface="+mn-lt"/>
                <a:ea typeface="+mn-ea"/>
                <a:cs typeface="+mn-cs"/>
              </a:defRPr>
            </a:lvl1pPr>
          </a:lstStyle>
          <a:p>
            <a:r>
              <a:rPr lang="en-US" dirty="0"/>
              <a:t>Wizard Chart</a:t>
            </a:r>
          </a:p>
        </p:txBody>
      </p:sp>
      <p:sp>
        <p:nvSpPr>
          <p:cNvPr id="20" name="Picture Placeholder 7"/>
          <p:cNvSpPr>
            <a:spLocks noGrp="1"/>
          </p:cNvSpPr>
          <p:nvPr>
            <p:ph type="pic" sz="quarter" idx="17" hasCustomPrompt="1"/>
          </p:nvPr>
        </p:nvSpPr>
        <p:spPr>
          <a:xfrm>
            <a:off x="5185450" y="4047875"/>
            <a:ext cx="4338016" cy="2454499"/>
          </a:xfrm>
          <a:prstGeom prst="rect">
            <a:avLst/>
          </a:prstGeom>
          <a:blipFill>
            <a:blip r:embed="rId2" cstate="print"/>
            <a:stretch>
              <a:fillRect/>
            </a:stretch>
          </a:blipFill>
        </p:spPr>
        <p:txBody>
          <a:bodyPr>
            <a:normAutofit/>
          </a:bodyPr>
          <a:lstStyle>
            <a:lvl1pPr marL="269598" indent="-269598" algn="l" defTabSz="974345" rtl="0" eaLnBrk="1" fontAlgn="base" latinLnBrk="0" hangingPunct="1">
              <a:spcBef>
                <a:spcPct val="40000"/>
              </a:spcBef>
              <a:spcAft>
                <a:spcPct val="0"/>
              </a:spcAft>
              <a:buClr>
                <a:schemeClr val="tx1"/>
              </a:buClr>
              <a:buSzPct val="100000"/>
              <a:buFont typeface="Verdana" pitchFamily="34" charset="0"/>
              <a:buChar char="•"/>
              <a:defRPr lang="en-US" altLang="zh-CN" sz="2400" kern="1200" noProof="1" dirty="0">
                <a:solidFill>
                  <a:schemeClr val="tx1"/>
                </a:solidFill>
                <a:latin typeface="+mn-lt"/>
                <a:ea typeface="+mn-ea"/>
                <a:cs typeface="+mn-cs"/>
              </a:defRPr>
            </a:lvl1pPr>
          </a:lstStyle>
          <a:p>
            <a:r>
              <a:rPr lang="en-US" dirty="0"/>
              <a:t>Wizard Chart</a:t>
            </a:r>
          </a:p>
        </p:txBody>
      </p:sp>
      <p:sp>
        <p:nvSpPr>
          <p:cNvPr id="21" name="Text Placeholder 6"/>
          <p:cNvSpPr>
            <a:spLocks noGrp="1"/>
          </p:cNvSpPr>
          <p:nvPr>
            <p:ph type="body" sz="quarter" idx="18"/>
          </p:nvPr>
        </p:nvSpPr>
        <p:spPr>
          <a:xfrm>
            <a:off x="381763" y="3816326"/>
            <a:ext cx="4338276"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600" b="1" cap="all" baseline="0"/>
            </a:lvl1pPr>
          </a:lstStyle>
          <a:p>
            <a:pPr lvl="0"/>
            <a:r>
              <a:rPr lang="en-US"/>
              <a:t>Click to edit Master text styles</a:t>
            </a:r>
          </a:p>
        </p:txBody>
      </p:sp>
      <p:sp>
        <p:nvSpPr>
          <p:cNvPr id="22" name="Text Placeholder 6"/>
          <p:cNvSpPr>
            <a:spLocks noGrp="1"/>
          </p:cNvSpPr>
          <p:nvPr>
            <p:ph type="body" sz="quarter" idx="19"/>
          </p:nvPr>
        </p:nvSpPr>
        <p:spPr>
          <a:xfrm>
            <a:off x="5185519" y="3816326"/>
            <a:ext cx="4338276"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600" b="1" cap="all" baseline="0"/>
            </a:lvl1pPr>
          </a:lstStyle>
          <a:p>
            <a:pPr lvl="0"/>
            <a:r>
              <a:rPr lang="en-US"/>
              <a:t>Click to edit Master text styles</a:t>
            </a:r>
          </a:p>
        </p:txBody>
      </p:sp>
      <p:sp>
        <p:nvSpPr>
          <p:cNvPr id="12" name="Title 1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Half Page Chart Layout">
    <p:spTree>
      <p:nvGrpSpPr>
        <p:cNvPr id="1" name=""/>
        <p:cNvGrpSpPr/>
        <p:nvPr/>
      </p:nvGrpSpPr>
      <p:grpSpPr>
        <a:xfrm>
          <a:off x="0" y="0"/>
          <a:ext cx="0" cy="0"/>
          <a:chOff x="0" y="0"/>
          <a:chExt cx="0" cy="0"/>
        </a:xfrm>
      </p:grpSpPr>
      <p:sp>
        <p:nvSpPr>
          <p:cNvPr id="4" name="Picture Placeholder 7"/>
          <p:cNvSpPr>
            <a:spLocks noGrp="1"/>
          </p:cNvSpPr>
          <p:nvPr>
            <p:ph type="pic" sz="quarter" idx="12" hasCustomPrompt="1"/>
          </p:nvPr>
        </p:nvSpPr>
        <p:spPr>
          <a:xfrm>
            <a:off x="383052" y="1390030"/>
            <a:ext cx="4338016" cy="5095600"/>
          </a:xfrm>
          <a:prstGeom prst="rect">
            <a:avLst/>
          </a:prstGeom>
          <a:blipFill>
            <a:blip r:embed="rId2" cstate="print"/>
            <a:stretch>
              <a:fillRect/>
            </a:stretch>
          </a:blipFill>
        </p:spPr>
        <p:txBody>
          <a:bodyPr>
            <a:normAutofit/>
          </a:bodyPr>
          <a:lstStyle>
            <a:lvl1pPr marL="269598" indent="-269598" algn="l" defTabSz="974345" rtl="0" eaLnBrk="1" fontAlgn="base" hangingPunct="1">
              <a:spcBef>
                <a:spcPct val="40000"/>
              </a:spcBef>
              <a:spcAft>
                <a:spcPct val="0"/>
              </a:spcAft>
              <a:buClr>
                <a:schemeClr val="tx1"/>
              </a:buClr>
              <a:buSzPct val="100000"/>
              <a:buFont typeface="Verdana" pitchFamily="34" charset="0"/>
              <a:buChar char="•"/>
              <a:defRPr lang="en-US" sz="2400" dirty="0">
                <a:solidFill>
                  <a:schemeClr val="tx1"/>
                </a:solidFill>
                <a:latin typeface="+mn-lt"/>
                <a:ea typeface="+mn-ea"/>
                <a:cs typeface="+mn-cs"/>
              </a:defRPr>
            </a:lvl1pPr>
          </a:lstStyle>
          <a:p>
            <a:r>
              <a:rPr lang="en-US" dirty="0"/>
              <a:t>Wizard Chart</a:t>
            </a:r>
          </a:p>
        </p:txBody>
      </p:sp>
      <p:sp>
        <p:nvSpPr>
          <p:cNvPr id="5" name="Text Placeholder 6"/>
          <p:cNvSpPr>
            <a:spLocks noGrp="1"/>
          </p:cNvSpPr>
          <p:nvPr>
            <p:ph type="body" sz="quarter" idx="14"/>
          </p:nvPr>
        </p:nvSpPr>
        <p:spPr>
          <a:xfrm>
            <a:off x="384669" y="1171059"/>
            <a:ext cx="4350945"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600" b="1" cap="all" baseline="0"/>
            </a:lvl1pPr>
          </a:lstStyle>
          <a:p>
            <a:pPr lvl="0"/>
            <a:r>
              <a:rPr lang="en-US"/>
              <a:t>Click to edit Master text styles</a:t>
            </a:r>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4" name="Table Placeholder 3"/>
          <p:cNvSpPr>
            <a:spLocks noGrp="1"/>
          </p:cNvSpPr>
          <p:nvPr>
            <p:ph type="tbl" sz="quarter" idx="10"/>
          </p:nvPr>
        </p:nvSpPr>
        <p:spPr>
          <a:xfrm>
            <a:off x="381986" y="1306077"/>
            <a:ext cx="9142030" cy="5096770"/>
          </a:xfrm>
          <a:prstGeom prst="rect">
            <a:avLst/>
          </a:prstGeom>
        </p:spPr>
        <p:txBody>
          <a:bodyPr>
            <a:normAutofit/>
          </a:bodyPr>
          <a:lstStyle>
            <a:lvl1pPr>
              <a:defRPr lang="en-US" altLang="zh-CN" sz="2400" kern="1200" baseline="0" noProof="1" dirty="0" smtClean="0">
                <a:solidFill>
                  <a:schemeClr val="tx1"/>
                </a:solidFill>
                <a:latin typeface="+mn-lt"/>
                <a:ea typeface="+mn-ea"/>
                <a:cs typeface="+mn-cs"/>
              </a:defRPr>
            </a:lvl1pPr>
          </a:lstStyle>
          <a:p>
            <a:pPr marL="268155" lvl="0" indent="-269598" algn="l" defTabSz="974345" rtl="0" eaLnBrk="1" fontAlgn="base" latinLnBrk="0" hangingPunct="1">
              <a:lnSpc>
                <a:spcPct val="150000"/>
              </a:lnSpc>
              <a:spcBef>
                <a:spcPts val="600"/>
              </a:spcBef>
              <a:spcAft>
                <a:spcPct val="0"/>
              </a:spcAft>
              <a:buClr>
                <a:schemeClr val="tx1"/>
              </a:buClr>
              <a:buSzPct val="100000"/>
              <a:buFont typeface="Verdana" pitchFamily="34" charset="0"/>
              <a:buChar char="•"/>
            </a:pPr>
            <a:r>
              <a:rPr lang="en-US" dirty="0"/>
              <a:t>Click icon to add table</a:t>
            </a:r>
          </a:p>
        </p:txBody>
      </p:sp>
      <p:sp>
        <p:nvSpPr>
          <p:cNvPr id="6" name="Title 5"/>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Half Page Chart and Table Layout">
    <p:spTree>
      <p:nvGrpSpPr>
        <p:cNvPr id="1" name=""/>
        <p:cNvGrpSpPr/>
        <p:nvPr/>
      </p:nvGrpSpPr>
      <p:grpSpPr>
        <a:xfrm>
          <a:off x="0" y="0"/>
          <a:ext cx="0" cy="0"/>
          <a:chOff x="0" y="0"/>
          <a:chExt cx="0" cy="0"/>
        </a:xfrm>
      </p:grpSpPr>
      <p:sp>
        <p:nvSpPr>
          <p:cNvPr id="4" name="Picture Placeholder 7"/>
          <p:cNvSpPr>
            <a:spLocks noGrp="1"/>
          </p:cNvSpPr>
          <p:nvPr>
            <p:ph type="pic" sz="quarter" idx="12" hasCustomPrompt="1"/>
          </p:nvPr>
        </p:nvSpPr>
        <p:spPr>
          <a:xfrm>
            <a:off x="383052" y="1391261"/>
            <a:ext cx="4338016" cy="5095600"/>
          </a:xfrm>
          <a:prstGeom prst="rect">
            <a:avLst/>
          </a:prstGeom>
          <a:blipFill>
            <a:blip r:embed="rId2" cstate="print"/>
            <a:stretch>
              <a:fillRect/>
            </a:stretch>
          </a:blipFill>
        </p:spPr>
        <p:txBody>
          <a:bodyPr>
            <a:normAutofit/>
          </a:bodyPr>
          <a:lstStyle>
            <a:lvl1pPr marL="269598" indent="-269598" algn="l" defTabSz="974345" rtl="0" eaLnBrk="1" fontAlgn="base" hangingPunct="1">
              <a:spcBef>
                <a:spcPct val="40000"/>
              </a:spcBef>
              <a:spcAft>
                <a:spcPct val="0"/>
              </a:spcAft>
              <a:buClr>
                <a:schemeClr val="tx1"/>
              </a:buClr>
              <a:buSzPct val="100000"/>
              <a:buFont typeface="Verdana" pitchFamily="34" charset="0"/>
              <a:buChar char="•"/>
              <a:defRPr lang="en-US" sz="2400" dirty="0">
                <a:solidFill>
                  <a:schemeClr val="tx1"/>
                </a:solidFill>
                <a:latin typeface="+mn-lt"/>
                <a:ea typeface="+mn-ea"/>
                <a:cs typeface="+mn-cs"/>
              </a:defRPr>
            </a:lvl1pPr>
          </a:lstStyle>
          <a:p>
            <a:r>
              <a:rPr lang="en-US" dirty="0"/>
              <a:t>Wizard Chart</a:t>
            </a:r>
          </a:p>
        </p:txBody>
      </p:sp>
      <p:sp>
        <p:nvSpPr>
          <p:cNvPr id="6" name="Table Placeholder 5"/>
          <p:cNvSpPr>
            <a:spLocks noGrp="1"/>
          </p:cNvSpPr>
          <p:nvPr>
            <p:ph type="tbl" sz="quarter" idx="13"/>
          </p:nvPr>
        </p:nvSpPr>
        <p:spPr>
          <a:xfrm>
            <a:off x="5185519" y="1391199"/>
            <a:ext cx="4338276" cy="5096770"/>
          </a:xfrm>
          <a:prstGeom prst="rect">
            <a:avLst/>
          </a:prstGeom>
        </p:spPr>
        <p:txBody>
          <a:bodyPr>
            <a:normAutofit/>
          </a:bodyPr>
          <a:lstStyle>
            <a:lvl1pPr marL="269598" indent="-269598" algn="l" defTabSz="974345" rtl="0" eaLnBrk="1" fontAlgn="base" latinLnBrk="0" hangingPunct="1">
              <a:spcBef>
                <a:spcPct val="40000"/>
              </a:spcBef>
              <a:spcAft>
                <a:spcPct val="0"/>
              </a:spcAft>
              <a:buClr>
                <a:schemeClr val="tx1"/>
              </a:buClr>
              <a:buSzPct val="100000"/>
              <a:buFont typeface="Verdana" pitchFamily="34" charset="0"/>
              <a:buChar char="•"/>
              <a:defRPr lang="en-US" altLang="zh-CN" sz="2400" kern="1200" noProof="1" dirty="0" smtClean="0">
                <a:solidFill>
                  <a:schemeClr val="tx1"/>
                </a:solidFill>
                <a:latin typeface="+mn-lt"/>
                <a:ea typeface="+mn-ea"/>
                <a:cs typeface="+mn-cs"/>
              </a:defRPr>
            </a:lvl1pPr>
          </a:lstStyle>
          <a:p>
            <a:r>
              <a:rPr lang="en-US" dirty="0"/>
              <a:t>Click icon to add table</a:t>
            </a:r>
          </a:p>
        </p:txBody>
      </p:sp>
      <p:sp>
        <p:nvSpPr>
          <p:cNvPr id="5" name="Text Placeholder 6"/>
          <p:cNvSpPr>
            <a:spLocks noGrp="1"/>
          </p:cNvSpPr>
          <p:nvPr>
            <p:ph type="body" sz="quarter" idx="14"/>
          </p:nvPr>
        </p:nvSpPr>
        <p:spPr>
          <a:xfrm>
            <a:off x="384669" y="1171059"/>
            <a:ext cx="4350945"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600" b="1" cap="all" baseline="0"/>
            </a:lvl1pPr>
          </a:lstStyle>
          <a:p>
            <a:pPr lvl="0"/>
            <a:r>
              <a:rPr lang="en-US"/>
              <a:t>Click to edit Master text styles</a:t>
            </a:r>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96016" y="3425992"/>
            <a:ext cx="8899981" cy="589709"/>
          </a:xfrm>
          <a:prstGeom prst="rect">
            <a:avLst/>
          </a:prstGeom>
        </p:spPr>
        <p:txBody>
          <a:bodyPr lIns="45445" tIns="45445" rIns="45445" bIns="45445" anchor="b" anchorCtr="0">
            <a:normAutofit/>
          </a:bodyPr>
          <a:lstStyle>
            <a:lvl1pPr>
              <a:defRPr sz="2800" b="1">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296017" y="4015639"/>
            <a:ext cx="8909290" cy="539162"/>
          </a:xfrm>
          <a:prstGeom prst="rect">
            <a:avLst/>
          </a:prstGeom>
        </p:spPr>
        <p:txBody>
          <a:bodyPr lIns="45445" rIns="45445">
            <a:normAutofit/>
          </a:bodyPr>
          <a:lstStyle>
            <a:lvl1pPr marL="0" indent="0" algn="l">
              <a:buNone/>
              <a:defRPr sz="2400">
                <a:solidFill>
                  <a:srgbClr val="666666"/>
                </a:solidFill>
              </a:defRPr>
            </a:lvl1pPr>
            <a:lvl2pPr marL="487302" indent="0" algn="ctr">
              <a:buNone/>
              <a:defRPr>
                <a:solidFill>
                  <a:schemeClr val="tx1">
                    <a:tint val="75000"/>
                  </a:schemeClr>
                </a:solidFill>
              </a:defRPr>
            </a:lvl2pPr>
            <a:lvl3pPr marL="974603" indent="0" algn="ctr">
              <a:buNone/>
              <a:defRPr>
                <a:solidFill>
                  <a:schemeClr val="tx1">
                    <a:tint val="75000"/>
                  </a:schemeClr>
                </a:solidFill>
              </a:defRPr>
            </a:lvl3pPr>
            <a:lvl4pPr marL="1461899" indent="0" algn="ctr">
              <a:buNone/>
              <a:defRPr>
                <a:solidFill>
                  <a:schemeClr val="tx1">
                    <a:tint val="75000"/>
                  </a:schemeClr>
                </a:solidFill>
              </a:defRPr>
            </a:lvl4pPr>
            <a:lvl5pPr marL="1949204" indent="0" algn="ctr">
              <a:buNone/>
              <a:defRPr>
                <a:solidFill>
                  <a:schemeClr val="tx1">
                    <a:tint val="75000"/>
                  </a:schemeClr>
                </a:solidFill>
              </a:defRPr>
            </a:lvl5pPr>
            <a:lvl6pPr marL="2436502" indent="0" algn="ctr">
              <a:buNone/>
              <a:defRPr>
                <a:solidFill>
                  <a:schemeClr val="tx1">
                    <a:tint val="75000"/>
                  </a:schemeClr>
                </a:solidFill>
              </a:defRPr>
            </a:lvl6pPr>
            <a:lvl7pPr marL="2923803" indent="0" algn="ctr">
              <a:buNone/>
              <a:defRPr>
                <a:solidFill>
                  <a:schemeClr val="tx1">
                    <a:tint val="75000"/>
                  </a:schemeClr>
                </a:solidFill>
              </a:defRPr>
            </a:lvl7pPr>
            <a:lvl8pPr marL="3411103" indent="0" algn="ctr">
              <a:buNone/>
              <a:defRPr>
                <a:solidFill>
                  <a:schemeClr val="tx1">
                    <a:tint val="75000"/>
                  </a:schemeClr>
                </a:solidFill>
              </a:defRPr>
            </a:lvl8pPr>
            <a:lvl9pPr marL="3898401" indent="0" algn="ctr">
              <a:buNone/>
              <a:defRPr>
                <a:solidFill>
                  <a:schemeClr val="tx1">
                    <a:tint val="75000"/>
                  </a:schemeClr>
                </a:solidFill>
              </a:defRPr>
            </a:lvl9pPr>
          </a:lstStyle>
          <a:p>
            <a:r>
              <a:rPr lang="en-US"/>
              <a:t>Click to edit Master subtitle style</a:t>
            </a:r>
            <a:endParaRPr lang="en-US" dirty="0"/>
          </a:p>
        </p:txBody>
      </p:sp>
      <p:cxnSp>
        <p:nvCxnSpPr>
          <p:cNvPr id="12" name="Straight Connector 11"/>
          <p:cNvCxnSpPr/>
          <p:nvPr/>
        </p:nvCxnSpPr>
        <p:spPr>
          <a:xfrm>
            <a:off x="69" y="6555697"/>
            <a:ext cx="9906000" cy="0"/>
          </a:xfrm>
          <a:prstGeom prst="line">
            <a:avLst/>
          </a:prstGeom>
          <a:ln w="12700">
            <a:solidFill>
              <a:srgbClr val="999999"/>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customXml" Target="../../customXml/item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customXml" Target="../../customXml/item1.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graphicFrame>
        <p:nvGraphicFramePr>
          <p:cNvPr id="23" name="Object 22" hidden="1"/>
          <p:cNvGraphicFramePr>
            <a:graphicFrameLocks noChangeAspect="1"/>
          </p:cNvGraphicFramePr>
          <p:nvPr>
            <p:extLst>
              <p:ext uri="{D42A27DB-BD31-4B8C-83A1-F6EECF244321}">
                <p14:modId xmlns:p14="http://schemas.microsoft.com/office/powerpoint/2010/main" val="4042912309"/>
              </p:ext>
            </p:extLst>
          </p:nvPr>
        </p:nvGraphicFramePr>
        <p:xfrm>
          <a:off x="1" y="1"/>
          <a:ext cx="161625" cy="146257"/>
        </p:xfrm>
        <a:graphic>
          <a:graphicData uri="http://schemas.openxmlformats.org/presentationml/2006/ole">
            <mc:AlternateContent xmlns:mc="http://schemas.openxmlformats.org/markup-compatibility/2006">
              <mc:Choice xmlns:v="urn:schemas-microsoft-com:vml" Requires="v">
                <p:oleObj spid="_x0000_s2342" name="think-cell Folie" r:id="rId18" imgW="360" imgH="360" progId="TCLayout.ActiveDocument.1">
                  <p:embed/>
                </p:oleObj>
              </mc:Choice>
              <mc:Fallback>
                <p:oleObj name="think-cell Folie" r:id="rId18" imgW="360" imgH="360" progId="TCLayout.ActiveDocument.1">
                  <p:embed/>
                  <p:pic>
                    <p:nvPicPr>
                      <p:cNvPr id="0" name="Object 2" hidden="1"/>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 y="1"/>
                        <a:ext cx="161625" cy="14625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Freeform 12"/>
          <p:cNvSpPr/>
          <p:nvPr/>
        </p:nvSpPr>
        <p:spPr>
          <a:xfrm>
            <a:off x="70" y="905108"/>
            <a:ext cx="9607802" cy="126366"/>
          </a:xfrm>
          <a:custGeom>
            <a:avLst/>
            <a:gdLst>
              <a:gd name="connsiteX0" fmla="*/ 0 w 9457509"/>
              <a:gd name="connsiteY0" fmla="*/ 0 h 195943"/>
              <a:gd name="connsiteX1" fmla="*/ 9457509 w 9457509"/>
              <a:gd name="connsiteY1" fmla="*/ 39189 h 195943"/>
              <a:gd name="connsiteX2" fmla="*/ 9353006 w 9457509"/>
              <a:gd name="connsiteY2" fmla="*/ 169817 h 195943"/>
              <a:gd name="connsiteX3" fmla="*/ 0 w 9457509"/>
              <a:gd name="connsiteY3" fmla="*/ 195943 h 195943"/>
              <a:gd name="connsiteX0" fmla="*/ 0 w 9457509"/>
              <a:gd name="connsiteY0" fmla="*/ 0 h 196306"/>
              <a:gd name="connsiteX1" fmla="*/ 9457509 w 9457509"/>
              <a:gd name="connsiteY1" fmla="*/ 39189 h 196306"/>
              <a:gd name="connsiteX2" fmla="*/ 9297557 w 9457509"/>
              <a:gd name="connsiteY2" fmla="*/ 196306 h 196306"/>
              <a:gd name="connsiteX3" fmla="*/ 0 w 9457509"/>
              <a:gd name="connsiteY3" fmla="*/ 195943 h 196306"/>
              <a:gd name="connsiteX0" fmla="*/ 13063 w 9457509"/>
              <a:gd name="connsiteY0" fmla="*/ 4716 h 157117"/>
              <a:gd name="connsiteX1" fmla="*/ 9457509 w 9457509"/>
              <a:gd name="connsiteY1" fmla="*/ 0 h 157117"/>
              <a:gd name="connsiteX2" fmla="*/ 9297557 w 9457509"/>
              <a:gd name="connsiteY2" fmla="*/ 157117 h 157117"/>
              <a:gd name="connsiteX3" fmla="*/ 0 w 9457509"/>
              <a:gd name="connsiteY3" fmla="*/ 156754 h 157117"/>
              <a:gd name="connsiteX0" fmla="*/ 13063 w 9449163"/>
              <a:gd name="connsiteY0" fmla="*/ 0 h 152401"/>
              <a:gd name="connsiteX1" fmla="*/ 9449163 w 9449163"/>
              <a:gd name="connsiteY1" fmla="*/ 0 h 152401"/>
              <a:gd name="connsiteX2" fmla="*/ 9297557 w 9449163"/>
              <a:gd name="connsiteY2" fmla="*/ 152401 h 152401"/>
              <a:gd name="connsiteX3" fmla="*/ 0 w 9449163"/>
              <a:gd name="connsiteY3" fmla="*/ 152038 h 152401"/>
              <a:gd name="connsiteX0" fmla="*/ 13063 w 9449163"/>
              <a:gd name="connsiteY0" fmla="*/ 0 h 152400"/>
              <a:gd name="connsiteX1" fmla="*/ 9449163 w 9449163"/>
              <a:gd name="connsiteY1" fmla="*/ 0 h 152400"/>
              <a:gd name="connsiteX2" fmla="*/ 9372963 w 9449163"/>
              <a:gd name="connsiteY2" fmla="*/ 152400 h 152400"/>
              <a:gd name="connsiteX3" fmla="*/ 0 w 9449163"/>
              <a:gd name="connsiteY3" fmla="*/ 152038 h 152400"/>
              <a:gd name="connsiteX0" fmla="*/ 13063 w 9449163"/>
              <a:gd name="connsiteY0" fmla="*/ 0 h 152400"/>
              <a:gd name="connsiteX1" fmla="*/ 9449163 w 9449163"/>
              <a:gd name="connsiteY1" fmla="*/ 0 h 152400"/>
              <a:gd name="connsiteX2" fmla="*/ 9415032 w 9449163"/>
              <a:gd name="connsiteY2" fmla="*/ 152400 h 152400"/>
              <a:gd name="connsiteX3" fmla="*/ 0 w 9449163"/>
              <a:gd name="connsiteY3" fmla="*/ 152038 h 152400"/>
              <a:gd name="connsiteX0" fmla="*/ 12269 w 9449163"/>
              <a:gd name="connsiteY0" fmla="*/ 0 h 152400"/>
              <a:gd name="connsiteX1" fmla="*/ 9449163 w 9449163"/>
              <a:gd name="connsiteY1" fmla="*/ 0 h 152400"/>
              <a:gd name="connsiteX2" fmla="*/ 9415032 w 9449163"/>
              <a:gd name="connsiteY2" fmla="*/ 152400 h 152400"/>
              <a:gd name="connsiteX3" fmla="*/ 0 w 9449163"/>
              <a:gd name="connsiteY3" fmla="*/ 152038 h 152400"/>
              <a:gd name="connsiteX0" fmla="*/ 0 w 9436894"/>
              <a:gd name="connsiteY0" fmla="*/ 0 h 152400"/>
              <a:gd name="connsiteX1" fmla="*/ 9436894 w 9436894"/>
              <a:gd name="connsiteY1" fmla="*/ 0 h 152400"/>
              <a:gd name="connsiteX2" fmla="*/ 9402763 w 9436894"/>
              <a:gd name="connsiteY2" fmla="*/ 152400 h 152400"/>
              <a:gd name="connsiteX3" fmla="*/ 0 w 9436894"/>
              <a:gd name="connsiteY3" fmla="*/ 152038 h 152400"/>
            </a:gdLst>
            <a:ahLst/>
            <a:cxnLst>
              <a:cxn ang="0">
                <a:pos x="connsiteX0" y="connsiteY0"/>
              </a:cxn>
              <a:cxn ang="0">
                <a:pos x="connsiteX1" y="connsiteY1"/>
              </a:cxn>
              <a:cxn ang="0">
                <a:pos x="connsiteX2" y="connsiteY2"/>
              </a:cxn>
              <a:cxn ang="0">
                <a:pos x="connsiteX3" y="connsiteY3"/>
              </a:cxn>
            </a:cxnLst>
            <a:rect l="l" t="t" r="r" b="b"/>
            <a:pathLst>
              <a:path w="9436894" h="152400">
                <a:moveTo>
                  <a:pt x="0" y="0"/>
                </a:moveTo>
                <a:lnTo>
                  <a:pt x="9436894" y="0"/>
                </a:lnTo>
                <a:lnTo>
                  <a:pt x="9402763" y="152400"/>
                </a:lnTo>
                <a:lnTo>
                  <a:pt x="0" y="152038"/>
                </a:lnTo>
              </a:path>
            </a:pathLst>
          </a:custGeom>
          <a:solidFill>
            <a:srgbClr val="002060"/>
          </a:solidFill>
          <a:ln w="19050">
            <a:noFill/>
          </a:ln>
        </p:spPr>
        <p:style>
          <a:lnRef idx="1">
            <a:schemeClr val="accent1"/>
          </a:lnRef>
          <a:fillRef idx="0">
            <a:schemeClr val="accent1"/>
          </a:fillRef>
          <a:effectRef idx="0">
            <a:schemeClr val="accent1"/>
          </a:effectRef>
          <a:fontRef idx="minor">
            <a:schemeClr val="tx1"/>
          </a:fontRef>
        </p:style>
        <p:txBody>
          <a:bodyPr lIns="90802" tIns="45445" rIns="90802" bIns="45445" rtlCol="0" anchor="ctr"/>
          <a:lstStyle/>
          <a:p>
            <a:pPr algn="ctr"/>
            <a:endParaRPr lang="fr-FR" dirty="0"/>
          </a:p>
        </p:txBody>
      </p:sp>
      <p:sp>
        <p:nvSpPr>
          <p:cNvPr id="22" name="Rectangle 2"/>
          <p:cNvSpPr>
            <a:spLocks noGrp="1" noChangeArrowheads="1"/>
          </p:cNvSpPr>
          <p:nvPr>
            <p:ph type="title"/>
          </p:nvPr>
        </p:nvSpPr>
        <p:spPr bwMode="gray">
          <a:xfrm>
            <a:off x="183260" y="53576"/>
            <a:ext cx="9320000" cy="834432"/>
          </a:xfrm>
          <a:prstGeom prst="rect">
            <a:avLst/>
          </a:prstGeom>
          <a:noFill/>
          <a:ln w="9525">
            <a:noFill/>
            <a:miter lim="800000"/>
            <a:headEnd/>
            <a:tailEnd/>
          </a:ln>
          <a:effectLst/>
        </p:spPr>
        <p:txBody>
          <a:bodyPr vert="horz" wrap="square" lIns="0" tIns="0" rIns="71494" bIns="0" numCol="1" anchor="ctr" anchorCtr="0" compatLnSpc="1">
            <a:prstTxWarp prst="textNoShape">
              <a:avLst/>
            </a:prstTxWarp>
          </a:bodyPr>
          <a:lstStyle/>
          <a:p>
            <a:pPr lvl="0"/>
            <a:endParaRPr lang="en-CA" noProof="1"/>
          </a:p>
        </p:txBody>
      </p:sp>
      <p:sp>
        <p:nvSpPr>
          <p:cNvPr id="11" name="Text Placeholder 10"/>
          <p:cNvSpPr>
            <a:spLocks noGrp="1"/>
          </p:cNvSpPr>
          <p:nvPr>
            <p:ph type="body" idx="1"/>
          </p:nvPr>
        </p:nvSpPr>
        <p:spPr>
          <a:xfrm>
            <a:off x="382246" y="1287064"/>
            <a:ext cx="9141513" cy="5095600"/>
          </a:xfrm>
          <a:prstGeom prst="rect">
            <a:avLst/>
          </a:prstGeom>
        </p:spPr>
        <p:txBody>
          <a:bodyPr vert="horz" lIns="90802" tIns="45445" rIns="90802" bIns="45445"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5" name="SlideNumber"/>
          <p:cNvSpPr/>
          <p:nvPr/>
        </p:nvSpPr>
        <p:spPr>
          <a:xfrm>
            <a:off x="9225817" y="6615820"/>
            <a:ext cx="325836" cy="151639"/>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45445" rIns="0" bIns="18150" rtlCol="0" anchor="b" anchorCtr="0"/>
          <a:lstStyle/>
          <a:p>
            <a:pPr algn="ctr"/>
            <a:fld id="{BB69BBE8-4DB2-4642-B003-B220ACD5A2FD}" type="slidenum">
              <a:rPr lang="en-US" sz="800" baseline="0" smtClean="0">
                <a:solidFill>
                  <a:srgbClr val="080808"/>
                </a:solidFill>
                <a:latin typeface="Verdana" pitchFamily="34" charset="0"/>
              </a:rPr>
              <a:pPr algn="ctr"/>
              <a:t>‹#›</a:t>
            </a:fld>
            <a:endParaRPr lang="fr-FR" sz="600" dirty="0">
              <a:solidFill>
                <a:srgbClr val="080808"/>
              </a:solidFill>
            </a:endParaRPr>
          </a:p>
        </p:txBody>
      </p:sp>
      <p:cxnSp>
        <p:nvCxnSpPr>
          <p:cNvPr id="28" name="Straight Connector 27"/>
          <p:cNvCxnSpPr/>
          <p:nvPr/>
        </p:nvCxnSpPr>
        <p:spPr>
          <a:xfrm>
            <a:off x="69" y="6555697"/>
            <a:ext cx="9906000" cy="0"/>
          </a:xfrm>
          <a:prstGeom prst="line">
            <a:avLst/>
          </a:prstGeom>
          <a:ln w="12700">
            <a:solidFill>
              <a:srgbClr val="999999"/>
            </a:solidFill>
          </a:ln>
          <a:effectLst/>
        </p:spPr>
        <p:style>
          <a:lnRef idx="2">
            <a:schemeClr val="accent1"/>
          </a:lnRef>
          <a:fillRef idx="0">
            <a:schemeClr val="accent1"/>
          </a:fillRef>
          <a:effectRef idx="1">
            <a:schemeClr val="accent1"/>
          </a:effectRef>
          <a:fontRef idx="minor">
            <a:schemeClr val="tx1"/>
          </a:fontRef>
        </p:style>
      </p:cxnSp>
      <p:sp>
        <p:nvSpPr>
          <p:cNvPr id="9" name="Notes"/>
          <p:cNvSpPr txBox="1">
            <a:spLocks noChangeArrowheads="1"/>
          </p:cNvSpPr>
          <p:nvPr/>
        </p:nvSpPr>
        <p:spPr bwMode="auto">
          <a:xfrm>
            <a:off x="186263" y="6400018"/>
            <a:ext cx="7088863" cy="153888"/>
          </a:xfrm>
          <a:prstGeom prst="rect">
            <a:avLst/>
          </a:prstGeom>
          <a:noFill/>
          <a:ln w="12700">
            <a:noFill/>
            <a:miter lim="800000"/>
            <a:headEnd type="none" w="sm" len="sm"/>
            <a:tailEnd type="none" w="sm" len="sm"/>
          </a:ln>
          <a:effectLst/>
        </p:spPr>
        <p:txBody>
          <a:bodyPr lIns="0" tIns="0" rIns="0" bIns="0" anchor="b">
            <a:spAutoFit/>
          </a:bodyPr>
          <a:lstStyle/>
          <a:p>
            <a:pPr marL="182890" indent="-182890" defTabSz="875024" fontAlgn="t"/>
            <a:endParaRPr lang="en-CA" sz="1000" noProof="0" dirty="0"/>
          </a:p>
        </p:txBody>
      </p:sp>
      <p:sp>
        <p:nvSpPr>
          <p:cNvPr id="14" name="OfficeCode" hidden="1"/>
          <p:cNvSpPr txBox="1"/>
          <p:nvPr userDrawn="1">
            <p:custDataLst>
              <p:tags r:id="rId17"/>
            </p:custDataLst>
          </p:nvPr>
        </p:nvSpPr>
        <p:spPr>
          <a:xfrm>
            <a:off x="8589861" y="6582850"/>
            <a:ext cx="212879" cy="184666"/>
          </a:xfrm>
          <a:prstGeom prst="rect">
            <a:avLst/>
          </a:prstGeom>
          <a:noFill/>
        </p:spPr>
        <p:txBody>
          <a:bodyPr vert="horz" wrap="none" lIns="45720" rIns="0" rtlCol="0" anchor="b">
            <a:spAutoFit/>
          </a:bodyPr>
          <a:lstStyle/>
          <a:p>
            <a:pPr algn="l"/>
            <a:r>
              <a:rPr lang="" sz="600" b="0" i="0" u="none">
                <a:latin typeface="Verdana"/>
              </a:rPr>
              <a:t>BOS</a:t>
            </a:r>
            <a:endParaRPr lang="" sz="600" b="0" i="0" u="none" dirty="0">
              <a:latin typeface="Verdana"/>
            </a:endParaRPr>
          </a:p>
        </p:txBody>
      </p:sp>
      <p:sp>
        <p:nvSpPr>
          <p:cNvPr id="3" name="CreatedFooter" hidden="1"/>
          <p:cNvSpPr txBox="1"/>
          <p:nvPr userDrawn="1"/>
        </p:nvSpPr>
        <p:spPr>
          <a:xfrm>
            <a:off x="8014606" y="6629016"/>
            <a:ext cx="1285288" cy="92333"/>
          </a:xfrm>
          <a:prstGeom prst="rect">
            <a:avLst/>
          </a:prstGeom>
          <a:noFill/>
        </p:spPr>
        <p:txBody>
          <a:bodyPr vert="horz" wrap="none" lIns="45720" tIns="0" rIns="0" bIns="0" rtlCol="0" anchor="ctr">
            <a:spAutoFit/>
          </a:bodyPr>
          <a:lstStyle/>
          <a:p>
            <a:pPr algn="r"/>
            <a:r>
              <a:rPr lang="de-DE" sz="600" b="0" i="0" u="none">
                <a:latin typeface="Verdana"/>
              </a:rPr>
              <a:t>ITC 00 Introduction (Master) vf</a:t>
            </a:r>
            <a:endParaRPr lang="de-DE" sz="600" b="0" i="0" u="none" dirty="0">
              <a:latin typeface="Verdana"/>
            </a:endParaRPr>
          </a:p>
        </p:txBody>
      </p:sp>
    </p:spTree>
    <p:custDataLst>
      <p:custData r:id="rId15"/>
      <p:custData r:id="rId16"/>
    </p:custDataLst>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Lst>
  <p:hf sldNum="0" hdr="0" ftr="0" dt="0"/>
  <p:txStyles>
    <p:titleStyle>
      <a:lvl1pPr algn="l" defTabSz="974603" rtl="0" eaLnBrk="1" latinLnBrk="0" hangingPunct="1">
        <a:spcBef>
          <a:spcPct val="0"/>
        </a:spcBef>
        <a:buNone/>
        <a:defRPr sz="2600" kern="1200">
          <a:solidFill>
            <a:schemeClr val="tx1"/>
          </a:solidFill>
          <a:latin typeface="+mj-lt"/>
          <a:ea typeface="+mj-ea"/>
          <a:cs typeface="+mj-cs"/>
        </a:defRPr>
      </a:lvl1pPr>
    </p:titleStyle>
    <p:bodyStyle>
      <a:lvl1pPr marL="269598" marR="0" indent="-269598" algn="l" defTabSz="974345" rtl="0" eaLnBrk="1" fontAlgn="base" latinLnBrk="0" hangingPunct="1">
        <a:lnSpc>
          <a:spcPct val="100000"/>
        </a:lnSpc>
        <a:spcBef>
          <a:spcPct val="40000"/>
        </a:spcBef>
        <a:spcAft>
          <a:spcPct val="0"/>
        </a:spcAft>
        <a:buClr>
          <a:schemeClr val="tx1"/>
        </a:buClr>
        <a:buSzPts val="2400"/>
        <a:buFont typeface="Verdana" pitchFamily="34" charset="0"/>
        <a:buChar char="•"/>
        <a:tabLst/>
        <a:defRPr kumimoji="0" lang="en-US" altLang="zh-CN" sz="2000" b="0" i="0" u="none" strike="noStrike" kern="1200" cap="none" spc="0" normalizeH="0" baseline="0" noProof="1">
          <a:ln>
            <a:noFill/>
          </a:ln>
          <a:solidFill>
            <a:schemeClr val="tx1"/>
          </a:solidFill>
          <a:effectLst/>
          <a:uLnTx/>
          <a:uFillTx/>
          <a:latin typeface="+mn-lt"/>
          <a:ea typeface="+mn-ea"/>
          <a:cs typeface="+mn-cs"/>
        </a:defRPr>
      </a:lvl1pPr>
      <a:lvl2pPr marL="570728" marR="0" indent="-118271" algn="l" defTabSz="974345" rtl="0" eaLnBrk="1" fontAlgn="base" latinLnBrk="0" hangingPunct="1">
        <a:lnSpc>
          <a:spcPct val="100000"/>
        </a:lnSpc>
        <a:spcBef>
          <a:spcPct val="20000"/>
        </a:spcBef>
        <a:spcAft>
          <a:spcPct val="0"/>
        </a:spcAft>
        <a:buClr>
          <a:schemeClr val="tx1"/>
        </a:buClr>
        <a:buSzPts val="2200"/>
        <a:buFont typeface="Verdana"/>
        <a:buChar char="-"/>
        <a:tabLst/>
        <a:defRPr lang="en-CA" altLang="zh-CN" sz="1800" kern="1200" baseline="0" noProof="1">
          <a:solidFill>
            <a:schemeClr val="tx1"/>
          </a:solidFill>
          <a:latin typeface="+mn-lt"/>
          <a:ea typeface="+mn-ea"/>
          <a:cs typeface="+mn-cs"/>
        </a:defRPr>
      </a:lvl2pPr>
      <a:lvl3pPr marL="1045294" marR="0" indent="-285374" algn="l" defTabSz="974345" rtl="0" eaLnBrk="1" fontAlgn="base" latinLnBrk="0" hangingPunct="1">
        <a:lnSpc>
          <a:spcPct val="100000"/>
        </a:lnSpc>
        <a:spcBef>
          <a:spcPct val="20000"/>
        </a:spcBef>
        <a:spcAft>
          <a:spcPct val="0"/>
        </a:spcAft>
        <a:buClr>
          <a:schemeClr val="tx1"/>
        </a:buClr>
        <a:buSzPts val="2200"/>
        <a:buFont typeface="Marlett" pitchFamily="2" charset="2"/>
        <a:buChar char="8"/>
        <a:tabLst/>
        <a:defRPr lang="zh-CN" altLang="en-US" sz="1800" kern="1200" noProof="1">
          <a:solidFill>
            <a:schemeClr val="tx1"/>
          </a:solidFill>
          <a:latin typeface="+mn-lt"/>
          <a:ea typeface="+mn-ea"/>
          <a:cs typeface="+mn-cs"/>
        </a:defRPr>
      </a:lvl3pPr>
      <a:lvl4pPr marL="1443922" marR="0" indent="-208868" algn="l" defTabSz="974603" rtl="0" eaLnBrk="1" fontAlgn="auto" latinLnBrk="0" hangingPunct="1">
        <a:lnSpc>
          <a:spcPct val="100000"/>
        </a:lnSpc>
        <a:spcBef>
          <a:spcPct val="20000"/>
        </a:spcBef>
        <a:spcAft>
          <a:spcPts val="0"/>
        </a:spcAft>
        <a:buClr>
          <a:schemeClr val="tx1"/>
        </a:buClr>
        <a:buSzTx/>
        <a:buFont typeface="Verdana" pitchFamily="34" charset="0"/>
        <a:buChar char="-"/>
        <a:tabLst/>
        <a:defRPr lang="en-CA" altLang="zh-CN" sz="1800" kern="1200">
          <a:solidFill>
            <a:schemeClr val="tx1"/>
          </a:solidFill>
          <a:latin typeface="+mn-lt"/>
          <a:ea typeface="+mn-ea"/>
          <a:cs typeface="+mn-cs"/>
        </a:defRPr>
      </a:lvl4pPr>
      <a:lvl5pPr marL="2192853" indent="-243629" algn="l" defTabSz="974603" rtl="0" eaLnBrk="1" latinLnBrk="0" hangingPunct="1">
        <a:spcBef>
          <a:spcPct val="20000"/>
        </a:spcBef>
        <a:buFont typeface="Arial" pitchFamily="34" charset="0"/>
        <a:buChar char="»"/>
        <a:defRPr sz="2400" kern="1200">
          <a:solidFill>
            <a:schemeClr val="tx1"/>
          </a:solidFill>
          <a:latin typeface="Verdana" pitchFamily="34" charset="0"/>
          <a:ea typeface="+mn-ea"/>
          <a:cs typeface="+mn-cs"/>
        </a:defRPr>
      </a:lvl5pPr>
      <a:lvl6pPr marL="2680153" indent="-243629" algn="l" defTabSz="974603"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167452" indent="-243629" algn="l" defTabSz="974603"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654752" indent="-243629" algn="l" defTabSz="974603"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4142054" indent="-243629" algn="l" defTabSz="974603"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en-US"/>
      </a:defPPr>
      <a:lvl1pPr marL="0" algn="l" defTabSz="974603" rtl="0" eaLnBrk="1" latinLnBrk="0" hangingPunct="1">
        <a:defRPr sz="1800" kern="1200">
          <a:solidFill>
            <a:schemeClr val="tx1"/>
          </a:solidFill>
          <a:latin typeface="+mn-lt"/>
          <a:ea typeface="+mn-ea"/>
          <a:cs typeface="+mn-cs"/>
        </a:defRPr>
      </a:lvl1pPr>
      <a:lvl2pPr marL="487302" algn="l" defTabSz="974603" rtl="0" eaLnBrk="1" latinLnBrk="0" hangingPunct="1">
        <a:defRPr sz="1900" kern="1200">
          <a:solidFill>
            <a:schemeClr val="tx1"/>
          </a:solidFill>
          <a:latin typeface="+mn-lt"/>
          <a:ea typeface="+mn-ea"/>
          <a:cs typeface="+mn-cs"/>
        </a:defRPr>
      </a:lvl2pPr>
      <a:lvl3pPr marL="974603" algn="l" defTabSz="974603" rtl="0" eaLnBrk="1" latinLnBrk="0" hangingPunct="1">
        <a:defRPr sz="1900" kern="1200">
          <a:solidFill>
            <a:schemeClr val="tx1"/>
          </a:solidFill>
          <a:latin typeface="+mn-lt"/>
          <a:ea typeface="+mn-ea"/>
          <a:cs typeface="+mn-cs"/>
        </a:defRPr>
      </a:lvl3pPr>
      <a:lvl4pPr marL="1461899" algn="l" defTabSz="974603" rtl="0" eaLnBrk="1" latinLnBrk="0" hangingPunct="1">
        <a:defRPr sz="1900" kern="1200">
          <a:solidFill>
            <a:schemeClr val="tx1"/>
          </a:solidFill>
          <a:latin typeface="+mn-lt"/>
          <a:ea typeface="+mn-ea"/>
          <a:cs typeface="+mn-cs"/>
        </a:defRPr>
      </a:lvl4pPr>
      <a:lvl5pPr marL="1949204" algn="l" defTabSz="974603" rtl="0" eaLnBrk="1" latinLnBrk="0" hangingPunct="1">
        <a:defRPr sz="1900" kern="1200">
          <a:solidFill>
            <a:schemeClr val="tx1"/>
          </a:solidFill>
          <a:latin typeface="+mn-lt"/>
          <a:ea typeface="+mn-ea"/>
          <a:cs typeface="+mn-cs"/>
        </a:defRPr>
      </a:lvl5pPr>
      <a:lvl6pPr marL="2436502" algn="l" defTabSz="974603" rtl="0" eaLnBrk="1" latinLnBrk="0" hangingPunct="1">
        <a:defRPr sz="1900" kern="1200">
          <a:solidFill>
            <a:schemeClr val="tx1"/>
          </a:solidFill>
          <a:latin typeface="+mn-lt"/>
          <a:ea typeface="+mn-ea"/>
          <a:cs typeface="+mn-cs"/>
        </a:defRPr>
      </a:lvl6pPr>
      <a:lvl7pPr marL="2923803" algn="l" defTabSz="974603" rtl="0" eaLnBrk="1" latinLnBrk="0" hangingPunct="1">
        <a:defRPr sz="1900" kern="1200">
          <a:solidFill>
            <a:schemeClr val="tx1"/>
          </a:solidFill>
          <a:latin typeface="+mn-lt"/>
          <a:ea typeface="+mn-ea"/>
          <a:cs typeface="+mn-cs"/>
        </a:defRPr>
      </a:lvl7pPr>
      <a:lvl8pPr marL="3411103" algn="l" defTabSz="974603" rtl="0" eaLnBrk="1" latinLnBrk="0" hangingPunct="1">
        <a:defRPr sz="1900" kern="1200">
          <a:solidFill>
            <a:schemeClr val="tx1"/>
          </a:solidFill>
          <a:latin typeface="+mn-lt"/>
          <a:ea typeface="+mn-ea"/>
          <a:cs typeface="+mn-cs"/>
        </a:defRPr>
      </a:lvl8pPr>
      <a:lvl9pPr marL="3898401" algn="l" defTabSz="974603"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bwMode="gray">
          <a:xfrm>
            <a:off x="296016" y="1132598"/>
            <a:ext cx="8899981" cy="2554996"/>
          </a:xfrm>
        </p:spPr>
        <p:txBody>
          <a:bodyPr>
            <a:noAutofit/>
          </a:bodyPr>
          <a:lstStyle/>
          <a:p>
            <a:r>
              <a:rPr lang="de-DE" dirty="0"/>
              <a:t>Digital Ethics:</a:t>
            </a:r>
            <a:br>
              <a:rPr lang="de-DE" dirty="0"/>
            </a:br>
            <a:br>
              <a:rPr lang="de-DE" dirty="0"/>
            </a:br>
            <a:r>
              <a:rPr lang="de-DE" dirty="0"/>
              <a:t>Security (Part 2) </a:t>
            </a:r>
          </a:p>
        </p:txBody>
      </p:sp>
      <p:sp>
        <p:nvSpPr>
          <p:cNvPr id="3" name="Untertitel 2"/>
          <p:cNvSpPr>
            <a:spLocks noGrp="1"/>
          </p:cNvSpPr>
          <p:nvPr>
            <p:ph type="subTitle" idx="1"/>
          </p:nvPr>
        </p:nvSpPr>
        <p:spPr bwMode="gray">
          <a:xfrm>
            <a:off x="296016" y="3989513"/>
            <a:ext cx="8909290" cy="539162"/>
          </a:xfrm>
        </p:spPr>
        <p:txBody>
          <a:bodyPr>
            <a:noAutofit/>
          </a:bodyPr>
          <a:lstStyle/>
          <a:p>
            <a:r>
              <a:rPr lang="de-DE" dirty="0"/>
              <a:t>Trimester 1. 2020</a:t>
            </a:r>
          </a:p>
          <a:p>
            <a:endParaRPr lang="de-DE" dirty="0"/>
          </a:p>
          <a:p>
            <a:r>
              <a:rPr lang="de-DE" dirty="0"/>
              <a:t>Dr. Steve </a:t>
            </a:r>
            <a:r>
              <a:rPr lang="de-DE" dirty="0" err="1"/>
              <a:t>McKinlay</a:t>
            </a:r>
            <a:r>
              <a:rPr lang="de-DE" dirty="0"/>
              <a:t> </a:t>
            </a:r>
          </a:p>
        </p:txBody>
      </p:sp>
      <p:sp>
        <p:nvSpPr>
          <p:cNvPr id="4" name="BainBulletsConfiguration" hidden="1"/>
          <p:cNvSpPr txBox="1"/>
          <p:nvPr/>
        </p:nvSpPr>
        <p:spPr>
          <a:xfrm>
            <a:off x="12700" y="12700"/>
            <a:ext cx="8890000" cy="107722"/>
          </a:xfrm>
          <a:prstGeom prst="rect">
            <a:avLst/>
          </a:prstGeom>
          <a:noFill/>
        </p:spPr>
        <p:txBody>
          <a:bodyPr vert="horz" wrap="square" lIns="45720" rIns="45720" rtlCol="0">
            <a:spAutoFit/>
          </a:bodyPr>
          <a:lstStyle/>
          <a:p>
            <a:endParaRPr lang="en-US" sz="100" dirty="0">
              <a:solidFill>
                <a:srgbClr val="FFFFFF"/>
              </a:solidFill>
            </a:endParaRPr>
          </a:p>
        </p:txBody>
      </p:sp>
    </p:spTree>
    <p:extLst>
      <p:ext uri="{BB962C8B-B14F-4D97-AF65-F5344CB8AC3E}">
        <p14:creationId xmlns:p14="http://schemas.microsoft.com/office/powerpoint/2010/main" val="2496476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A5159250-2349-874D-A333-193D874B18AF}"/>
              </a:ext>
            </a:extLst>
          </p:cNvPr>
          <p:cNvSpPr>
            <a:spLocks noGrp="1" noChangeArrowheads="1"/>
          </p:cNvSpPr>
          <p:nvPr>
            <p:ph type="title"/>
          </p:nvPr>
        </p:nvSpPr>
        <p:spPr/>
        <p:txBody>
          <a:bodyPr/>
          <a:lstStyle/>
          <a:p>
            <a:pPr>
              <a:defRPr/>
            </a:pPr>
            <a:r>
              <a:rPr lang="en-US" dirty="0">
                <a:ea typeface="+mj-ea"/>
                <a:cs typeface="Times New Roman" pitchFamily="18" charset="0"/>
              </a:rPr>
              <a:t>Does Hacking Cause Only Virtual Harm, Not Real Harm</a:t>
            </a:r>
            <a:r>
              <a:rPr lang="en-US" dirty="0">
                <a:ea typeface="+mj-ea"/>
              </a:rPr>
              <a:t>?</a:t>
            </a:r>
          </a:p>
        </p:txBody>
      </p:sp>
      <p:sp>
        <p:nvSpPr>
          <p:cNvPr id="29699" name="Rectangle 3">
            <a:extLst>
              <a:ext uri="{FF2B5EF4-FFF2-40B4-BE49-F238E27FC236}">
                <a16:creationId xmlns:a16="http://schemas.microsoft.com/office/drawing/2014/main" id="{879146DC-E00E-0743-91E8-E455450995E9}"/>
              </a:ext>
            </a:extLst>
          </p:cNvPr>
          <p:cNvSpPr>
            <a:spLocks noGrp="1"/>
          </p:cNvSpPr>
          <p:nvPr>
            <p:ph idx="1"/>
          </p:nvPr>
        </p:nvSpPr>
        <p:spPr>
          <a:xfrm>
            <a:off x="382246" y="1557338"/>
            <a:ext cx="9141513" cy="4825326"/>
          </a:xfrm>
        </p:spPr>
        <p:txBody>
          <a:bodyPr>
            <a:normAutofit lnSpcReduction="10000"/>
          </a:bodyPr>
          <a:lstStyle/>
          <a:p>
            <a:pPr eaLnBrk="1" hangingPunct="1">
              <a:lnSpc>
                <a:spcPct val="90000"/>
              </a:lnSpc>
            </a:pPr>
            <a:r>
              <a:rPr lang="en-US" altLang="en-US" sz="2200" dirty="0">
                <a:solidFill>
                  <a:srgbClr val="000000"/>
                </a:solidFill>
              </a:rPr>
              <a:t>Some argue that break-ins and vandalism in cyberspace cause no </a:t>
            </a:r>
            <a:r>
              <a:rPr lang="ja-JP" altLang="en-US" sz="2200">
                <a:solidFill>
                  <a:srgbClr val="000000"/>
                </a:solidFill>
              </a:rPr>
              <a:t>“</a:t>
            </a:r>
            <a:r>
              <a:rPr lang="en-US" altLang="ja-JP" sz="2200" dirty="0">
                <a:solidFill>
                  <a:srgbClr val="000000"/>
                </a:solidFill>
              </a:rPr>
              <a:t>real harm</a:t>
            </a:r>
            <a:r>
              <a:rPr lang="ja-JP" altLang="en-US" sz="2200">
                <a:solidFill>
                  <a:srgbClr val="000000"/>
                </a:solidFill>
              </a:rPr>
              <a:t>”</a:t>
            </a:r>
            <a:r>
              <a:rPr lang="en-US" altLang="ja-JP" sz="2200" dirty="0">
                <a:solidFill>
                  <a:srgbClr val="000000"/>
                </a:solidFill>
              </a:rPr>
              <a:t> to persons because they are activities that occur only in the </a:t>
            </a:r>
            <a:r>
              <a:rPr lang="en-US" altLang="ja-JP" sz="2200" i="1" dirty="0">
                <a:solidFill>
                  <a:srgbClr val="000000"/>
                </a:solidFill>
              </a:rPr>
              <a:t>virtual realm</a:t>
            </a:r>
            <a:r>
              <a:rPr lang="en-US" altLang="ja-JP" sz="2200" dirty="0">
                <a:solidFill>
                  <a:srgbClr val="000000"/>
                </a:solidFill>
              </a:rPr>
              <a:t>. </a:t>
            </a:r>
          </a:p>
          <a:p>
            <a:pPr eaLnBrk="1" hangingPunct="1">
              <a:lnSpc>
                <a:spcPct val="90000"/>
              </a:lnSpc>
            </a:pPr>
            <a:endParaRPr lang="en-US" altLang="ja-JP" sz="2200" dirty="0">
              <a:solidFill>
                <a:srgbClr val="000000"/>
              </a:solidFill>
            </a:endParaRPr>
          </a:p>
          <a:p>
            <a:pPr eaLnBrk="1" hangingPunct="1">
              <a:lnSpc>
                <a:spcPct val="90000"/>
              </a:lnSpc>
            </a:pPr>
            <a:r>
              <a:rPr lang="en-US" altLang="en-US" sz="2200" dirty="0">
                <a:solidFill>
                  <a:srgbClr val="000000"/>
                </a:solidFill>
              </a:rPr>
              <a:t>This argument commits a logical fallacy by confusing the connection between the real and the virtual regarding harm by reasoning in the following way:  </a:t>
            </a:r>
          </a:p>
          <a:p>
            <a:pPr eaLnBrk="1" hangingPunct="1">
              <a:lnSpc>
                <a:spcPct val="90000"/>
              </a:lnSpc>
            </a:pPr>
            <a:endParaRPr lang="en-US" altLang="en-US" sz="2200" dirty="0">
              <a:solidFill>
                <a:srgbClr val="000000"/>
              </a:solidFill>
            </a:endParaRPr>
          </a:p>
          <a:p>
            <a:pPr eaLnBrk="1" hangingPunct="1">
              <a:lnSpc>
                <a:spcPct val="90000"/>
              </a:lnSpc>
              <a:buFont typeface="Wingdings" pitchFamily="2" charset="2"/>
              <a:buChar char="§"/>
            </a:pPr>
            <a:r>
              <a:rPr lang="en-US" altLang="en-US" sz="2200" i="1" dirty="0">
                <a:solidFill>
                  <a:srgbClr val="00B0F0"/>
                </a:solidFill>
              </a:rPr>
              <a:t>The virtual world is not the real (physical) world; so any harms that occur in the virtual world are not real harms.</a:t>
            </a:r>
            <a:r>
              <a:rPr lang="en-US" altLang="en-US" sz="2200" dirty="0">
                <a:solidFill>
                  <a:srgbClr val="00B0F0"/>
                </a:solidFill>
              </a:rPr>
              <a:t>  (James Moor calls this the </a:t>
            </a:r>
            <a:r>
              <a:rPr lang="en-US" altLang="en-US" sz="2200" i="1" dirty="0" err="1">
                <a:solidFill>
                  <a:srgbClr val="00B0F0"/>
                </a:solidFill>
              </a:rPr>
              <a:t>Virtuality</a:t>
            </a:r>
            <a:r>
              <a:rPr lang="en-US" altLang="en-US" sz="2200" i="1" dirty="0">
                <a:solidFill>
                  <a:srgbClr val="00B0F0"/>
                </a:solidFill>
              </a:rPr>
              <a:t> Fallacy</a:t>
            </a:r>
            <a:r>
              <a:rPr lang="en-US" altLang="en-US" sz="2200" dirty="0">
                <a:solidFill>
                  <a:srgbClr val="000000"/>
                </a:solidFill>
              </a:rPr>
              <a:t>.)</a:t>
            </a:r>
          </a:p>
          <a:p>
            <a:pPr eaLnBrk="1" hangingPunct="1">
              <a:lnSpc>
                <a:spcPct val="90000"/>
              </a:lnSpc>
              <a:buFont typeface="Wingdings" pitchFamily="2" charset="2"/>
              <a:buChar char="Ø"/>
            </a:pPr>
            <a:endParaRPr lang="en-US" altLang="en-US" sz="2200" dirty="0">
              <a:solidFill>
                <a:srgbClr val="000000"/>
              </a:solidFill>
            </a:endParaRPr>
          </a:p>
          <a:p>
            <a:pPr eaLnBrk="1" hangingPunct="1">
              <a:lnSpc>
                <a:spcPct val="90000"/>
              </a:lnSpc>
            </a:pPr>
            <a:r>
              <a:rPr lang="en-US" altLang="en-US" sz="2200" dirty="0">
                <a:solidFill>
                  <a:srgbClr val="000000"/>
                </a:solidFill>
              </a:rPr>
              <a:t>See Chapter 3 for a description of why the reasoning process used in the </a:t>
            </a:r>
            <a:r>
              <a:rPr lang="en-US" altLang="en-US" sz="2200" dirty="0" err="1">
                <a:solidFill>
                  <a:srgbClr val="000000"/>
                </a:solidFill>
              </a:rPr>
              <a:t>Virtuality</a:t>
            </a:r>
            <a:r>
              <a:rPr lang="en-US" altLang="en-US" sz="2200" dirty="0">
                <a:solidFill>
                  <a:srgbClr val="000000"/>
                </a:solidFill>
              </a:rPr>
              <a:t> Fallacy is fallacious.</a:t>
            </a:r>
          </a:p>
          <a:p>
            <a:pPr eaLnBrk="1" hangingPunct="1">
              <a:lnSpc>
                <a:spcPct val="90000"/>
              </a:lnSpc>
              <a:buFont typeface="Wingdings" pitchFamily="2" charset="2"/>
              <a:buNone/>
            </a:pPr>
            <a:endParaRPr lang="en-US" altLang="en-US" sz="2200" dirty="0">
              <a:solidFill>
                <a:srgbClr val="000000"/>
              </a:solidFill>
            </a:endParaRPr>
          </a:p>
          <a:p>
            <a:pPr eaLnBrk="1" hangingPunct="1">
              <a:lnSpc>
                <a:spcPct val="90000"/>
              </a:lnSpc>
            </a:pPr>
            <a:endParaRPr lang="en-US" altLang="en-US" sz="2200" dirty="0"/>
          </a:p>
        </p:txBody>
      </p:sp>
    </p:spTree>
    <p:extLst>
      <p:ext uri="{BB962C8B-B14F-4D97-AF65-F5344CB8AC3E}">
        <p14:creationId xmlns:p14="http://schemas.microsoft.com/office/powerpoint/2010/main" val="37813143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 calcmode="lin" valueType="num">
                                      <p:cBhvr additive="base">
                                        <p:cTn id="7" dur="500" fill="hold"/>
                                        <p:tgtEl>
                                          <p:spTgt spid="296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96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9699">
                                            <p:txEl>
                                              <p:pRg st="2" end="2"/>
                                            </p:txEl>
                                          </p:spTgt>
                                        </p:tgtEl>
                                        <p:attrNameLst>
                                          <p:attrName>style.visibility</p:attrName>
                                        </p:attrNameLst>
                                      </p:cBhvr>
                                      <p:to>
                                        <p:strVal val="visible"/>
                                      </p:to>
                                    </p:set>
                                    <p:anim calcmode="lin" valueType="num">
                                      <p:cBhvr additive="base">
                                        <p:cTn id="13" dur="500" fill="hold"/>
                                        <p:tgtEl>
                                          <p:spTgt spid="2969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96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9699">
                                            <p:txEl>
                                              <p:pRg st="4" end="4"/>
                                            </p:txEl>
                                          </p:spTgt>
                                        </p:tgtEl>
                                        <p:attrNameLst>
                                          <p:attrName>style.visibility</p:attrName>
                                        </p:attrNameLst>
                                      </p:cBhvr>
                                      <p:to>
                                        <p:strVal val="visible"/>
                                      </p:to>
                                    </p:set>
                                    <p:anim calcmode="lin" valueType="num">
                                      <p:cBhvr additive="base">
                                        <p:cTn id="19" dur="500" fill="hold"/>
                                        <p:tgtEl>
                                          <p:spTgt spid="29699">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969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9699">
                                            <p:txEl>
                                              <p:pRg st="6" end="6"/>
                                            </p:txEl>
                                          </p:spTgt>
                                        </p:tgtEl>
                                        <p:attrNameLst>
                                          <p:attrName>style.visibility</p:attrName>
                                        </p:attrNameLst>
                                      </p:cBhvr>
                                      <p:to>
                                        <p:strVal val="visible"/>
                                      </p:to>
                                    </p:set>
                                    <p:anim calcmode="lin" valueType="num">
                                      <p:cBhvr additive="base">
                                        <p:cTn id="25" dur="500" fill="hold"/>
                                        <p:tgtEl>
                                          <p:spTgt spid="29699">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969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B7246-E963-CA49-9791-D38773486991}"/>
              </a:ext>
            </a:extLst>
          </p:cNvPr>
          <p:cNvSpPr>
            <a:spLocks noGrp="1"/>
          </p:cNvSpPr>
          <p:nvPr>
            <p:ph type="title"/>
          </p:nvPr>
        </p:nvSpPr>
        <p:spPr/>
        <p:txBody>
          <a:bodyPr/>
          <a:lstStyle/>
          <a:p>
            <a:pPr>
              <a:defRPr/>
            </a:pPr>
            <a:r>
              <a:rPr lang="en-US" altLang="en-US" dirty="0" err="1">
                <a:solidFill>
                  <a:srgbClr val="000000"/>
                </a:solidFill>
              </a:rPr>
              <a:t>Virtuality</a:t>
            </a:r>
            <a:r>
              <a:rPr lang="en-US" altLang="en-US" dirty="0">
                <a:solidFill>
                  <a:srgbClr val="000000"/>
                </a:solidFill>
              </a:rPr>
              <a:t> Fallacy</a:t>
            </a:r>
            <a:endParaRPr lang="en-US" dirty="0"/>
          </a:p>
        </p:txBody>
      </p:sp>
      <p:sp>
        <p:nvSpPr>
          <p:cNvPr id="3" name="Content Placeholder 2">
            <a:extLst>
              <a:ext uri="{FF2B5EF4-FFF2-40B4-BE49-F238E27FC236}">
                <a16:creationId xmlns:a16="http://schemas.microsoft.com/office/drawing/2014/main" id="{8586A50B-E3A7-A945-9049-606D7F7FA409}"/>
              </a:ext>
            </a:extLst>
          </p:cNvPr>
          <p:cNvSpPr>
            <a:spLocks noGrp="1"/>
          </p:cNvSpPr>
          <p:nvPr>
            <p:ph idx="1"/>
          </p:nvPr>
        </p:nvSpPr>
        <p:spPr/>
        <p:txBody>
          <a:bodyPr>
            <a:normAutofit/>
          </a:bodyPr>
          <a:lstStyle/>
          <a:p>
            <a:pPr marL="571500" indent="-457200">
              <a:buFont typeface="+mj-lt"/>
              <a:buAutoNum type="arabicPeriod"/>
              <a:defRPr/>
            </a:pPr>
            <a:r>
              <a:rPr lang="en-US" sz="2200" dirty="0"/>
              <a:t>X exists in the virtual world (internet, online games etc.)</a:t>
            </a:r>
          </a:p>
          <a:p>
            <a:pPr marL="571500" indent="-457200">
              <a:buFont typeface="+mj-lt"/>
              <a:buAutoNum type="arabicPeriod"/>
              <a:defRPr/>
            </a:pPr>
            <a:r>
              <a:rPr lang="en-US" sz="2200" dirty="0"/>
              <a:t>The virtual is not real</a:t>
            </a:r>
          </a:p>
          <a:p>
            <a:pPr marL="571500" indent="-457200">
              <a:buFont typeface="+mj-lt"/>
              <a:buAutoNum type="arabicPeriod"/>
              <a:defRPr/>
            </a:pPr>
            <a:r>
              <a:rPr lang="en-US" sz="2200" i="1" dirty="0"/>
              <a:t>Therefore</a:t>
            </a:r>
            <a:r>
              <a:rPr lang="en-US" sz="2200" dirty="0"/>
              <a:t>, X or the effect of X is not real</a:t>
            </a:r>
          </a:p>
          <a:p>
            <a:pPr>
              <a:defRPr/>
            </a:pPr>
            <a:endParaRPr lang="en-US" sz="2200" dirty="0"/>
          </a:p>
          <a:p>
            <a:pPr>
              <a:defRPr/>
            </a:pPr>
            <a:r>
              <a:rPr lang="en-US" sz="2200" dirty="0"/>
              <a:t>Usually argued by those that want to defend their own questionable behavior on the internet or with regard to online gaming environments  </a:t>
            </a:r>
          </a:p>
        </p:txBody>
      </p:sp>
    </p:spTree>
    <p:extLst>
      <p:ext uri="{BB962C8B-B14F-4D97-AF65-F5344CB8AC3E}">
        <p14:creationId xmlns:p14="http://schemas.microsoft.com/office/powerpoint/2010/main" val="2350789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D048C1B5-C208-4C49-BD19-09788E9A09AA}"/>
              </a:ext>
            </a:extLst>
          </p:cNvPr>
          <p:cNvSpPr>
            <a:spLocks noGrp="1" noChangeArrowheads="1"/>
          </p:cNvSpPr>
          <p:nvPr>
            <p:ph type="title"/>
          </p:nvPr>
        </p:nvSpPr>
        <p:spPr/>
        <p:txBody>
          <a:bodyPr/>
          <a:lstStyle/>
          <a:p>
            <a:pPr>
              <a:defRPr/>
            </a:pPr>
            <a:r>
              <a:rPr lang="en-US" dirty="0">
                <a:cs typeface="Times New Roman" pitchFamily="18" charset="0"/>
              </a:rPr>
              <a:t>Can Computer Break-ins Ever Be Ethically Justified?</a:t>
            </a:r>
            <a:r>
              <a:rPr lang="en-US" dirty="0"/>
              <a:t> </a:t>
            </a:r>
          </a:p>
        </p:txBody>
      </p:sp>
      <p:sp>
        <p:nvSpPr>
          <p:cNvPr id="30723" name="Rectangle 3">
            <a:extLst>
              <a:ext uri="{FF2B5EF4-FFF2-40B4-BE49-F238E27FC236}">
                <a16:creationId xmlns:a16="http://schemas.microsoft.com/office/drawing/2014/main" id="{61CC0F4C-5491-2845-8276-7D429002B9B1}"/>
              </a:ext>
            </a:extLst>
          </p:cNvPr>
          <p:cNvSpPr>
            <a:spLocks noGrp="1"/>
          </p:cNvSpPr>
          <p:nvPr>
            <p:ph idx="1"/>
          </p:nvPr>
        </p:nvSpPr>
        <p:spPr/>
        <p:txBody>
          <a:bodyPr>
            <a:normAutofit/>
          </a:bodyPr>
          <a:lstStyle/>
          <a:p>
            <a:pPr eaLnBrk="1" hangingPunct="1"/>
            <a:r>
              <a:rPr lang="en-US" altLang="en-US" sz="2200" dirty="0">
                <a:solidFill>
                  <a:srgbClr val="000000"/>
                </a:solidFill>
              </a:rPr>
              <a:t>Spafford suggests that in certain extreme cases, breaking into a computer could be the "right thing to do." </a:t>
            </a:r>
          </a:p>
          <a:p>
            <a:pPr lvl="1">
              <a:buFont typeface="Wingdings" pitchFamily="2" charset="2"/>
              <a:buChar char="§"/>
            </a:pPr>
            <a:endParaRPr lang="en-US" altLang="en-US" sz="2200" dirty="0">
              <a:solidFill>
                <a:srgbClr val="000000"/>
              </a:solidFill>
            </a:endParaRPr>
          </a:p>
          <a:p>
            <a:pPr lvl="1">
              <a:buFont typeface="Wingdings" pitchFamily="2" charset="2"/>
              <a:buChar char="§"/>
            </a:pPr>
            <a:r>
              <a:rPr lang="en-US" altLang="en-US" sz="2000" dirty="0">
                <a:solidFill>
                  <a:srgbClr val="000000"/>
                </a:solidFill>
              </a:rPr>
              <a:t>For example,, breaking into a computer to get medical records to save one</a:t>
            </a:r>
            <a:r>
              <a:rPr lang="ja-JP" altLang="en-US" sz="2000">
                <a:solidFill>
                  <a:srgbClr val="000000"/>
                </a:solidFill>
              </a:rPr>
              <a:t>’</a:t>
            </a:r>
            <a:r>
              <a:rPr lang="en-US" altLang="ja-JP" sz="2000" dirty="0">
                <a:solidFill>
                  <a:srgbClr val="000000"/>
                </a:solidFill>
              </a:rPr>
              <a:t>s life.</a:t>
            </a:r>
          </a:p>
          <a:p>
            <a:pPr lvl="1">
              <a:buFont typeface="Wingdings" pitchFamily="2" charset="2"/>
              <a:buChar char="§"/>
            </a:pPr>
            <a:endParaRPr lang="en-US" altLang="ja-JP" sz="2000" dirty="0">
              <a:solidFill>
                <a:srgbClr val="000000"/>
              </a:solidFill>
            </a:endParaRPr>
          </a:p>
          <a:p>
            <a:pPr eaLnBrk="1" hangingPunct="1"/>
            <a:r>
              <a:rPr lang="en-US" altLang="en-US" sz="2200" dirty="0">
                <a:solidFill>
                  <a:srgbClr val="000000"/>
                </a:solidFill>
              </a:rPr>
              <a:t>However, Spafford also argues that computer break-ins always cause harm. </a:t>
            </a:r>
          </a:p>
          <a:p>
            <a:pPr eaLnBrk="1" hangingPunct="1"/>
            <a:endParaRPr lang="en-US" altLang="en-US" sz="2200" dirty="0"/>
          </a:p>
        </p:txBody>
      </p:sp>
    </p:spTree>
    <p:extLst>
      <p:ext uri="{BB962C8B-B14F-4D97-AF65-F5344CB8AC3E}">
        <p14:creationId xmlns:p14="http://schemas.microsoft.com/office/powerpoint/2010/main" val="19577528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 calcmode="lin" valueType="num">
                                      <p:cBhvr additive="base">
                                        <p:cTn id="7" dur="500" fill="hold"/>
                                        <p:tgtEl>
                                          <p:spTgt spid="307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072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30723">
                                            <p:txEl>
                                              <p:pRg st="2" end="2"/>
                                            </p:txEl>
                                          </p:spTgt>
                                        </p:tgtEl>
                                        <p:attrNameLst>
                                          <p:attrName>style.visibility</p:attrName>
                                        </p:attrNameLst>
                                      </p:cBhvr>
                                      <p:to>
                                        <p:strVal val="visible"/>
                                      </p:to>
                                    </p:set>
                                    <p:anim calcmode="lin" valueType="num">
                                      <p:cBhvr additive="base">
                                        <p:cTn id="11" dur="500" fill="hold"/>
                                        <p:tgtEl>
                                          <p:spTgt spid="30723">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07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30723">
                                            <p:txEl>
                                              <p:pRg st="4" end="4"/>
                                            </p:txEl>
                                          </p:spTgt>
                                        </p:tgtEl>
                                        <p:attrNameLst>
                                          <p:attrName>style.visibility</p:attrName>
                                        </p:attrNameLst>
                                      </p:cBhvr>
                                      <p:to>
                                        <p:strVal val="visible"/>
                                      </p:to>
                                    </p:set>
                                    <p:anim calcmode="lin" valueType="num">
                                      <p:cBhvr additive="base">
                                        <p:cTn id="17" dur="500" fill="hold"/>
                                        <p:tgtEl>
                                          <p:spTgt spid="30723">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072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2" name="Rectangle 2">
            <a:extLst>
              <a:ext uri="{FF2B5EF4-FFF2-40B4-BE49-F238E27FC236}">
                <a16:creationId xmlns:a16="http://schemas.microsoft.com/office/drawing/2014/main" id="{D63828D5-D63E-0541-99DC-121ED5A3DFD4}"/>
              </a:ext>
            </a:extLst>
          </p:cNvPr>
          <p:cNvSpPr>
            <a:spLocks noGrp="1" noChangeArrowheads="1"/>
          </p:cNvSpPr>
          <p:nvPr>
            <p:ph type="title"/>
          </p:nvPr>
        </p:nvSpPr>
        <p:spPr/>
        <p:txBody>
          <a:bodyPr/>
          <a:lstStyle/>
          <a:p>
            <a:pPr>
              <a:defRPr/>
            </a:pPr>
            <a:r>
              <a:rPr lang="en-US" dirty="0"/>
              <a:t>Ethically Justifying a Computer Break-in (Continued)</a:t>
            </a:r>
          </a:p>
        </p:txBody>
      </p:sp>
      <p:sp>
        <p:nvSpPr>
          <p:cNvPr id="87043" name="Rectangle 3">
            <a:extLst>
              <a:ext uri="{FF2B5EF4-FFF2-40B4-BE49-F238E27FC236}">
                <a16:creationId xmlns:a16="http://schemas.microsoft.com/office/drawing/2014/main" id="{8C256D83-1F5C-3345-84B9-6DBF1B543019}"/>
              </a:ext>
            </a:extLst>
          </p:cNvPr>
          <p:cNvSpPr>
            <a:spLocks noGrp="1"/>
          </p:cNvSpPr>
          <p:nvPr>
            <p:ph idx="1"/>
          </p:nvPr>
        </p:nvSpPr>
        <p:spPr>
          <a:xfrm>
            <a:off x="382243" y="1500187"/>
            <a:ext cx="9141513" cy="4739601"/>
          </a:xfrm>
        </p:spPr>
        <p:txBody>
          <a:bodyPr>
            <a:normAutofit/>
          </a:bodyPr>
          <a:lstStyle/>
          <a:p>
            <a:pPr eaLnBrk="1" hangingPunct="1">
              <a:lnSpc>
                <a:spcPct val="80000"/>
              </a:lnSpc>
            </a:pPr>
            <a:r>
              <a:rPr lang="en-US" altLang="en-US" sz="2200" dirty="0"/>
              <a:t>Spafford seems to use a deontological (or non-consequentialist) argument to justify the break-in the case of the medical emergency. </a:t>
            </a:r>
          </a:p>
          <a:p>
            <a:pPr eaLnBrk="1" hangingPunct="1">
              <a:lnSpc>
                <a:spcPct val="80000"/>
              </a:lnSpc>
            </a:pPr>
            <a:endParaRPr lang="en-US" altLang="en-US" sz="2200" dirty="0"/>
          </a:p>
          <a:p>
            <a:pPr eaLnBrk="1" hangingPunct="1">
              <a:lnSpc>
                <a:spcPct val="80000"/>
              </a:lnSpc>
              <a:buFont typeface="Wingdings" pitchFamily="2" charset="2"/>
              <a:buChar char="Ø"/>
            </a:pPr>
            <a:r>
              <a:rPr lang="en-US" altLang="en-US" sz="2200" dirty="0"/>
              <a:t>For example, Spafford believes that morality is determined by </a:t>
            </a:r>
            <a:r>
              <a:rPr lang="en-US" altLang="en-US" sz="2200" i="1" dirty="0"/>
              <a:t>actions not results</a:t>
            </a:r>
            <a:r>
              <a:rPr lang="en-US" altLang="en-US" sz="2200" dirty="0"/>
              <a:t>. </a:t>
            </a:r>
          </a:p>
          <a:p>
            <a:pPr eaLnBrk="1" hangingPunct="1">
              <a:lnSpc>
                <a:spcPct val="80000"/>
              </a:lnSpc>
              <a:buFont typeface="Wingdings" pitchFamily="2" charset="2"/>
              <a:buChar char="Ø"/>
            </a:pPr>
            <a:endParaRPr lang="en-US" altLang="en-US" sz="2200" dirty="0"/>
          </a:p>
          <a:p>
            <a:pPr eaLnBrk="1" hangingPunct="1">
              <a:lnSpc>
                <a:spcPct val="80000"/>
              </a:lnSpc>
            </a:pPr>
            <a:r>
              <a:rPr lang="en-US" altLang="en-US" sz="2200" dirty="0"/>
              <a:t>He argues that we cannot evaluate morality based on consequences or results because we would not </a:t>
            </a:r>
            <a:r>
              <a:rPr lang="ja-JP" altLang="en-US" sz="2200"/>
              <a:t>“</a:t>
            </a:r>
            <a:r>
              <a:rPr lang="en-US" altLang="ja-JP" sz="2200" dirty="0"/>
              <a:t>know the full scope of those results,</a:t>
            </a:r>
            <a:r>
              <a:rPr lang="ja-JP" altLang="en-US" sz="2200"/>
              <a:t>”</a:t>
            </a:r>
            <a:r>
              <a:rPr lang="en-US" altLang="ja-JP" sz="2200" dirty="0"/>
              <a:t> which are based on the </a:t>
            </a:r>
            <a:r>
              <a:rPr lang="ja-JP" altLang="en-US" sz="2200"/>
              <a:t>“</a:t>
            </a:r>
            <a:r>
              <a:rPr lang="en-US" altLang="ja-JP" sz="2200" dirty="0"/>
              <a:t>sum total of all future effect.</a:t>
            </a:r>
            <a:r>
              <a:rPr lang="ja-JP" altLang="en-US" sz="2200"/>
              <a:t>”</a:t>
            </a:r>
            <a:r>
              <a:rPr lang="en-US" altLang="ja-JP" sz="2200" dirty="0"/>
              <a:t> </a:t>
            </a:r>
          </a:p>
          <a:p>
            <a:pPr eaLnBrk="1" hangingPunct="1">
              <a:lnSpc>
                <a:spcPct val="80000"/>
              </a:lnSpc>
            </a:pPr>
            <a:endParaRPr lang="en-US" altLang="ja-JP" sz="2200" dirty="0"/>
          </a:p>
          <a:p>
            <a:pPr eaLnBrk="1" hangingPunct="1">
              <a:lnSpc>
                <a:spcPct val="80000"/>
              </a:lnSpc>
            </a:pPr>
            <a:r>
              <a:rPr lang="en-US" altLang="en-US" sz="2200" dirty="0"/>
              <a:t>Spafford</a:t>
            </a:r>
            <a:r>
              <a:rPr lang="ja-JP" altLang="en-US" sz="2200"/>
              <a:t>’</a:t>
            </a:r>
            <a:r>
              <a:rPr lang="en-US" altLang="ja-JP" sz="2200" dirty="0"/>
              <a:t>s argument tends to be based on a version of </a:t>
            </a:r>
            <a:r>
              <a:rPr lang="en-US" altLang="ja-JP" sz="2200" i="1" dirty="0"/>
              <a:t>act deontology </a:t>
            </a:r>
            <a:r>
              <a:rPr lang="en-US" altLang="ja-JP" sz="2200" dirty="0"/>
              <a:t>(see Chapter 2). </a:t>
            </a:r>
            <a:endParaRPr lang="en-US" altLang="en-US" sz="2200" dirty="0"/>
          </a:p>
        </p:txBody>
      </p:sp>
    </p:spTree>
    <p:extLst>
      <p:ext uri="{BB962C8B-B14F-4D97-AF65-F5344CB8AC3E}">
        <p14:creationId xmlns:p14="http://schemas.microsoft.com/office/powerpoint/2010/main" val="6640544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7042"/>
                                        </p:tgtEl>
                                        <p:attrNameLst>
                                          <p:attrName>style.visibility</p:attrName>
                                        </p:attrNameLst>
                                      </p:cBhvr>
                                      <p:to>
                                        <p:strVal val="visible"/>
                                      </p:to>
                                    </p:set>
                                    <p:animEffect transition="in" filter="fade">
                                      <p:cBhvr>
                                        <p:cTn id="7" dur="2000"/>
                                        <p:tgtEl>
                                          <p:spTgt spid="870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7043">
                                            <p:txEl>
                                              <p:pRg st="0" end="0"/>
                                            </p:txEl>
                                          </p:spTgt>
                                        </p:tgtEl>
                                        <p:attrNameLst>
                                          <p:attrName>style.visibility</p:attrName>
                                        </p:attrNameLst>
                                      </p:cBhvr>
                                      <p:to>
                                        <p:strVal val="visible"/>
                                      </p:to>
                                    </p:set>
                                    <p:animEffect transition="in" filter="fade">
                                      <p:cBhvr>
                                        <p:cTn id="12" dur="2000"/>
                                        <p:tgtEl>
                                          <p:spTgt spid="8704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7043">
                                            <p:txEl>
                                              <p:pRg st="2" end="2"/>
                                            </p:txEl>
                                          </p:spTgt>
                                        </p:tgtEl>
                                        <p:attrNameLst>
                                          <p:attrName>style.visibility</p:attrName>
                                        </p:attrNameLst>
                                      </p:cBhvr>
                                      <p:to>
                                        <p:strVal val="visible"/>
                                      </p:to>
                                    </p:set>
                                    <p:animEffect transition="in" filter="fade">
                                      <p:cBhvr>
                                        <p:cTn id="17" dur="2000"/>
                                        <p:tgtEl>
                                          <p:spTgt spid="8704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7043">
                                            <p:txEl>
                                              <p:pRg st="4" end="4"/>
                                            </p:txEl>
                                          </p:spTgt>
                                        </p:tgtEl>
                                        <p:attrNameLst>
                                          <p:attrName>style.visibility</p:attrName>
                                        </p:attrNameLst>
                                      </p:cBhvr>
                                      <p:to>
                                        <p:strVal val="visible"/>
                                      </p:to>
                                    </p:set>
                                    <p:animEffect transition="in" filter="fade">
                                      <p:cBhvr>
                                        <p:cTn id="22" dur="2000"/>
                                        <p:tgtEl>
                                          <p:spTgt spid="87043">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7043">
                                            <p:txEl>
                                              <p:pRg st="6" end="6"/>
                                            </p:txEl>
                                          </p:spTgt>
                                        </p:tgtEl>
                                        <p:attrNameLst>
                                          <p:attrName>style.visibility</p:attrName>
                                        </p:attrNameLst>
                                      </p:cBhvr>
                                      <p:to>
                                        <p:strVal val="visible"/>
                                      </p:to>
                                    </p:set>
                                    <p:animEffect transition="in" filter="fade">
                                      <p:cBhvr>
                                        <p:cTn id="27" dur="2000"/>
                                        <p:tgtEl>
                                          <p:spTgt spid="8704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2" grpId="0"/>
      <p:bldP spid="87043"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8B97EDB4-3D28-334A-8703-713B0F6C094A}"/>
              </a:ext>
            </a:extLst>
          </p:cNvPr>
          <p:cNvSpPr>
            <a:spLocks noGrp="1" noChangeArrowheads="1"/>
          </p:cNvSpPr>
          <p:nvPr>
            <p:ph type="title"/>
          </p:nvPr>
        </p:nvSpPr>
        <p:spPr/>
        <p:txBody>
          <a:bodyPr/>
          <a:lstStyle/>
          <a:p>
            <a:pPr>
              <a:defRPr/>
            </a:pPr>
            <a:r>
              <a:rPr lang="en-US" dirty="0">
                <a:ea typeface="+mj-ea"/>
              </a:rPr>
              <a:t>Cyberterrorism</a:t>
            </a:r>
          </a:p>
        </p:txBody>
      </p:sp>
      <p:sp>
        <p:nvSpPr>
          <p:cNvPr id="31747" name="Rectangle 3">
            <a:extLst>
              <a:ext uri="{FF2B5EF4-FFF2-40B4-BE49-F238E27FC236}">
                <a16:creationId xmlns:a16="http://schemas.microsoft.com/office/drawing/2014/main" id="{D8BFFFBA-79ED-1D4D-8FDE-6AC39CC6814F}"/>
              </a:ext>
            </a:extLst>
          </p:cNvPr>
          <p:cNvSpPr>
            <a:spLocks noGrp="1"/>
          </p:cNvSpPr>
          <p:nvPr>
            <p:ph idx="1"/>
          </p:nvPr>
        </p:nvSpPr>
        <p:spPr/>
        <p:txBody>
          <a:bodyPr>
            <a:normAutofit/>
          </a:bodyPr>
          <a:lstStyle/>
          <a:p>
            <a:pPr eaLnBrk="1" hangingPunct="1">
              <a:lnSpc>
                <a:spcPct val="90000"/>
              </a:lnSpc>
            </a:pPr>
            <a:r>
              <a:rPr lang="en-US" altLang="en-US" sz="2200" dirty="0"/>
              <a:t>Dorothy Denning (2004, 2007) defines </a:t>
            </a:r>
            <a:r>
              <a:rPr lang="en-US" altLang="en-US" sz="2200" b="1" i="1" dirty="0"/>
              <a:t>cyberterrorism</a:t>
            </a:r>
            <a:r>
              <a:rPr lang="en-US" altLang="en-US" sz="2200" dirty="0"/>
              <a:t> as the "convergence of cyberspace and terrorism." </a:t>
            </a:r>
          </a:p>
          <a:p>
            <a:pPr eaLnBrk="1" hangingPunct="1">
              <a:lnSpc>
                <a:spcPct val="90000"/>
              </a:lnSpc>
            </a:pPr>
            <a:endParaRPr lang="en-US" altLang="en-US" sz="2200" dirty="0"/>
          </a:p>
          <a:p>
            <a:pPr eaLnBrk="1" hangingPunct="1">
              <a:lnSpc>
                <a:spcPct val="90000"/>
              </a:lnSpc>
            </a:pPr>
            <a:r>
              <a:rPr lang="en-US" altLang="en-US" sz="2200" dirty="0"/>
              <a:t>Cyberterrorism covers a range of politically motivated hacking operations intended to cause grave harm that can result in either loss of life or severe economic loss, or both.</a:t>
            </a:r>
          </a:p>
          <a:p>
            <a:pPr eaLnBrk="1" hangingPunct="1">
              <a:lnSpc>
                <a:spcPct val="90000"/>
              </a:lnSpc>
            </a:pPr>
            <a:endParaRPr lang="en-US" altLang="en-US" sz="2200" dirty="0"/>
          </a:p>
          <a:p>
            <a:pPr eaLnBrk="1" hangingPunct="1">
              <a:lnSpc>
                <a:spcPct val="90000"/>
              </a:lnSpc>
            </a:pPr>
            <a:r>
              <a:rPr lang="en-US" altLang="en-US" sz="2200" dirty="0"/>
              <a:t>In some cases, it is difficult to separate acts of </a:t>
            </a:r>
            <a:r>
              <a:rPr lang="en-US" altLang="en-US" sz="2200" b="1" dirty="0"/>
              <a:t>cyberterrorism</a:t>
            </a:r>
            <a:r>
              <a:rPr lang="en-US" altLang="en-US" sz="2200" dirty="0"/>
              <a:t> from </a:t>
            </a:r>
            <a:r>
              <a:rPr lang="en-US" altLang="en-US" sz="2200" b="1" dirty="0" err="1"/>
              <a:t>cybervandalism</a:t>
            </a:r>
            <a:r>
              <a:rPr lang="en-US" altLang="en-US" sz="2200" dirty="0"/>
              <a:t> and </a:t>
            </a:r>
            <a:r>
              <a:rPr lang="en-US" altLang="en-US" sz="2200" b="1" dirty="0"/>
              <a:t>cyberwarfare</a:t>
            </a:r>
            <a:r>
              <a:rPr lang="en-US" altLang="en-US" sz="2200" dirty="0"/>
              <a:t>, and acts of ordinary hacking.</a:t>
            </a:r>
          </a:p>
        </p:txBody>
      </p:sp>
    </p:spTree>
    <p:extLst>
      <p:ext uri="{BB962C8B-B14F-4D97-AF65-F5344CB8AC3E}">
        <p14:creationId xmlns:p14="http://schemas.microsoft.com/office/powerpoint/2010/main" val="37627069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 calcmode="lin" valueType="num">
                                      <p:cBhvr additive="base">
                                        <p:cTn id="7" dur="500" fill="hold"/>
                                        <p:tgtEl>
                                          <p:spTgt spid="317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17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1747">
                                            <p:txEl>
                                              <p:pRg st="2" end="2"/>
                                            </p:txEl>
                                          </p:spTgt>
                                        </p:tgtEl>
                                        <p:attrNameLst>
                                          <p:attrName>style.visibility</p:attrName>
                                        </p:attrNameLst>
                                      </p:cBhvr>
                                      <p:to>
                                        <p:strVal val="visible"/>
                                      </p:to>
                                    </p:set>
                                    <p:anim calcmode="lin" valueType="num">
                                      <p:cBhvr additive="base">
                                        <p:cTn id="13" dur="500" fill="hold"/>
                                        <p:tgtEl>
                                          <p:spTgt spid="3174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174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1747">
                                            <p:txEl>
                                              <p:pRg st="4" end="4"/>
                                            </p:txEl>
                                          </p:spTgt>
                                        </p:tgtEl>
                                        <p:attrNameLst>
                                          <p:attrName>style.visibility</p:attrName>
                                        </p:attrNameLst>
                                      </p:cBhvr>
                                      <p:to>
                                        <p:strVal val="visible"/>
                                      </p:to>
                                    </p:set>
                                    <p:anim calcmode="lin" valueType="num">
                                      <p:cBhvr additive="base">
                                        <p:cTn id="19" dur="500" fill="hold"/>
                                        <p:tgtEl>
                                          <p:spTgt spid="31747">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174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D787951A-FE39-FB49-AD47-01E95F28C23B}"/>
              </a:ext>
            </a:extLst>
          </p:cNvPr>
          <p:cNvSpPr>
            <a:spLocks noGrp="1" noChangeArrowheads="1"/>
          </p:cNvSpPr>
          <p:nvPr>
            <p:ph type="title"/>
          </p:nvPr>
        </p:nvSpPr>
        <p:spPr/>
        <p:txBody>
          <a:bodyPr/>
          <a:lstStyle/>
          <a:p>
            <a:pPr>
              <a:defRPr/>
            </a:pPr>
            <a:r>
              <a:rPr lang="en-US" dirty="0">
                <a:cs typeface="Times New Roman" pitchFamily="18" charset="0"/>
              </a:rPr>
              <a:t>Cyberterrorism vs. Hacktivism</a:t>
            </a:r>
            <a:r>
              <a:rPr lang="en-US" dirty="0"/>
              <a:t> </a:t>
            </a:r>
          </a:p>
        </p:txBody>
      </p:sp>
      <p:sp>
        <p:nvSpPr>
          <p:cNvPr id="32771" name="Rectangle 3">
            <a:extLst>
              <a:ext uri="{FF2B5EF4-FFF2-40B4-BE49-F238E27FC236}">
                <a16:creationId xmlns:a16="http://schemas.microsoft.com/office/drawing/2014/main" id="{2A1E8E22-AF60-9A4A-AFAF-672CBCB3763D}"/>
              </a:ext>
            </a:extLst>
          </p:cNvPr>
          <p:cNvSpPr>
            <a:spLocks noGrp="1"/>
          </p:cNvSpPr>
          <p:nvPr>
            <p:ph idx="1"/>
          </p:nvPr>
        </p:nvSpPr>
        <p:spPr/>
        <p:txBody>
          <a:bodyPr>
            <a:normAutofit lnSpcReduction="10000"/>
          </a:bodyPr>
          <a:lstStyle/>
          <a:p>
            <a:pPr eaLnBrk="1" hangingPunct="1">
              <a:lnSpc>
                <a:spcPct val="90000"/>
              </a:lnSpc>
            </a:pPr>
            <a:r>
              <a:rPr lang="en-US" altLang="en-US" sz="2200" b="1" i="1" dirty="0"/>
              <a:t>Denial-of-service</a:t>
            </a:r>
            <a:r>
              <a:rPr lang="en-US" altLang="en-US" sz="2200" b="1" dirty="0"/>
              <a:t> (DoS) </a:t>
            </a:r>
            <a:r>
              <a:rPr lang="en-US" altLang="en-US" sz="2200" dirty="0"/>
              <a:t>attacks have been launched for the purpose of preventing users from accessing targeted commercial Web sites.</a:t>
            </a:r>
          </a:p>
          <a:p>
            <a:pPr eaLnBrk="1" hangingPunct="1">
              <a:lnSpc>
                <a:spcPct val="90000"/>
              </a:lnSpc>
            </a:pPr>
            <a:endParaRPr lang="en-US" altLang="en-US" sz="2200" dirty="0"/>
          </a:p>
          <a:p>
            <a:pPr eaLnBrk="1" hangingPunct="1">
              <a:lnSpc>
                <a:spcPct val="90000"/>
              </a:lnSpc>
            </a:pPr>
            <a:r>
              <a:rPr lang="en-US" altLang="en-US" sz="2200" dirty="0"/>
              <a:t>These attacks have also resulted in severe economic loss for major corporations. </a:t>
            </a:r>
          </a:p>
          <a:p>
            <a:pPr eaLnBrk="1" hangingPunct="1">
              <a:lnSpc>
                <a:spcPct val="90000"/>
              </a:lnSpc>
            </a:pPr>
            <a:endParaRPr lang="en-US" altLang="en-US" sz="2200" dirty="0"/>
          </a:p>
          <a:p>
            <a:pPr eaLnBrk="1" hangingPunct="1">
              <a:lnSpc>
                <a:spcPct val="90000"/>
              </a:lnSpc>
            </a:pPr>
            <a:r>
              <a:rPr lang="en-US" altLang="en-US" sz="2200" dirty="0"/>
              <a:t>Should these DoS-related attacks necessarily be classified as instances of cyberterrorism? </a:t>
            </a:r>
          </a:p>
          <a:p>
            <a:pPr eaLnBrk="1" hangingPunct="1">
              <a:lnSpc>
                <a:spcPct val="90000"/>
              </a:lnSpc>
            </a:pPr>
            <a:endParaRPr lang="en-US" altLang="en-US" sz="2200" dirty="0"/>
          </a:p>
          <a:p>
            <a:pPr eaLnBrk="1" hangingPunct="1">
              <a:lnSpc>
                <a:spcPct val="90000"/>
              </a:lnSpc>
            </a:pPr>
            <a:r>
              <a:rPr lang="en-US" altLang="en-US" sz="2200" dirty="0"/>
              <a:t>Or, can some of these attacks be better understood as another form of malicious hacking – i.e., those perpetrated by persons or groups with a particular political agenda or ideology? </a:t>
            </a:r>
          </a:p>
        </p:txBody>
      </p:sp>
    </p:spTree>
    <p:extLst>
      <p:ext uri="{BB962C8B-B14F-4D97-AF65-F5344CB8AC3E}">
        <p14:creationId xmlns:p14="http://schemas.microsoft.com/office/powerpoint/2010/main" val="4616066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 calcmode="lin" valueType="num">
                                      <p:cBhvr additive="base">
                                        <p:cTn id="7" dur="500" fill="hold"/>
                                        <p:tgtEl>
                                          <p:spTgt spid="327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27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2771">
                                            <p:txEl>
                                              <p:pRg st="2" end="2"/>
                                            </p:txEl>
                                          </p:spTgt>
                                        </p:tgtEl>
                                        <p:attrNameLst>
                                          <p:attrName>style.visibility</p:attrName>
                                        </p:attrNameLst>
                                      </p:cBhvr>
                                      <p:to>
                                        <p:strVal val="visible"/>
                                      </p:to>
                                    </p:set>
                                    <p:anim calcmode="lin" valueType="num">
                                      <p:cBhvr additive="base">
                                        <p:cTn id="13" dur="500" fill="hold"/>
                                        <p:tgtEl>
                                          <p:spTgt spid="3277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27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2771">
                                            <p:txEl>
                                              <p:pRg st="4" end="4"/>
                                            </p:txEl>
                                          </p:spTgt>
                                        </p:tgtEl>
                                        <p:attrNameLst>
                                          <p:attrName>style.visibility</p:attrName>
                                        </p:attrNameLst>
                                      </p:cBhvr>
                                      <p:to>
                                        <p:strVal val="visible"/>
                                      </p:to>
                                    </p:set>
                                    <p:anim calcmode="lin" valueType="num">
                                      <p:cBhvr additive="base">
                                        <p:cTn id="19" dur="500" fill="hold"/>
                                        <p:tgtEl>
                                          <p:spTgt spid="32771">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277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2771">
                                            <p:txEl>
                                              <p:pRg st="6" end="6"/>
                                            </p:txEl>
                                          </p:spTgt>
                                        </p:tgtEl>
                                        <p:attrNameLst>
                                          <p:attrName>style.visibility</p:attrName>
                                        </p:attrNameLst>
                                      </p:cBhvr>
                                      <p:to>
                                        <p:strVal val="visible"/>
                                      </p:to>
                                    </p:set>
                                    <p:anim calcmode="lin" valueType="num">
                                      <p:cBhvr additive="base">
                                        <p:cTn id="25" dur="500" fill="hold"/>
                                        <p:tgtEl>
                                          <p:spTgt spid="32771">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277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48ACFBEB-3CCA-D740-A02E-CD6667D32A38}"/>
              </a:ext>
            </a:extLst>
          </p:cNvPr>
          <p:cNvSpPr>
            <a:spLocks noGrp="1" noChangeArrowheads="1"/>
          </p:cNvSpPr>
          <p:nvPr>
            <p:ph type="title"/>
          </p:nvPr>
        </p:nvSpPr>
        <p:spPr/>
        <p:txBody>
          <a:bodyPr/>
          <a:lstStyle/>
          <a:p>
            <a:pPr>
              <a:defRPr/>
            </a:pPr>
            <a:r>
              <a:rPr lang="en-US">
                <a:ea typeface="+mj-ea"/>
              </a:rPr>
              <a:t>Hacktivism </a:t>
            </a:r>
          </a:p>
        </p:txBody>
      </p:sp>
      <p:sp>
        <p:nvSpPr>
          <p:cNvPr id="33795" name="Rectangle 3">
            <a:extLst>
              <a:ext uri="{FF2B5EF4-FFF2-40B4-BE49-F238E27FC236}">
                <a16:creationId xmlns:a16="http://schemas.microsoft.com/office/drawing/2014/main" id="{0F3981FA-4452-514D-9AA6-FFDAEAE568E6}"/>
              </a:ext>
            </a:extLst>
          </p:cNvPr>
          <p:cNvSpPr>
            <a:spLocks noGrp="1"/>
          </p:cNvSpPr>
          <p:nvPr>
            <p:ph idx="1"/>
          </p:nvPr>
        </p:nvSpPr>
        <p:spPr/>
        <p:txBody>
          <a:bodyPr/>
          <a:lstStyle/>
          <a:p>
            <a:pPr eaLnBrk="1" hangingPunct="1">
              <a:lnSpc>
                <a:spcPct val="90000"/>
              </a:lnSpc>
            </a:pPr>
            <a:r>
              <a:rPr lang="en-US" altLang="en-US" sz="2600">
                <a:solidFill>
                  <a:srgbClr val="000000"/>
                </a:solidFill>
              </a:rPr>
              <a:t>Manion and Goodrum (2004) have questioned whether some DoS (and related) cyberattacks might be better understood as instances of </a:t>
            </a:r>
            <a:r>
              <a:rPr lang="en-US" altLang="en-US" sz="2600" i="1">
                <a:solidFill>
                  <a:srgbClr val="000000"/>
                </a:solidFill>
              </a:rPr>
              <a:t>hacktivism</a:t>
            </a:r>
            <a:r>
              <a:rPr lang="en-US" altLang="en-US" sz="2600">
                <a:solidFill>
                  <a:srgbClr val="000000"/>
                </a:solidFill>
              </a:rPr>
              <a:t>. </a:t>
            </a:r>
          </a:p>
          <a:p>
            <a:pPr eaLnBrk="1" hangingPunct="1">
              <a:lnSpc>
                <a:spcPct val="90000"/>
              </a:lnSpc>
              <a:buFont typeface="Wingdings" pitchFamily="2" charset="2"/>
              <a:buChar char="Ø"/>
            </a:pPr>
            <a:r>
              <a:rPr lang="en-US" altLang="en-US" sz="2600">
                <a:solidFill>
                  <a:srgbClr val="000000"/>
                </a:solidFill>
              </a:rPr>
              <a:t>For example, they note the outrage on the part of some hackers and political activists that arose because of increasingly the "commodified Internet,</a:t>
            </a:r>
            <a:r>
              <a:rPr lang="ja-JP" altLang="en-US" sz="2600">
                <a:solidFill>
                  <a:srgbClr val="000000"/>
                </a:solidFill>
              </a:rPr>
              <a:t>“</a:t>
            </a:r>
            <a:r>
              <a:rPr lang="en-US" altLang="ja-JP" sz="2600">
                <a:solidFill>
                  <a:srgbClr val="000000"/>
                </a:solidFill>
              </a:rPr>
              <a:t> beginning in the late 1990s.</a:t>
            </a:r>
          </a:p>
          <a:p>
            <a:pPr eaLnBrk="1" hangingPunct="1">
              <a:lnSpc>
                <a:spcPct val="90000"/>
              </a:lnSpc>
              <a:buFont typeface="Wingdings" pitchFamily="2" charset="2"/>
              <a:buChar char="Ø"/>
            </a:pPr>
            <a:r>
              <a:rPr lang="en-US" altLang="en-US" sz="2600">
                <a:solidFill>
                  <a:srgbClr val="000000"/>
                </a:solidFill>
              </a:rPr>
              <a:t>They also question whether the behavior of these persons and groups suggests a new form of civil disobedience, which they describe as </a:t>
            </a:r>
            <a:r>
              <a:rPr lang="en-US" altLang="en-US" sz="2600" i="1">
                <a:solidFill>
                  <a:srgbClr val="000000"/>
                </a:solidFill>
              </a:rPr>
              <a:t>hacktivism</a:t>
            </a:r>
            <a:r>
              <a:rPr lang="en-US" altLang="en-US" sz="2600">
                <a:solidFill>
                  <a:srgbClr val="000000"/>
                </a:solidFill>
              </a:rPr>
              <a:t>.</a:t>
            </a:r>
            <a:endParaRPr lang="en-US" altLang="en-US" sz="2600"/>
          </a:p>
        </p:txBody>
      </p:sp>
    </p:spTree>
    <p:extLst>
      <p:ext uri="{BB962C8B-B14F-4D97-AF65-F5344CB8AC3E}">
        <p14:creationId xmlns:p14="http://schemas.microsoft.com/office/powerpoint/2010/main" val="25058495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 calcmode="lin" valueType="num">
                                      <p:cBhvr additive="base">
                                        <p:cTn id="7" dur="500" fill="hold"/>
                                        <p:tgtEl>
                                          <p:spTgt spid="337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37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3795">
                                            <p:txEl>
                                              <p:pRg st="1" end="1"/>
                                            </p:txEl>
                                          </p:spTgt>
                                        </p:tgtEl>
                                        <p:attrNameLst>
                                          <p:attrName>style.visibility</p:attrName>
                                        </p:attrNameLst>
                                      </p:cBhvr>
                                      <p:to>
                                        <p:strVal val="visible"/>
                                      </p:to>
                                    </p:set>
                                    <p:anim calcmode="lin" valueType="num">
                                      <p:cBhvr additive="base">
                                        <p:cTn id="13" dur="500" fill="hold"/>
                                        <p:tgtEl>
                                          <p:spTgt spid="3379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37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3795">
                                            <p:txEl>
                                              <p:pRg st="2" end="2"/>
                                            </p:txEl>
                                          </p:spTgt>
                                        </p:tgtEl>
                                        <p:attrNameLst>
                                          <p:attrName>style.visibility</p:attrName>
                                        </p:attrNameLst>
                                      </p:cBhvr>
                                      <p:to>
                                        <p:strVal val="visible"/>
                                      </p:to>
                                    </p:set>
                                    <p:anim calcmode="lin" valueType="num">
                                      <p:cBhvr additive="base">
                                        <p:cTn id="19" dur="500" fill="hold"/>
                                        <p:tgtEl>
                                          <p:spTgt spid="3379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379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1DDBCCDC-DB07-C545-A5E7-94C81D60AFC5}"/>
              </a:ext>
            </a:extLst>
          </p:cNvPr>
          <p:cNvSpPr>
            <a:spLocks noGrp="1"/>
          </p:cNvSpPr>
          <p:nvPr>
            <p:ph type="title"/>
          </p:nvPr>
        </p:nvSpPr>
        <p:spPr/>
        <p:txBody>
          <a:bodyPr/>
          <a:lstStyle/>
          <a:p>
            <a:pPr>
              <a:defRPr/>
            </a:pPr>
            <a:r>
              <a:rPr lang="en-US" dirty="0">
                <a:ea typeface="+mj-ea"/>
              </a:rPr>
              <a:t>Can Hacktivism be Justified?</a:t>
            </a:r>
          </a:p>
        </p:txBody>
      </p:sp>
      <p:sp>
        <p:nvSpPr>
          <p:cNvPr id="3" name="Content Placeholder 2">
            <a:extLst>
              <a:ext uri="{FF2B5EF4-FFF2-40B4-BE49-F238E27FC236}">
                <a16:creationId xmlns:a16="http://schemas.microsoft.com/office/drawing/2014/main" id="{CF302A23-A793-DD4B-93A6-7D197E32FA82}"/>
              </a:ext>
            </a:extLst>
          </p:cNvPr>
          <p:cNvSpPr>
            <a:spLocks noGrp="1"/>
          </p:cNvSpPr>
          <p:nvPr>
            <p:ph idx="1"/>
          </p:nvPr>
        </p:nvSpPr>
        <p:spPr/>
        <p:txBody>
          <a:bodyPr/>
          <a:lstStyle/>
          <a:p>
            <a:pPr eaLnBrk="1" hangingPunct="1"/>
            <a:r>
              <a:rPr lang="en-US" altLang="en-US" dirty="0" err="1"/>
              <a:t>Himma</a:t>
            </a:r>
            <a:r>
              <a:rPr lang="en-US" altLang="en-US" dirty="0"/>
              <a:t> (2007) describes the line of reasoning that hacktivists and their supporters tend to use to justify their activities as forms of political activism and </a:t>
            </a:r>
            <a:r>
              <a:rPr lang="ja-JP" altLang="en-US"/>
              <a:t>“</a:t>
            </a:r>
            <a:r>
              <a:rPr lang="en-US" altLang="ja-JP" dirty="0"/>
              <a:t>electronic civil disobedience</a:t>
            </a:r>
            <a:r>
              <a:rPr lang="ja-JP" altLang="en-US"/>
              <a:t>”</a:t>
            </a:r>
            <a:r>
              <a:rPr lang="en-US" altLang="ja-JP" dirty="0"/>
              <a:t> (or ECD):</a:t>
            </a:r>
          </a:p>
          <a:p>
            <a:pPr eaLnBrk="1" hangingPunct="1"/>
            <a:endParaRPr lang="en-US" altLang="ja-JP" dirty="0"/>
          </a:p>
          <a:p>
            <a:pPr eaLnBrk="1" hangingPunct="1">
              <a:buFont typeface="Wingdings" pitchFamily="2" charset="2"/>
              <a:buChar char="§"/>
            </a:pPr>
            <a:r>
              <a:rPr lang="en-US" altLang="en-US" sz="1800" b="1" dirty="0"/>
              <a:t>PREMISE 1.</a:t>
            </a:r>
            <a:r>
              <a:rPr lang="en-US" altLang="en-US" sz="1800" dirty="0"/>
              <a:t> Because civil disobedience is justifiable as a protest against injustice, it is permissible to commit digital intrusions as a means of protesting injustice. </a:t>
            </a:r>
          </a:p>
          <a:p>
            <a:pPr eaLnBrk="1" hangingPunct="1">
              <a:buFont typeface="Wingdings" pitchFamily="2" charset="2"/>
              <a:buChar char="§"/>
            </a:pPr>
            <a:r>
              <a:rPr lang="en-US" altLang="en-US" sz="1800" b="1" dirty="0"/>
              <a:t>PREMISE 2.</a:t>
            </a:r>
            <a:r>
              <a:rPr lang="en-US" altLang="en-US" sz="1800" dirty="0"/>
              <a:t> In so far as it is permissible to stage a sit-in in a commercial or governmental building to protest, say laws that violate human rights, it is permissible to intrude on commercial or government networks to protest such laws. </a:t>
            </a:r>
          </a:p>
          <a:p>
            <a:pPr eaLnBrk="1" hangingPunct="1">
              <a:buFont typeface="Wingdings" pitchFamily="2" charset="2"/>
              <a:buChar char="§"/>
            </a:pPr>
            <a:r>
              <a:rPr lang="en-US" altLang="en-US" sz="1800" b="1" dirty="0"/>
              <a:t>CONCLUSION.</a:t>
            </a:r>
            <a:r>
              <a:rPr lang="en-US" altLang="en-US" sz="1800" dirty="0"/>
              <a:t> Digital intrusions that would otherwise be morally objectionable are morally permissible if they are politically motivated acts of electronic civil disobedience, or hacktivism.</a:t>
            </a:r>
          </a:p>
          <a:p>
            <a:pPr eaLnBrk="1" hangingPunct="1">
              <a:buFont typeface="Wingdings" pitchFamily="2" charset="2"/>
              <a:buChar char="Ø"/>
            </a:pPr>
            <a:endParaRPr lang="en-US" altLang="en-US" sz="1800" dirty="0"/>
          </a:p>
        </p:txBody>
      </p:sp>
    </p:spTree>
    <p:extLst>
      <p:ext uri="{BB962C8B-B14F-4D97-AF65-F5344CB8AC3E}">
        <p14:creationId xmlns:p14="http://schemas.microsoft.com/office/powerpoint/2010/main" val="6822134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a:extLst>
              <a:ext uri="{FF2B5EF4-FFF2-40B4-BE49-F238E27FC236}">
                <a16:creationId xmlns:a16="http://schemas.microsoft.com/office/drawing/2014/main" id="{57D89E5F-C314-F742-AF8A-652EAA5EEDF5}"/>
              </a:ext>
            </a:extLst>
          </p:cNvPr>
          <p:cNvSpPr>
            <a:spLocks noGrp="1"/>
          </p:cNvSpPr>
          <p:nvPr>
            <p:ph type="title"/>
          </p:nvPr>
        </p:nvSpPr>
        <p:spPr>
          <a:xfrm>
            <a:off x="382243" y="0"/>
            <a:ext cx="9141513" cy="1143000"/>
          </a:xfrm>
        </p:spPr>
        <p:txBody>
          <a:bodyPr/>
          <a:lstStyle/>
          <a:p>
            <a:pPr>
              <a:defRPr/>
            </a:pPr>
            <a:r>
              <a:rPr lang="en-US" dirty="0" err="1"/>
              <a:t>Hactivism</a:t>
            </a:r>
            <a:r>
              <a:rPr lang="en-US" dirty="0"/>
              <a:t> as a form of Electronic Civil Disobedience (ECD)</a:t>
            </a:r>
          </a:p>
        </p:txBody>
      </p:sp>
      <p:sp>
        <p:nvSpPr>
          <p:cNvPr id="3" name="Content Placeholder 2">
            <a:extLst>
              <a:ext uri="{FF2B5EF4-FFF2-40B4-BE49-F238E27FC236}">
                <a16:creationId xmlns:a16="http://schemas.microsoft.com/office/drawing/2014/main" id="{48F5E9F9-F537-6D48-9113-EF38B4004838}"/>
              </a:ext>
            </a:extLst>
          </p:cNvPr>
          <p:cNvSpPr>
            <a:spLocks noGrp="1"/>
          </p:cNvSpPr>
          <p:nvPr>
            <p:ph idx="1"/>
          </p:nvPr>
        </p:nvSpPr>
        <p:spPr/>
        <p:txBody>
          <a:bodyPr/>
          <a:lstStyle/>
          <a:p>
            <a:pPr eaLnBrk="1" hangingPunct="1"/>
            <a:r>
              <a:rPr lang="en-US" altLang="en-US" sz="2200" dirty="0"/>
              <a:t>With regard to ECD, Manion and Goodrum (2004) claim that for an act to qualify as </a:t>
            </a:r>
            <a:r>
              <a:rPr lang="ja-JP" altLang="en-US" sz="2200"/>
              <a:t>“</a:t>
            </a:r>
            <a:r>
              <a:rPr lang="en-US" altLang="ja-JP" sz="2200" dirty="0" err="1"/>
              <a:t>civily</a:t>
            </a:r>
            <a:r>
              <a:rPr lang="en-US" altLang="ja-JP" sz="2200" dirty="0"/>
              <a:t> disobedient,</a:t>
            </a:r>
            <a:r>
              <a:rPr lang="ja-JP" altLang="en-US" sz="2200"/>
              <a:t>”</a:t>
            </a:r>
            <a:r>
              <a:rPr lang="en-US" altLang="ja-JP" sz="2200" dirty="0"/>
              <a:t> it must satisfy the following conditions:</a:t>
            </a:r>
          </a:p>
          <a:p>
            <a:pPr eaLnBrk="1" hangingPunct="1">
              <a:buFont typeface="Wingdings" pitchFamily="2" charset="2"/>
              <a:buChar char="§"/>
            </a:pPr>
            <a:r>
              <a:rPr lang="en-US" altLang="en-US" sz="2200" dirty="0"/>
              <a:t>No damage done to persons or property; </a:t>
            </a:r>
          </a:p>
          <a:p>
            <a:pPr eaLnBrk="1" hangingPunct="1">
              <a:buFont typeface="Wingdings" pitchFamily="2" charset="2"/>
              <a:buChar char="§"/>
            </a:pPr>
            <a:r>
              <a:rPr lang="en-US" altLang="en-US" sz="2200" dirty="0"/>
              <a:t>Nonviolent;</a:t>
            </a:r>
          </a:p>
          <a:p>
            <a:pPr eaLnBrk="1" hangingPunct="1">
              <a:buFont typeface="Wingdings" pitchFamily="2" charset="2"/>
              <a:buChar char="§"/>
            </a:pPr>
            <a:r>
              <a:rPr lang="en-US" altLang="en-US" sz="2200" dirty="0"/>
              <a:t>Not for personal profit;</a:t>
            </a:r>
          </a:p>
          <a:p>
            <a:pPr eaLnBrk="1" hangingPunct="1">
              <a:buFont typeface="Wingdings" pitchFamily="2" charset="2"/>
              <a:buChar char="§"/>
            </a:pPr>
            <a:r>
              <a:rPr lang="en-US" altLang="en-US" sz="2200" dirty="0"/>
              <a:t>Ethical motivation – the strong conviction that a law is unjust, or unfair, to the extreme detriment of the common good;</a:t>
            </a:r>
          </a:p>
          <a:p>
            <a:pPr eaLnBrk="1" hangingPunct="1">
              <a:buFont typeface="Wingdings" pitchFamily="2" charset="2"/>
              <a:buChar char="§"/>
            </a:pPr>
            <a:r>
              <a:rPr lang="en-US" altLang="en-US" sz="2200" dirty="0"/>
              <a:t>Willingness to accept personal responsibility for the outcome of actions.</a:t>
            </a:r>
          </a:p>
        </p:txBody>
      </p:sp>
    </p:spTree>
    <p:extLst>
      <p:ext uri="{BB962C8B-B14F-4D97-AF65-F5344CB8AC3E}">
        <p14:creationId xmlns:p14="http://schemas.microsoft.com/office/powerpoint/2010/main" val="11533692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639E93FE-645A-A24E-A9BD-73B157F08C8D}"/>
              </a:ext>
            </a:extLst>
          </p:cNvPr>
          <p:cNvSpPr>
            <a:spLocks noGrp="1"/>
          </p:cNvSpPr>
          <p:nvPr>
            <p:ph type="title"/>
          </p:nvPr>
        </p:nvSpPr>
        <p:spPr/>
        <p:txBody>
          <a:bodyPr/>
          <a:lstStyle/>
          <a:p>
            <a:pPr>
              <a:defRPr/>
            </a:pPr>
            <a:r>
              <a:rPr lang="en-US" dirty="0"/>
              <a:t>Hacktivism as a form of ECD (Continued)</a:t>
            </a:r>
          </a:p>
        </p:txBody>
      </p:sp>
      <p:sp>
        <p:nvSpPr>
          <p:cNvPr id="3" name="Content Placeholder 2">
            <a:extLst>
              <a:ext uri="{FF2B5EF4-FFF2-40B4-BE49-F238E27FC236}">
                <a16:creationId xmlns:a16="http://schemas.microsoft.com/office/drawing/2014/main" id="{A26A5A89-2190-5E4F-B1DE-CF9DB299AF3F}"/>
              </a:ext>
            </a:extLst>
          </p:cNvPr>
          <p:cNvSpPr>
            <a:spLocks noGrp="1"/>
          </p:cNvSpPr>
          <p:nvPr>
            <p:ph idx="1"/>
          </p:nvPr>
        </p:nvSpPr>
        <p:spPr/>
        <p:txBody>
          <a:bodyPr/>
          <a:lstStyle/>
          <a:p>
            <a:pPr eaLnBrk="1" hangingPunct="1"/>
            <a:r>
              <a:rPr lang="en-US" altLang="en-US" sz="2200" dirty="0"/>
              <a:t>Denning (2008) argues that Manion and Goodrum</a:t>
            </a:r>
            <a:r>
              <a:rPr lang="ja-JP" altLang="en-US" sz="2200"/>
              <a:t>’</a:t>
            </a:r>
            <a:r>
              <a:rPr lang="en-US" altLang="ja-JP" sz="2200" dirty="0"/>
              <a:t>s analysis of hacktivism suggests that some acts of Web defacement may also be morally justified as ECD, in so far as they are </a:t>
            </a:r>
            <a:r>
              <a:rPr lang="ja-JP" altLang="en-US" sz="2200"/>
              <a:t>“</a:t>
            </a:r>
            <a:r>
              <a:rPr lang="en-US" altLang="ja-JP" sz="2200" dirty="0"/>
              <a:t>ethically motivated.</a:t>
            </a:r>
            <a:r>
              <a:rPr lang="ja-JP" altLang="en-US" sz="2200"/>
              <a:t>”</a:t>
            </a:r>
            <a:r>
              <a:rPr lang="en-US" altLang="ja-JP" sz="2200" dirty="0"/>
              <a:t> </a:t>
            </a:r>
          </a:p>
          <a:p>
            <a:pPr eaLnBrk="1" hangingPunct="1"/>
            <a:r>
              <a:rPr lang="en-US" altLang="en-US" sz="2200" dirty="0"/>
              <a:t>But Denning points out that defacing a Web site seems to be incompatible with Manion and Goodrum</a:t>
            </a:r>
            <a:r>
              <a:rPr lang="ja-JP" altLang="en-US" sz="2200"/>
              <a:t>’</a:t>
            </a:r>
            <a:r>
              <a:rPr lang="en-US" altLang="ja-JP" sz="2200" dirty="0"/>
              <a:t>s first condition for ECD – i.e., </a:t>
            </a:r>
            <a:r>
              <a:rPr lang="ja-JP" altLang="en-US" sz="2200"/>
              <a:t>“</a:t>
            </a:r>
            <a:r>
              <a:rPr lang="en-US" altLang="ja-JP" sz="2200" dirty="0"/>
              <a:t>no damage.</a:t>
            </a:r>
            <a:r>
              <a:rPr lang="ja-JP" altLang="en-US" sz="2200"/>
              <a:t>”</a:t>
            </a:r>
            <a:r>
              <a:rPr lang="en-US" altLang="ja-JP" sz="2200" dirty="0"/>
              <a:t> </a:t>
            </a:r>
          </a:p>
          <a:p>
            <a:pPr eaLnBrk="1" hangingPunct="1">
              <a:buFont typeface="Wingdings" pitchFamily="2" charset="2"/>
              <a:buChar char="Ø"/>
            </a:pPr>
            <a:r>
              <a:rPr lang="en-US" altLang="en-US" sz="2200" dirty="0"/>
              <a:t>For example, she notes that defacements can </a:t>
            </a:r>
            <a:r>
              <a:rPr lang="ja-JP" altLang="en-US" sz="2200"/>
              <a:t>“</a:t>
            </a:r>
            <a:r>
              <a:rPr lang="en-US" altLang="ja-JP" sz="2200" dirty="0"/>
              <a:t>cause information property damage that is analogous to physical property damage</a:t>
            </a:r>
            <a:r>
              <a:rPr lang="ja-JP" altLang="en-US" sz="2200"/>
              <a:t>”</a:t>
            </a:r>
            <a:r>
              <a:rPr lang="en-US" altLang="ja-JP" sz="2200" dirty="0"/>
              <a:t> and both can </a:t>
            </a:r>
            <a:r>
              <a:rPr lang="ja-JP" altLang="en-US" sz="2200"/>
              <a:t>“</a:t>
            </a:r>
            <a:r>
              <a:rPr lang="en-US" altLang="ja-JP" sz="2200" dirty="0"/>
              <a:t>require resources to repair.</a:t>
            </a:r>
            <a:r>
              <a:rPr lang="ja-JP" altLang="en-US" sz="2200"/>
              <a:t>”</a:t>
            </a:r>
            <a:endParaRPr lang="en-US" altLang="en-US" sz="2200" dirty="0"/>
          </a:p>
        </p:txBody>
      </p:sp>
    </p:spTree>
    <p:extLst>
      <p:ext uri="{BB962C8B-B14F-4D97-AF65-F5344CB8AC3E}">
        <p14:creationId xmlns:p14="http://schemas.microsoft.com/office/powerpoint/2010/main" val="8611633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gendaTitle"/>
          <p:cNvSpPr>
            <a:spLocks noGrp="1"/>
          </p:cNvSpPr>
          <p:nvPr>
            <p:ph type="title"/>
          </p:nvPr>
        </p:nvSpPr>
        <p:spPr/>
        <p:txBody>
          <a:bodyPr/>
          <a:lstStyle/>
          <a:p>
            <a:r>
              <a:rPr lang="en-US" dirty="0"/>
              <a:t>Agenda</a:t>
            </a:r>
          </a:p>
        </p:txBody>
      </p:sp>
      <p:sp>
        <p:nvSpPr>
          <p:cNvPr id="3" name="Agenda"/>
          <p:cNvSpPr txBox="1"/>
          <p:nvPr>
            <p:custDataLst>
              <p:tags r:id="rId1"/>
            </p:custDataLst>
          </p:nvPr>
        </p:nvSpPr>
        <p:spPr>
          <a:xfrm>
            <a:off x="871539" y="1916883"/>
            <a:ext cx="8029574" cy="3795824"/>
          </a:xfrm>
          <a:prstGeom prst="rect">
            <a:avLst/>
          </a:prstGeom>
          <a:noFill/>
        </p:spPr>
        <p:txBody>
          <a:bodyPr vert="horz" wrap="square" lIns="45720" rIns="45720" rtlCol="0">
            <a:noAutofit/>
          </a:bodyPr>
          <a:lstStyle/>
          <a:p>
            <a:pPr marL="342900" indent="-342900">
              <a:buFont typeface="Arial" panose="020B0604020202020204" pitchFamily="34" charset="0"/>
              <a:buChar char="•"/>
            </a:pPr>
            <a:r>
              <a:rPr lang="en-NZ" altLang="en-US" sz="2400" dirty="0">
                <a:solidFill>
                  <a:schemeClr val="bg1"/>
                </a:solidFill>
              </a:rPr>
              <a:t>Defining cybersecurity and how security issues involving computers differ from privacy issues</a:t>
            </a:r>
          </a:p>
          <a:p>
            <a:pPr marL="342900" indent="-342900">
              <a:buFont typeface="Arial" panose="020B0604020202020204" pitchFamily="34" charset="0"/>
              <a:buChar char="•"/>
            </a:pPr>
            <a:r>
              <a:rPr lang="en-NZ" altLang="en-US" sz="2400" dirty="0">
                <a:solidFill>
                  <a:schemeClr val="bg1"/>
                </a:solidFill>
              </a:rPr>
              <a:t>What are violations of cybersecurity and similarities and differences from issues of cybercrime</a:t>
            </a:r>
          </a:p>
          <a:p>
            <a:pPr marL="342900" indent="-342900">
              <a:buFont typeface="Arial" panose="020B0604020202020204" pitchFamily="34" charset="0"/>
              <a:buChar char="•"/>
            </a:pPr>
            <a:r>
              <a:rPr lang="en-NZ" altLang="en-US" sz="2400" dirty="0">
                <a:solidFill>
                  <a:schemeClr val="bg1"/>
                </a:solidFill>
              </a:rPr>
              <a:t>Issues related to cloud computing</a:t>
            </a:r>
          </a:p>
          <a:p>
            <a:pPr marL="342900" indent="-342900">
              <a:buFont typeface="Arial" panose="020B0604020202020204" pitchFamily="34" charset="0"/>
              <a:buChar char="•"/>
            </a:pPr>
            <a:r>
              <a:rPr lang="en-NZ" altLang="en-US" sz="2400" dirty="0">
                <a:solidFill>
                  <a:schemeClr val="bg1"/>
                </a:solidFill>
              </a:rPr>
              <a:t>We will introduce hacking</a:t>
            </a:r>
          </a:p>
          <a:p>
            <a:pPr marL="342900" indent="-342900">
              <a:buFont typeface="Arial" panose="020B0604020202020204" pitchFamily="34" charset="0"/>
              <a:buChar char="•"/>
            </a:pPr>
            <a:endParaRPr lang="en-NZ" altLang="en-US" sz="2400" dirty="0"/>
          </a:p>
          <a:p>
            <a:pPr marL="342900" indent="-342900">
              <a:buFont typeface="Arial" panose="020B0604020202020204" pitchFamily="34" charset="0"/>
              <a:buChar char="•"/>
            </a:pPr>
            <a:r>
              <a:rPr lang="en-NZ" altLang="en-US" sz="2400" dirty="0"/>
              <a:t>Hacking, hacktivism and the hacker ethics </a:t>
            </a:r>
          </a:p>
          <a:p>
            <a:pPr marL="342900" indent="-342900">
              <a:buFont typeface="Arial" panose="020B0604020202020204" pitchFamily="34" charset="0"/>
              <a:buChar char="•"/>
            </a:pPr>
            <a:r>
              <a:rPr lang="en-NZ" altLang="en-US" sz="2400" dirty="0" err="1"/>
              <a:t>Cyberwarefare</a:t>
            </a:r>
            <a:r>
              <a:rPr lang="en-NZ" altLang="en-US" sz="2400" dirty="0"/>
              <a:t> and cyberterrorism</a:t>
            </a:r>
          </a:p>
          <a:p>
            <a:pPr marL="182563" indent="-182563">
              <a:spcBef>
                <a:spcPts val="600"/>
              </a:spcBef>
              <a:buSzPct val="100000"/>
              <a:buFont typeface="Verdana" panose="020B0604030504040204" pitchFamily="34" charset="0"/>
              <a:buChar char="•"/>
            </a:pPr>
            <a:endParaRPr lang="en-US" sz="2400" dirty="0"/>
          </a:p>
          <a:p>
            <a:pPr marL="182563" indent="-182563">
              <a:spcBef>
                <a:spcPts val="600"/>
              </a:spcBef>
              <a:buSzPct val="100000"/>
              <a:buFont typeface="Verdana" panose="020B0604030504040204" pitchFamily="34" charset="0"/>
              <a:buChar char="•"/>
            </a:pPr>
            <a:endParaRPr lang="en-US" sz="2400" dirty="0"/>
          </a:p>
          <a:p>
            <a:pPr>
              <a:spcBef>
                <a:spcPts val="1200"/>
              </a:spcBef>
              <a:buSzPct val="100000"/>
            </a:pPr>
            <a:br>
              <a:rPr lang="en-US" sz="2400" dirty="0"/>
            </a:br>
            <a:endParaRPr lang="en-US" sz="2400" dirty="0"/>
          </a:p>
        </p:txBody>
      </p:sp>
      <p:sp>
        <p:nvSpPr>
          <p:cNvPr id="5" name="BainBulletsConfiguration" hidden="1"/>
          <p:cNvSpPr txBox="1"/>
          <p:nvPr/>
        </p:nvSpPr>
        <p:spPr>
          <a:xfrm>
            <a:off x="12700" y="12700"/>
            <a:ext cx="8890000" cy="107722"/>
          </a:xfrm>
          <a:prstGeom prst="rect">
            <a:avLst/>
          </a:prstGeom>
          <a:noFill/>
        </p:spPr>
        <p:txBody>
          <a:bodyPr vert="horz" wrap="square" lIns="45720" rIns="45720" rtlCol="0">
            <a:spAutoFit/>
          </a:bodyPr>
          <a:lstStyle/>
          <a:p>
            <a:r>
              <a:rPr lang="en-US" sz="100">
                <a:solidFill>
                  <a:srgbClr val="FFFFFF"/>
                </a:solidFill>
              </a:rPr>
              <a:t>3_89</a:t>
            </a:r>
            <a:endParaRPr lang="en-US" sz="100" dirty="0">
              <a:solidFill>
                <a:srgbClr val="FFFFFF"/>
              </a:solidFill>
            </a:endParaRPr>
          </a:p>
        </p:txBody>
      </p:sp>
      <p:sp>
        <p:nvSpPr>
          <p:cNvPr id="4" name="TextBox 3">
            <a:extLst>
              <a:ext uri="{FF2B5EF4-FFF2-40B4-BE49-F238E27FC236}">
                <a16:creationId xmlns:a16="http://schemas.microsoft.com/office/drawing/2014/main" id="{3BC44E93-A0C4-A04B-853D-0A24929578A6}"/>
              </a:ext>
            </a:extLst>
          </p:cNvPr>
          <p:cNvSpPr txBox="1"/>
          <p:nvPr/>
        </p:nvSpPr>
        <p:spPr>
          <a:xfrm>
            <a:off x="195128" y="1202390"/>
            <a:ext cx="3216586" cy="338554"/>
          </a:xfrm>
          <a:prstGeom prst="rect">
            <a:avLst/>
          </a:prstGeom>
          <a:noFill/>
        </p:spPr>
        <p:txBody>
          <a:bodyPr wrap="none" lIns="45720" rIns="45720" rtlCol="0">
            <a:spAutoFit/>
          </a:bodyPr>
          <a:lstStyle/>
          <a:p>
            <a:r>
              <a:rPr lang="en-US" sz="1600" i="1" dirty="0"/>
              <a:t>Based upon Tavani, Chapter 6</a:t>
            </a:r>
          </a:p>
        </p:txBody>
      </p:sp>
      <p:sp>
        <p:nvSpPr>
          <p:cNvPr id="6" name="TextBox 5">
            <a:extLst>
              <a:ext uri="{FF2B5EF4-FFF2-40B4-BE49-F238E27FC236}">
                <a16:creationId xmlns:a16="http://schemas.microsoft.com/office/drawing/2014/main" id="{132C2FD7-4C7B-3241-AB99-31864D482639}"/>
              </a:ext>
            </a:extLst>
          </p:cNvPr>
          <p:cNvSpPr txBox="1"/>
          <p:nvPr/>
        </p:nvSpPr>
        <p:spPr>
          <a:xfrm>
            <a:off x="-914400" y="3414713"/>
            <a:ext cx="92398" cy="400110"/>
          </a:xfrm>
          <a:prstGeom prst="rect">
            <a:avLst/>
          </a:prstGeom>
          <a:noFill/>
        </p:spPr>
        <p:txBody>
          <a:bodyPr wrap="none" lIns="45720" rIns="45720" rtlCol="0">
            <a:spAutoFit/>
          </a:bodyPr>
          <a:lstStyle/>
          <a:p>
            <a:endParaRPr lang="en-US" sz="2000" dirty="0"/>
          </a:p>
        </p:txBody>
      </p:sp>
    </p:spTree>
    <p:extLst>
      <p:ext uri="{BB962C8B-B14F-4D97-AF65-F5344CB8AC3E}">
        <p14:creationId xmlns:p14="http://schemas.microsoft.com/office/powerpoint/2010/main" val="36580228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9D58D599-2827-2F4C-8760-A2D3F67544C1}"/>
              </a:ext>
            </a:extLst>
          </p:cNvPr>
          <p:cNvSpPr>
            <a:spLocks noGrp="1" noChangeArrowheads="1"/>
          </p:cNvSpPr>
          <p:nvPr>
            <p:ph type="title"/>
          </p:nvPr>
        </p:nvSpPr>
        <p:spPr/>
        <p:txBody>
          <a:bodyPr/>
          <a:lstStyle/>
          <a:p>
            <a:pPr>
              <a:defRPr/>
            </a:pPr>
            <a:r>
              <a:rPr lang="en-US" dirty="0">
                <a:ea typeface="+mj-ea"/>
              </a:rPr>
              <a:t>Hacktivism vs. Cyberterrorism</a:t>
            </a:r>
          </a:p>
        </p:txBody>
      </p:sp>
      <p:sp>
        <p:nvSpPr>
          <p:cNvPr id="35843" name="Rectangle 3">
            <a:extLst>
              <a:ext uri="{FF2B5EF4-FFF2-40B4-BE49-F238E27FC236}">
                <a16:creationId xmlns:a16="http://schemas.microsoft.com/office/drawing/2014/main" id="{93F909D1-6A36-6E4D-8928-8A4F28DBBF19}"/>
              </a:ext>
            </a:extLst>
          </p:cNvPr>
          <p:cNvSpPr>
            <a:spLocks noGrp="1"/>
          </p:cNvSpPr>
          <p:nvPr>
            <p:ph idx="1"/>
          </p:nvPr>
        </p:nvSpPr>
        <p:spPr/>
        <p:txBody>
          <a:bodyPr/>
          <a:lstStyle/>
          <a:p>
            <a:pPr eaLnBrk="1" hangingPunct="1"/>
            <a:r>
              <a:rPr lang="en-US" altLang="en-US" sz="2600" dirty="0">
                <a:solidFill>
                  <a:srgbClr val="000000"/>
                </a:solidFill>
              </a:rPr>
              <a:t>Can a meaningful distinction be drawn between hacktivism and cyberterrorism?</a:t>
            </a:r>
          </a:p>
          <a:p>
            <a:pPr eaLnBrk="1" hangingPunct="1"/>
            <a:r>
              <a:rPr lang="en-US" altLang="en-US" sz="2600" dirty="0">
                <a:solidFill>
                  <a:srgbClr val="000000"/>
                </a:solidFill>
              </a:rPr>
              <a:t>Denning (2001) attempts to draw some critical distinctions among three related notions: </a:t>
            </a:r>
          </a:p>
          <a:p>
            <a:pPr eaLnBrk="1" hangingPunct="1">
              <a:buFont typeface="Wingdings" pitchFamily="2" charset="2"/>
              <a:buChar char="Ø"/>
            </a:pPr>
            <a:r>
              <a:rPr lang="en-US" altLang="en-US" sz="2600" i="1" dirty="0">
                <a:solidFill>
                  <a:srgbClr val="000000"/>
                </a:solidFill>
              </a:rPr>
              <a:t>activism</a:t>
            </a:r>
            <a:r>
              <a:rPr lang="en-US" altLang="en-US" sz="2600" dirty="0">
                <a:solidFill>
                  <a:srgbClr val="000000"/>
                </a:solidFill>
              </a:rPr>
              <a:t>;</a:t>
            </a:r>
          </a:p>
          <a:p>
            <a:pPr eaLnBrk="1" hangingPunct="1">
              <a:buFont typeface="Wingdings" pitchFamily="2" charset="2"/>
              <a:buChar char="Ø"/>
            </a:pPr>
            <a:r>
              <a:rPr lang="en-US" altLang="en-US" sz="2600" i="1" dirty="0">
                <a:solidFill>
                  <a:srgbClr val="000000"/>
                </a:solidFill>
              </a:rPr>
              <a:t>hacktivism</a:t>
            </a:r>
            <a:r>
              <a:rPr lang="en-US" altLang="en-US" sz="2600" dirty="0">
                <a:solidFill>
                  <a:srgbClr val="000000"/>
                </a:solidFill>
              </a:rPr>
              <a:t>;</a:t>
            </a:r>
          </a:p>
          <a:p>
            <a:pPr eaLnBrk="1" hangingPunct="1">
              <a:buFont typeface="Wingdings" pitchFamily="2" charset="2"/>
              <a:buChar char="Ø"/>
            </a:pPr>
            <a:r>
              <a:rPr lang="en-US" altLang="en-US" sz="2600" i="1" dirty="0">
                <a:solidFill>
                  <a:srgbClr val="000000"/>
                </a:solidFill>
              </a:rPr>
              <a:t>cyberterrorism.</a:t>
            </a:r>
            <a:endParaRPr lang="en-US" altLang="en-US" sz="2600" dirty="0"/>
          </a:p>
        </p:txBody>
      </p:sp>
    </p:spTree>
    <p:extLst>
      <p:ext uri="{BB962C8B-B14F-4D97-AF65-F5344CB8AC3E}">
        <p14:creationId xmlns:p14="http://schemas.microsoft.com/office/powerpoint/2010/main" val="5191100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 calcmode="lin" valueType="num">
                                      <p:cBhvr additive="base">
                                        <p:cTn id="7" dur="500" fill="hold"/>
                                        <p:tgtEl>
                                          <p:spTgt spid="358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58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5843">
                                            <p:txEl>
                                              <p:pRg st="1" end="1"/>
                                            </p:txEl>
                                          </p:spTgt>
                                        </p:tgtEl>
                                        <p:attrNameLst>
                                          <p:attrName>style.visibility</p:attrName>
                                        </p:attrNameLst>
                                      </p:cBhvr>
                                      <p:to>
                                        <p:strVal val="visible"/>
                                      </p:to>
                                    </p:set>
                                    <p:anim calcmode="lin" valueType="num">
                                      <p:cBhvr additive="base">
                                        <p:cTn id="13" dur="500" fill="hold"/>
                                        <p:tgtEl>
                                          <p:spTgt spid="358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58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5843">
                                            <p:txEl>
                                              <p:pRg st="2" end="2"/>
                                            </p:txEl>
                                          </p:spTgt>
                                        </p:tgtEl>
                                        <p:attrNameLst>
                                          <p:attrName>style.visibility</p:attrName>
                                        </p:attrNameLst>
                                      </p:cBhvr>
                                      <p:to>
                                        <p:strVal val="visible"/>
                                      </p:to>
                                    </p:set>
                                    <p:anim calcmode="lin" valueType="num">
                                      <p:cBhvr additive="base">
                                        <p:cTn id="19" dur="500" fill="hold"/>
                                        <p:tgtEl>
                                          <p:spTgt spid="358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58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5843">
                                            <p:txEl>
                                              <p:pRg st="3" end="3"/>
                                            </p:txEl>
                                          </p:spTgt>
                                        </p:tgtEl>
                                        <p:attrNameLst>
                                          <p:attrName>style.visibility</p:attrName>
                                        </p:attrNameLst>
                                      </p:cBhvr>
                                      <p:to>
                                        <p:strVal val="visible"/>
                                      </p:to>
                                    </p:set>
                                    <p:anim calcmode="lin" valueType="num">
                                      <p:cBhvr additive="base">
                                        <p:cTn id="25" dur="500" fill="hold"/>
                                        <p:tgtEl>
                                          <p:spTgt spid="358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58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5843">
                                            <p:txEl>
                                              <p:pRg st="4" end="4"/>
                                            </p:txEl>
                                          </p:spTgt>
                                        </p:tgtEl>
                                        <p:attrNameLst>
                                          <p:attrName>style.visibility</p:attrName>
                                        </p:attrNameLst>
                                      </p:cBhvr>
                                      <p:to>
                                        <p:strVal val="visible"/>
                                      </p:to>
                                    </p:set>
                                    <p:anim calcmode="lin" valueType="num">
                                      <p:cBhvr additive="base">
                                        <p:cTn id="31" dur="500" fill="hold"/>
                                        <p:tgtEl>
                                          <p:spTgt spid="358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584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333220B0-A679-BF4F-B9DD-A0D7A3CBBB8E}"/>
              </a:ext>
            </a:extLst>
          </p:cNvPr>
          <p:cNvSpPr>
            <a:spLocks noGrp="1" noChangeArrowheads="1"/>
          </p:cNvSpPr>
          <p:nvPr>
            <p:ph type="title"/>
          </p:nvPr>
        </p:nvSpPr>
        <p:spPr/>
        <p:txBody>
          <a:bodyPr/>
          <a:lstStyle/>
          <a:p>
            <a:pPr>
              <a:defRPr/>
            </a:pPr>
            <a:r>
              <a:rPr lang="en-US" dirty="0">
                <a:ea typeface="+mj-ea"/>
              </a:rPr>
              <a:t>Activism, Hacktivism, and Cyberterrorism</a:t>
            </a:r>
          </a:p>
        </p:txBody>
      </p:sp>
      <p:sp>
        <p:nvSpPr>
          <p:cNvPr id="36867" name="Rectangle 3">
            <a:extLst>
              <a:ext uri="{FF2B5EF4-FFF2-40B4-BE49-F238E27FC236}">
                <a16:creationId xmlns:a16="http://schemas.microsoft.com/office/drawing/2014/main" id="{5E7829AA-2B93-F543-8530-A48F5B207F6D}"/>
              </a:ext>
            </a:extLst>
          </p:cNvPr>
          <p:cNvSpPr>
            <a:spLocks noGrp="1"/>
          </p:cNvSpPr>
          <p:nvPr>
            <p:ph idx="1"/>
          </p:nvPr>
        </p:nvSpPr>
        <p:spPr/>
        <p:txBody>
          <a:bodyPr>
            <a:normAutofit/>
          </a:bodyPr>
          <a:lstStyle/>
          <a:p>
            <a:pPr eaLnBrk="1" hangingPunct="1">
              <a:lnSpc>
                <a:spcPct val="90000"/>
              </a:lnSpc>
            </a:pPr>
            <a:r>
              <a:rPr lang="en-US" altLang="en-US" sz="2600" i="1" dirty="0"/>
              <a:t>Activism</a:t>
            </a:r>
            <a:r>
              <a:rPr lang="en-US" altLang="en-US" sz="2600" dirty="0"/>
              <a:t> includes the normal, non-disruptive use of the Internet to support a cause. </a:t>
            </a:r>
          </a:p>
          <a:p>
            <a:pPr eaLnBrk="1" hangingPunct="1">
              <a:lnSpc>
                <a:spcPct val="90000"/>
              </a:lnSpc>
            </a:pPr>
            <a:endParaRPr lang="en-US" altLang="en-US" sz="2600" dirty="0"/>
          </a:p>
          <a:p>
            <a:pPr eaLnBrk="1" hangingPunct="1">
              <a:lnSpc>
                <a:spcPct val="90000"/>
              </a:lnSpc>
              <a:buFont typeface="Wingdings" pitchFamily="2" charset="2"/>
              <a:buChar char="§"/>
            </a:pPr>
            <a:r>
              <a:rPr lang="en-US" altLang="en-US" sz="2600" dirty="0"/>
              <a:t>For example, an activist could use the Internet to discuss issues, form coalitions, and plan and coordinate activities. </a:t>
            </a:r>
          </a:p>
          <a:p>
            <a:pPr eaLnBrk="1" hangingPunct="1">
              <a:lnSpc>
                <a:spcPct val="90000"/>
              </a:lnSpc>
              <a:buFont typeface="Wingdings" pitchFamily="2" charset="2"/>
              <a:buChar char="§"/>
            </a:pPr>
            <a:endParaRPr lang="en-US" altLang="en-US" sz="2600" dirty="0"/>
          </a:p>
          <a:p>
            <a:pPr eaLnBrk="1" hangingPunct="1">
              <a:lnSpc>
                <a:spcPct val="90000"/>
              </a:lnSpc>
            </a:pPr>
            <a:r>
              <a:rPr lang="en-US" altLang="en-US" sz="2600" dirty="0"/>
              <a:t>Activists could engage in a range of activities from browsing the Web to sending e-mail, posting material to a Web site, constructing a Web site dedicated to their political cause or causes, and so forth. </a:t>
            </a:r>
          </a:p>
        </p:txBody>
      </p:sp>
    </p:spTree>
    <p:extLst>
      <p:ext uri="{BB962C8B-B14F-4D97-AF65-F5344CB8AC3E}">
        <p14:creationId xmlns:p14="http://schemas.microsoft.com/office/powerpoint/2010/main" val="37337316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 calcmode="lin" valueType="num">
                                      <p:cBhvr additive="base">
                                        <p:cTn id="7" dur="500" fill="hold"/>
                                        <p:tgtEl>
                                          <p:spTgt spid="368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68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6867">
                                            <p:txEl>
                                              <p:pRg st="2" end="2"/>
                                            </p:txEl>
                                          </p:spTgt>
                                        </p:tgtEl>
                                        <p:attrNameLst>
                                          <p:attrName>style.visibility</p:attrName>
                                        </p:attrNameLst>
                                      </p:cBhvr>
                                      <p:to>
                                        <p:strVal val="visible"/>
                                      </p:to>
                                    </p:set>
                                    <p:anim calcmode="lin" valueType="num">
                                      <p:cBhvr additive="base">
                                        <p:cTn id="13" dur="500" fill="hold"/>
                                        <p:tgtEl>
                                          <p:spTgt spid="3686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68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6867">
                                            <p:txEl>
                                              <p:pRg st="4" end="4"/>
                                            </p:txEl>
                                          </p:spTgt>
                                        </p:tgtEl>
                                        <p:attrNameLst>
                                          <p:attrName>style.visibility</p:attrName>
                                        </p:attrNameLst>
                                      </p:cBhvr>
                                      <p:to>
                                        <p:strVal val="visible"/>
                                      </p:to>
                                    </p:set>
                                    <p:anim calcmode="lin" valueType="num">
                                      <p:cBhvr additive="base">
                                        <p:cTn id="19" dur="500" fill="hold"/>
                                        <p:tgtEl>
                                          <p:spTgt spid="36867">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686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9306C278-2504-054B-B3AD-9F4C51909B7E}"/>
              </a:ext>
            </a:extLst>
          </p:cNvPr>
          <p:cNvSpPr>
            <a:spLocks noGrp="1" noChangeArrowheads="1"/>
          </p:cNvSpPr>
          <p:nvPr>
            <p:ph type="title"/>
          </p:nvPr>
        </p:nvSpPr>
        <p:spPr/>
        <p:txBody>
          <a:bodyPr/>
          <a:lstStyle/>
          <a:p>
            <a:pPr>
              <a:defRPr/>
            </a:pPr>
            <a:r>
              <a:rPr lang="en-US" dirty="0">
                <a:ea typeface="+mj-ea"/>
              </a:rPr>
              <a:t>Activism, Hacktivism, and Cyberterrorism (continued)</a:t>
            </a:r>
          </a:p>
        </p:txBody>
      </p:sp>
      <p:sp>
        <p:nvSpPr>
          <p:cNvPr id="37891" name="Rectangle 3">
            <a:extLst>
              <a:ext uri="{FF2B5EF4-FFF2-40B4-BE49-F238E27FC236}">
                <a16:creationId xmlns:a16="http://schemas.microsoft.com/office/drawing/2014/main" id="{94F747F7-F162-1A44-823E-87673F33EDA8}"/>
              </a:ext>
            </a:extLst>
          </p:cNvPr>
          <p:cNvSpPr>
            <a:spLocks noGrp="1"/>
          </p:cNvSpPr>
          <p:nvPr>
            <p:ph idx="1"/>
          </p:nvPr>
        </p:nvSpPr>
        <p:spPr/>
        <p:txBody>
          <a:bodyPr/>
          <a:lstStyle/>
          <a:p>
            <a:pPr eaLnBrk="1" hangingPunct="1">
              <a:lnSpc>
                <a:spcPct val="90000"/>
              </a:lnSpc>
            </a:pPr>
            <a:r>
              <a:rPr lang="en-US" altLang="en-US" sz="2200" dirty="0"/>
              <a:t>Hacktivism is the </a:t>
            </a:r>
            <a:r>
              <a:rPr lang="en-US" altLang="en-US" sz="2200" i="1" dirty="0"/>
              <a:t>convergence of activism and computer hacking.</a:t>
            </a:r>
            <a:r>
              <a:rPr lang="en-US" altLang="en-US" sz="2200" dirty="0"/>
              <a:t> </a:t>
            </a:r>
          </a:p>
          <a:p>
            <a:pPr eaLnBrk="1" hangingPunct="1">
              <a:lnSpc>
                <a:spcPct val="90000"/>
              </a:lnSpc>
            </a:pPr>
            <a:r>
              <a:rPr lang="en-US" altLang="en-US" sz="2200" dirty="0"/>
              <a:t>It uses hacking techniques against a target Internet site with intent to disrupt normal operations, but without intending to cause serious damage. </a:t>
            </a:r>
          </a:p>
          <a:p>
            <a:pPr eaLnBrk="1" hangingPunct="1">
              <a:lnSpc>
                <a:spcPct val="90000"/>
              </a:lnSpc>
            </a:pPr>
            <a:r>
              <a:rPr lang="en-US" altLang="en-US" sz="2200" dirty="0"/>
              <a:t>These disruptions could be caused by "e-mail bombs" and "low grade" viruses that cause only minimal disruption, and would not result in severe economic damage or loss of life. </a:t>
            </a:r>
          </a:p>
        </p:txBody>
      </p:sp>
    </p:spTree>
    <p:extLst>
      <p:ext uri="{BB962C8B-B14F-4D97-AF65-F5344CB8AC3E}">
        <p14:creationId xmlns:p14="http://schemas.microsoft.com/office/powerpoint/2010/main" val="2047410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 calcmode="lin" valueType="num">
                                      <p:cBhvr additive="base">
                                        <p:cTn id="7" dur="500" fill="hold"/>
                                        <p:tgtEl>
                                          <p:spTgt spid="378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78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7891">
                                            <p:txEl>
                                              <p:pRg st="1" end="1"/>
                                            </p:txEl>
                                          </p:spTgt>
                                        </p:tgtEl>
                                        <p:attrNameLst>
                                          <p:attrName>style.visibility</p:attrName>
                                        </p:attrNameLst>
                                      </p:cBhvr>
                                      <p:to>
                                        <p:strVal val="visible"/>
                                      </p:to>
                                    </p:set>
                                    <p:anim calcmode="lin" valueType="num">
                                      <p:cBhvr additive="base">
                                        <p:cTn id="13" dur="500" fill="hold"/>
                                        <p:tgtEl>
                                          <p:spTgt spid="3789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78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7891">
                                            <p:txEl>
                                              <p:pRg st="2" end="2"/>
                                            </p:txEl>
                                          </p:spTgt>
                                        </p:tgtEl>
                                        <p:attrNameLst>
                                          <p:attrName>style.visibility</p:attrName>
                                        </p:attrNameLst>
                                      </p:cBhvr>
                                      <p:to>
                                        <p:strVal val="visible"/>
                                      </p:to>
                                    </p:set>
                                    <p:anim calcmode="lin" valueType="num">
                                      <p:cBhvr additive="base">
                                        <p:cTn id="19" dur="500" fill="hold"/>
                                        <p:tgtEl>
                                          <p:spTgt spid="3789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789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3ACBCD75-71EB-5844-9D04-1904D107CBF7}"/>
              </a:ext>
            </a:extLst>
          </p:cNvPr>
          <p:cNvSpPr>
            <a:spLocks noGrp="1" noChangeArrowheads="1"/>
          </p:cNvSpPr>
          <p:nvPr>
            <p:ph type="title"/>
          </p:nvPr>
        </p:nvSpPr>
        <p:spPr/>
        <p:txBody>
          <a:bodyPr/>
          <a:lstStyle/>
          <a:p>
            <a:pPr>
              <a:defRPr/>
            </a:pPr>
            <a:r>
              <a:rPr lang="en-US" dirty="0">
                <a:ea typeface="+mj-ea"/>
              </a:rPr>
              <a:t>Activism, Hacktivism, and Cyberterrorism (continued)</a:t>
            </a:r>
          </a:p>
        </p:txBody>
      </p:sp>
      <p:sp>
        <p:nvSpPr>
          <p:cNvPr id="38915" name="Rectangle 3">
            <a:extLst>
              <a:ext uri="{FF2B5EF4-FFF2-40B4-BE49-F238E27FC236}">
                <a16:creationId xmlns:a16="http://schemas.microsoft.com/office/drawing/2014/main" id="{2ED59208-0329-5043-97F8-6BD113530022}"/>
              </a:ext>
            </a:extLst>
          </p:cNvPr>
          <p:cNvSpPr>
            <a:spLocks noGrp="1"/>
          </p:cNvSpPr>
          <p:nvPr>
            <p:ph idx="1"/>
          </p:nvPr>
        </p:nvSpPr>
        <p:spPr/>
        <p:txBody>
          <a:bodyPr/>
          <a:lstStyle/>
          <a:p>
            <a:pPr eaLnBrk="1" hangingPunct="1">
              <a:lnSpc>
                <a:spcPct val="80000"/>
              </a:lnSpc>
            </a:pPr>
            <a:r>
              <a:rPr lang="en-US" altLang="en-US" sz="2200" dirty="0" err="1">
                <a:solidFill>
                  <a:srgbClr val="000000"/>
                </a:solidFill>
              </a:rPr>
              <a:t>Cyberterorism</a:t>
            </a:r>
            <a:r>
              <a:rPr lang="en-US" altLang="en-US" sz="2200" dirty="0">
                <a:solidFill>
                  <a:srgbClr val="000000"/>
                </a:solidFill>
              </a:rPr>
              <a:t> consists of operations that are intended to cause great harm such as loss of life or severe economic damage, or both. </a:t>
            </a:r>
          </a:p>
          <a:p>
            <a:pPr eaLnBrk="1" hangingPunct="1">
              <a:lnSpc>
                <a:spcPct val="80000"/>
              </a:lnSpc>
            </a:pPr>
            <a:endParaRPr lang="en-US" altLang="en-US" sz="2200" dirty="0">
              <a:solidFill>
                <a:srgbClr val="000000"/>
              </a:solidFill>
            </a:endParaRPr>
          </a:p>
          <a:p>
            <a:pPr eaLnBrk="1" hangingPunct="1">
              <a:lnSpc>
                <a:spcPct val="80000"/>
              </a:lnSpc>
              <a:buFont typeface="Wingdings" pitchFamily="2" charset="2"/>
              <a:buChar char="§"/>
            </a:pPr>
            <a:r>
              <a:rPr lang="en-US" altLang="en-US" sz="2200" dirty="0">
                <a:solidFill>
                  <a:srgbClr val="000000"/>
                </a:solidFill>
              </a:rPr>
              <a:t>For example, a cyberterrorist might attempt to bring down the U.S. stock market or take out electricity generation facilities etc.  </a:t>
            </a:r>
            <a:br>
              <a:rPr lang="en-US" altLang="en-US" sz="2200" dirty="0">
                <a:solidFill>
                  <a:srgbClr val="000000"/>
                </a:solidFill>
              </a:rPr>
            </a:br>
            <a:endParaRPr lang="en-US" altLang="en-US" sz="2200" dirty="0">
              <a:solidFill>
                <a:srgbClr val="000000"/>
              </a:solidFill>
            </a:endParaRPr>
          </a:p>
          <a:p>
            <a:pPr eaLnBrk="1" hangingPunct="1">
              <a:lnSpc>
                <a:spcPct val="80000"/>
              </a:lnSpc>
              <a:buFont typeface="Wingdings" pitchFamily="2" charset="2"/>
              <a:buChar char="Ø"/>
            </a:pPr>
            <a:endParaRPr lang="en-US" altLang="en-US" sz="2200" dirty="0">
              <a:solidFill>
                <a:srgbClr val="000000"/>
              </a:solidFill>
            </a:endParaRPr>
          </a:p>
          <a:p>
            <a:pPr eaLnBrk="1" hangingPunct="1">
              <a:lnSpc>
                <a:spcPct val="80000"/>
              </a:lnSpc>
            </a:pPr>
            <a:r>
              <a:rPr lang="en-US" altLang="en-US" sz="2200" dirty="0">
                <a:solidFill>
                  <a:srgbClr val="000000"/>
                </a:solidFill>
              </a:rPr>
              <a:t>Denning believes that conceptual distinctions can be used to differentiate various activities included under the headings of activism, hacktivism, and cyberterrorism. </a:t>
            </a:r>
            <a:endParaRPr lang="en-US" altLang="en-US" sz="2200" dirty="0"/>
          </a:p>
        </p:txBody>
      </p:sp>
    </p:spTree>
    <p:extLst>
      <p:ext uri="{BB962C8B-B14F-4D97-AF65-F5344CB8AC3E}">
        <p14:creationId xmlns:p14="http://schemas.microsoft.com/office/powerpoint/2010/main" val="26577263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additive="base">
                                        <p:cTn id="7" dur="500" fill="hold"/>
                                        <p:tgtEl>
                                          <p:spTgt spid="389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89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8915">
                                            <p:txEl>
                                              <p:pRg st="2" end="2"/>
                                            </p:txEl>
                                          </p:spTgt>
                                        </p:tgtEl>
                                        <p:attrNameLst>
                                          <p:attrName>style.visibility</p:attrName>
                                        </p:attrNameLst>
                                      </p:cBhvr>
                                      <p:to>
                                        <p:strVal val="visible"/>
                                      </p:to>
                                    </p:set>
                                    <p:anim calcmode="lin" valueType="num">
                                      <p:cBhvr additive="base">
                                        <p:cTn id="13" dur="500" fill="hold"/>
                                        <p:tgtEl>
                                          <p:spTgt spid="38915">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89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8915">
                                            <p:txEl>
                                              <p:pRg st="4" end="4"/>
                                            </p:txEl>
                                          </p:spTgt>
                                        </p:tgtEl>
                                        <p:attrNameLst>
                                          <p:attrName>style.visibility</p:attrName>
                                        </p:attrNameLst>
                                      </p:cBhvr>
                                      <p:to>
                                        <p:strVal val="visible"/>
                                      </p:to>
                                    </p:set>
                                    <p:anim calcmode="lin" valueType="num">
                                      <p:cBhvr additive="base">
                                        <p:cTn id="19" dur="500" fill="hold"/>
                                        <p:tgtEl>
                                          <p:spTgt spid="38915">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891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CE4FD765-75E3-4240-AAF6-8D5597C7B2F4}"/>
              </a:ext>
            </a:extLst>
          </p:cNvPr>
          <p:cNvSpPr>
            <a:spLocks noGrp="1" noChangeArrowheads="1"/>
          </p:cNvSpPr>
          <p:nvPr>
            <p:ph type="title"/>
          </p:nvPr>
        </p:nvSpPr>
        <p:spPr/>
        <p:txBody>
          <a:bodyPr wrap="square" numCol="1" anchorCtr="0" compatLnSpc="1">
            <a:prstTxWarp prst="textNoShape">
              <a:avLst/>
            </a:prstTxWarp>
          </a:bodyPr>
          <a:lstStyle/>
          <a:p>
            <a:pPr eaLnBrk="1" hangingPunct="1">
              <a:defRPr/>
            </a:pPr>
            <a:r>
              <a:rPr lang="en-US" dirty="0"/>
              <a:t>Denning</a:t>
            </a:r>
            <a:r>
              <a:rPr lang="ja-JP" altLang="en-US"/>
              <a:t>’</a:t>
            </a:r>
            <a:r>
              <a:rPr lang="en-US" altLang="ja-JP" dirty="0"/>
              <a:t>s Analysis</a:t>
            </a:r>
            <a:endParaRPr lang="en-US" dirty="0"/>
          </a:p>
        </p:txBody>
      </p:sp>
      <p:sp>
        <p:nvSpPr>
          <p:cNvPr id="39939" name="Rectangle 3">
            <a:extLst>
              <a:ext uri="{FF2B5EF4-FFF2-40B4-BE49-F238E27FC236}">
                <a16:creationId xmlns:a16="http://schemas.microsoft.com/office/drawing/2014/main" id="{5CE2408F-141B-3347-819C-A0A014F1D677}"/>
              </a:ext>
            </a:extLst>
          </p:cNvPr>
          <p:cNvSpPr>
            <a:spLocks noGrp="1"/>
          </p:cNvSpPr>
          <p:nvPr>
            <p:ph idx="1"/>
          </p:nvPr>
        </p:nvSpPr>
        <p:spPr/>
        <p:txBody>
          <a:bodyPr/>
          <a:lstStyle/>
          <a:p>
            <a:pPr eaLnBrk="1" hangingPunct="1">
              <a:lnSpc>
                <a:spcPct val="90000"/>
              </a:lnSpc>
            </a:pPr>
            <a:r>
              <a:rPr lang="en-US" altLang="en-US" sz="2200" dirty="0">
                <a:solidFill>
                  <a:srgbClr val="000000"/>
                </a:solidFill>
              </a:rPr>
              <a:t>Denning admits that as we progress from activism to cyberterrorism the boundaries become "fuzzy." </a:t>
            </a:r>
          </a:p>
          <a:p>
            <a:pPr eaLnBrk="1" hangingPunct="1">
              <a:lnSpc>
                <a:spcPct val="90000"/>
              </a:lnSpc>
            </a:pPr>
            <a:endParaRPr lang="en-US" altLang="en-US" sz="2200" dirty="0">
              <a:solidFill>
                <a:srgbClr val="000000"/>
              </a:solidFill>
            </a:endParaRPr>
          </a:p>
          <a:p>
            <a:pPr eaLnBrk="1" hangingPunct="1">
              <a:lnSpc>
                <a:spcPct val="90000"/>
              </a:lnSpc>
              <a:buFont typeface="Wingdings" pitchFamily="2" charset="2"/>
              <a:buChar char="§"/>
            </a:pPr>
            <a:r>
              <a:rPr lang="en-US" altLang="en-US" sz="2200" dirty="0">
                <a:solidFill>
                  <a:srgbClr val="000000"/>
                </a:solidFill>
              </a:rPr>
              <a:t>For example,  should an "e-mail bomb" sent by a hacker who is also a political activist be viewed as hacktivism or as an act of cyberterrorism? </a:t>
            </a:r>
          </a:p>
          <a:p>
            <a:pPr eaLnBrk="1" hangingPunct="1">
              <a:lnSpc>
                <a:spcPct val="90000"/>
              </a:lnSpc>
              <a:buFont typeface="Wingdings" pitchFamily="2" charset="2"/>
              <a:buChar char="Ø"/>
            </a:pPr>
            <a:endParaRPr lang="en-US" altLang="en-US" sz="2200" dirty="0">
              <a:solidFill>
                <a:srgbClr val="000000"/>
              </a:solidFill>
            </a:endParaRPr>
          </a:p>
          <a:p>
            <a:pPr eaLnBrk="1" hangingPunct="1">
              <a:lnSpc>
                <a:spcPct val="90000"/>
              </a:lnSpc>
            </a:pPr>
            <a:r>
              <a:rPr lang="en-US" altLang="en-US" sz="2200" dirty="0">
                <a:solidFill>
                  <a:srgbClr val="000000"/>
                </a:solidFill>
              </a:rPr>
              <a:t>Many in law-enforcement argue that more effort should be devoted to finding ways to deter and catch these individuals rather than trying to understand their ideological beliefs, goals, and objectives.</a:t>
            </a:r>
          </a:p>
          <a:p>
            <a:pPr eaLnBrk="1" hangingPunct="1">
              <a:lnSpc>
                <a:spcPct val="90000"/>
              </a:lnSpc>
            </a:pPr>
            <a:endParaRPr lang="en-US" altLang="en-US" sz="2800" dirty="0"/>
          </a:p>
        </p:txBody>
      </p:sp>
    </p:spTree>
    <p:extLst>
      <p:ext uri="{BB962C8B-B14F-4D97-AF65-F5344CB8AC3E}">
        <p14:creationId xmlns:p14="http://schemas.microsoft.com/office/powerpoint/2010/main" val="9281057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 calcmode="lin" valueType="num">
                                      <p:cBhvr additive="base">
                                        <p:cTn id="7" dur="500" fill="hold"/>
                                        <p:tgtEl>
                                          <p:spTgt spid="399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99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9939">
                                            <p:txEl>
                                              <p:pRg st="2" end="2"/>
                                            </p:txEl>
                                          </p:spTgt>
                                        </p:tgtEl>
                                        <p:attrNameLst>
                                          <p:attrName>style.visibility</p:attrName>
                                        </p:attrNameLst>
                                      </p:cBhvr>
                                      <p:to>
                                        <p:strVal val="visible"/>
                                      </p:to>
                                    </p:set>
                                    <p:anim calcmode="lin" valueType="num">
                                      <p:cBhvr additive="base">
                                        <p:cTn id="13" dur="500" fill="hold"/>
                                        <p:tgtEl>
                                          <p:spTgt spid="3993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993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9939">
                                            <p:txEl>
                                              <p:pRg st="4" end="4"/>
                                            </p:txEl>
                                          </p:spTgt>
                                        </p:tgtEl>
                                        <p:attrNameLst>
                                          <p:attrName>style.visibility</p:attrName>
                                        </p:attrNameLst>
                                      </p:cBhvr>
                                      <p:to>
                                        <p:strVal val="visible"/>
                                      </p:to>
                                    </p:set>
                                    <p:anim calcmode="lin" valueType="num">
                                      <p:cBhvr additive="base">
                                        <p:cTn id="19" dur="500" fill="hold"/>
                                        <p:tgtEl>
                                          <p:spTgt spid="39939">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993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D0960700-6E45-0440-A986-C23F1A9A7EB1}"/>
              </a:ext>
            </a:extLst>
          </p:cNvPr>
          <p:cNvSpPr>
            <a:spLocks noGrp="1" noChangeArrowheads="1"/>
          </p:cNvSpPr>
          <p:nvPr>
            <p:ph type="title"/>
          </p:nvPr>
        </p:nvSpPr>
        <p:spPr/>
        <p:txBody>
          <a:bodyPr/>
          <a:lstStyle/>
          <a:p>
            <a:pPr>
              <a:defRPr/>
            </a:pPr>
            <a:r>
              <a:rPr lang="en-US" dirty="0">
                <a:cs typeface="Times New Roman" pitchFamily="18" charset="0"/>
              </a:rPr>
              <a:t>Cybertechnology and Terrorist Organizations</a:t>
            </a:r>
            <a:r>
              <a:rPr lang="en-US" dirty="0"/>
              <a:t> </a:t>
            </a:r>
          </a:p>
        </p:txBody>
      </p:sp>
      <p:sp>
        <p:nvSpPr>
          <p:cNvPr id="40963" name="Rectangle 3">
            <a:extLst>
              <a:ext uri="{FF2B5EF4-FFF2-40B4-BE49-F238E27FC236}">
                <a16:creationId xmlns:a16="http://schemas.microsoft.com/office/drawing/2014/main" id="{0C16FED3-F05D-4E49-B6FF-205867099CD3}"/>
              </a:ext>
            </a:extLst>
          </p:cNvPr>
          <p:cNvSpPr>
            <a:spLocks noGrp="1"/>
          </p:cNvSpPr>
          <p:nvPr>
            <p:ph idx="1"/>
          </p:nvPr>
        </p:nvSpPr>
        <p:spPr/>
        <p:txBody>
          <a:bodyPr/>
          <a:lstStyle/>
          <a:p>
            <a:pPr eaLnBrk="1" hangingPunct="1">
              <a:lnSpc>
                <a:spcPct val="90000"/>
              </a:lnSpc>
            </a:pPr>
            <a:r>
              <a:rPr lang="en-US" altLang="en-US" sz="2600" dirty="0">
                <a:solidFill>
                  <a:srgbClr val="000000"/>
                </a:solidFill>
              </a:rPr>
              <a:t>Some members of al Qaeda/ISIS have fairly sophisticated computer devices, despite the fact that many also operate out of caves in Afghanistan and Pakistan.</a:t>
            </a:r>
          </a:p>
          <a:p>
            <a:pPr eaLnBrk="1" hangingPunct="1">
              <a:lnSpc>
                <a:spcPct val="90000"/>
              </a:lnSpc>
            </a:pPr>
            <a:endParaRPr lang="en-US" altLang="en-US" sz="2600" dirty="0">
              <a:solidFill>
                <a:srgbClr val="000000"/>
              </a:solidFill>
            </a:endParaRPr>
          </a:p>
          <a:p>
            <a:pPr eaLnBrk="1" hangingPunct="1">
              <a:lnSpc>
                <a:spcPct val="90000"/>
              </a:lnSpc>
            </a:pPr>
            <a:r>
              <a:rPr lang="en-US" altLang="en-US" sz="2600" dirty="0">
                <a:solidFill>
                  <a:srgbClr val="000000"/>
                </a:solidFill>
              </a:rPr>
              <a:t>It is not clear that terrorists have used cyber-technology to enhance their activities in ways that this technology could have been used. </a:t>
            </a:r>
          </a:p>
          <a:p>
            <a:pPr eaLnBrk="1" hangingPunct="1">
              <a:lnSpc>
                <a:spcPct val="90000"/>
              </a:lnSpc>
            </a:pPr>
            <a:endParaRPr lang="en-US" altLang="en-US" sz="2600" dirty="0">
              <a:solidFill>
                <a:srgbClr val="000000"/>
              </a:solidFill>
            </a:endParaRPr>
          </a:p>
          <a:p>
            <a:pPr eaLnBrk="1" hangingPunct="1">
              <a:lnSpc>
                <a:spcPct val="90000"/>
              </a:lnSpc>
            </a:pPr>
            <a:r>
              <a:rPr lang="en-US" altLang="en-US" sz="2600" dirty="0">
                <a:solidFill>
                  <a:srgbClr val="000000"/>
                </a:solidFill>
              </a:rPr>
              <a:t>We might wonder why terrorists have not yet made more direct use of cybertechnology so far in carrying out specific acts of terror.</a:t>
            </a:r>
          </a:p>
          <a:p>
            <a:pPr eaLnBrk="1" hangingPunct="1">
              <a:lnSpc>
                <a:spcPct val="90000"/>
              </a:lnSpc>
            </a:pPr>
            <a:endParaRPr lang="en-US" altLang="en-US" sz="2800" dirty="0"/>
          </a:p>
        </p:txBody>
      </p:sp>
    </p:spTree>
    <p:extLst>
      <p:ext uri="{BB962C8B-B14F-4D97-AF65-F5344CB8AC3E}">
        <p14:creationId xmlns:p14="http://schemas.microsoft.com/office/powerpoint/2010/main" val="10180821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 calcmode="lin" valueType="num">
                                      <p:cBhvr additive="base">
                                        <p:cTn id="7" dur="500" fill="hold"/>
                                        <p:tgtEl>
                                          <p:spTgt spid="409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09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0963">
                                            <p:txEl>
                                              <p:pRg st="2" end="2"/>
                                            </p:txEl>
                                          </p:spTgt>
                                        </p:tgtEl>
                                        <p:attrNameLst>
                                          <p:attrName>style.visibility</p:attrName>
                                        </p:attrNameLst>
                                      </p:cBhvr>
                                      <p:to>
                                        <p:strVal val="visible"/>
                                      </p:to>
                                    </p:set>
                                    <p:anim calcmode="lin" valueType="num">
                                      <p:cBhvr additive="base">
                                        <p:cTn id="13" dur="500" fill="hold"/>
                                        <p:tgtEl>
                                          <p:spTgt spid="4096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09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0963">
                                            <p:txEl>
                                              <p:pRg st="4" end="4"/>
                                            </p:txEl>
                                          </p:spTgt>
                                        </p:tgtEl>
                                        <p:attrNameLst>
                                          <p:attrName>style.visibility</p:attrName>
                                        </p:attrNameLst>
                                      </p:cBhvr>
                                      <p:to>
                                        <p:strVal val="visible"/>
                                      </p:to>
                                    </p:set>
                                    <p:anim calcmode="lin" valueType="num">
                                      <p:cBhvr additive="base">
                                        <p:cTn id="19" dur="500" fill="hold"/>
                                        <p:tgtEl>
                                          <p:spTgt spid="4096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096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0B40B507-53AF-A943-A4A8-B423DFBB271E}"/>
              </a:ext>
            </a:extLst>
          </p:cNvPr>
          <p:cNvSpPr>
            <a:spLocks noGrp="1" noChangeArrowheads="1"/>
          </p:cNvSpPr>
          <p:nvPr>
            <p:ph type="title"/>
          </p:nvPr>
        </p:nvSpPr>
        <p:spPr/>
        <p:txBody>
          <a:bodyPr/>
          <a:lstStyle/>
          <a:p>
            <a:pPr>
              <a:defRPr/>
            </a:pPr>
            <a:r>
              <a:rPr lang="en-US" dirty="0"/>
              <a:t>Cybertechnology and Terrorism (continued)</a:t>
            </a:r>
          </a:p>
        </p:txBody>
      </p:sp>
      <p:sp>
        <p:nvSpPr>
          <p:cNvPr id="41987" name="Rectangle 3">
            <a:extLst>
              <a:ext uri="{FF2B5EF4-FFF2-40B4-BE49-F238E27FC236}">
                <a16:creationId xmlns:a16="http://schemas.microsoft.com/office/drawing/2014/main" id="{C4E86636-F7C2-1D4D-A274-2C7E87DDB3A9}"/>
              </a:ext>
            </a:extLst>
          </p:cNvPr>
          <p:cNvSpPr>
            <a:spLocks noGrp="1"/>
          </p:cNvSpPr>
          <p:nvPr>
            <p:ph idx="1"/>
          </p:nvPr>
        </p:nvSpPr>
        <p:spPr/>
        <p:txBody>
          <a:bodyPr/>
          <a:lstStyle/>
          <a:p>
            <a:pPr eaLnBrk="1" hangingPunct="1">
              <a:lnSpc>
                <a:spcPct val="90000"/>
              </a:lnSpc>
            </a:pPr>
            <a:r>
              <a:rPr lang="en-US" altLang="en-US" sz="2200" dirty="0">
                <a:solidFill>
                  <a:srgbClr val="000000"/>
                </a:solidFill>
              </a:rPr>
              <a:t>One explanation is that they have not yet gained the expertise with cybertechnology. </a:t>
            </a:r>
          </a:p>
          <a:p>
            <a:pPr eaLnBrk="1" hangingPunct="1">
              <a:lnSpc>
                <a:spcPct val="90000"/>
              </a:lnSpc>
            </a:pPr>
            <a:endParaRPr lang="en-US" altLang="en-US" sz="2200" dirty="0">
              <a:solidFill>
                <a:srgbClr val="000000"/>
              </a:solidFill>
            </a:endParaRPr>
          </a:p>
          <a:p>
            <a:pPr eaLnBrk="1" hangingPunct="1">
              <a:lnSpc>
                <a:spcPct val="90000"/>
              </a:lnSpc>
            </a:pPr>
            <a:r>
              <a:rPr lang="en-US" altLang="en-US" sz="2200" dirty="0">
                <a:solidFill>
                  <a:srgbClr val="000000"/>
                </a:solidFill>
              </a:rPr>
              <a:t>This may change as the next generation of terrorists, who will likely be more skilled in the use of computers and cybertechnology, replace those currently in leadership roles. </a:t>
            </a:r>
          </a:p>
          <a:p>
            <a:pPr eaLnBrk="1" hangingPunct="1">
              <a:lnSpc>
                <a:spcPct val="90000"/>
              </a:lnSpc>
            </a:pPr>
            <a:endParaRPr lang="en-US" altLang="en-US" sz="2200" dirty="0">
              <a:solidFill>
                <a:srgbClr val="000000"/>
              </a:solidFill>
            </a:endParaRPr>
          </a:p>
          <a:p>
            <a:pPr eaLnBrk="1" hangingPunct="1">
              <a:lnSpc>
                <a:spcPct val="90000"/>
              </a:lnSpc>
            </a:pPr>
            <a:r>
              <a:rPr lang="en-US" altLang="en-US" sz="2200" dirty="0">
                <a:solidFill>
                  <a:srgbClr val="000000"/>
                </a:solidFill>
              </a:rPr>
              <a:t>When terrorists flew airplanes into the Twin Towers, on 9/11, they had to take their own lives in the act. </a:t>
            </a:r>
          </a:p>
          <a:p>
            <a:pPr eaLnBrk="1" hangingPunct="1">
              <a:lnSpc>
                <a:spcPct val="90000"/>
              </a:lnSpc>
            </a:pPr>
            <a:endParaRPr lang="en-US" altLang="en-US" sz="2200" dirty="0">
              <a:solidFill>
                <a:srgbClr val="000000"/>
              </a:solidFill>
            </a:endParaRPr>
          </a:p>
          <a:p>
            <a:pPr eaLnBrk="1" hangingPunct="1">
              <a:lnSpc>
                <a:spcPct val="90000"/>
              </a:lnSpc>
            </a:pPr>
            <a:r>
              <a:rPr lang="en-US" altLang="en-US" sz="2200" dirty="0">
                <a:solidFill>
                  <a:srgbClr val="000000"/>
                </a:solidFill>
              </a:rPr>
              <a:t>But suppose that terrorists are someday able to gain control of onboard computer systems on airplanes and override the airplane</a:t>
            </a:r>
            <a:r>
              <a:rPr lang="ja-JP" altLang="en-US" sz="2200">
                <a:solidFill>
                  <a:srgbClr val="000000"/>
                </a:solidFill>
              </a:rPr>
              <a:t>’</a:t>
            </a:r>
            <a:r>
              <a:rPr lang="en-US" altLang="ja-JP" sz="2200" dirty="0">
                <a:solidFill>
                  <a:srgbClr val="000000"/>
                </a:solidFill>
              </a:rPr>
              <a:t>s computerized controls.</a:t>
            </a:r>
            <a:endParaRPr lang="en-US" altLang="en-US" sz="2200" dirty="0">
              <a:solidFill>
                <a:srgbClr val="000000"/>
              </a:solidFill>
            </a:endParaRPr>
          </a:p>
        </p:txBody>
      </p:sp>
    </p:spTree>
    <p:extLst>
      <p:ext uri="{BB962C8B-B14F-4D97-AF65-F5344CB8AC3E}">
        <p14:creationId xmlns:p14="http://schemas.microsoft.com/office/powerpoint/2010/main" val="34937289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 calcmode="lin" valueType="num">
                                      <p:cBhvr additive="base">
                                        <p:cTn id="7" dur="500" fill="hold"/>
                                        <p:tgtEl>
                                          <p:spTgt spid="419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19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1987">
                                            <p:txEl>
                                              <p:pRg st="2" end="2"/>
                                            </p:txEl>
                                          </p:spTgt>
                                        </p:tgtEl>
                                        <p:attrNameLst>
                                          <p:attrName>style.visibility</p:attrName>
                                        </p:attrNameLst>
                                      </p:cBhvr>
                                      <p:to>
                                        <p:strVal val="visible"/>
                                      </p:to>
                                    </p:set>
                                    <p:anim calcmode="lin" valueType="num">
                                      <p:cBhvr additive="base">
                                        <p:cTn id="13" dur="500" fill="hold"/>
                                        <p:tgtEl>
                                          <p:spTgt spid="4198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19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1987">
                                            <p:txEl>
                                              <p:pRg st="4" end="4"/>
                                            </p:txEl>
                                          </p:spTgt>
                                        </p:tgtEl>
                                        <p:attrNameLst>
                                          <p:attrName>style.visibility</p:attrName>
                                        </p:attrNameLst>
                                      </p:cBhvr>
                                      <p:to>
                                        <p:strVal val="visible"/>
                                      </p:to>
                                    </p:set>
                                    <p:anim calcmode="lin" valueType="num">
                                      <p:cBhvr additive="base">
                                        <p:cTn id="19" dur="500" fill="hold"/>
                                        <p:tgtEl>
                                          <p:spTgt spid="41987">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198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1987">
                                            <p:txEl>
                                              <p:pRg st="6" end="6"/>
                                            </p:txEl>
                                          </p:spTgt>
                                        </p:tgtEl>
                                        <p:attrNameLst>
                                          <p:attrName>style.visibility</p:attrName>
                                        </p:attrNameLst>
                                      </p:cBhvr>
                                      <p:to>
                                        <p:strVal val="visible"/>
                                      </p:to>
                                    </p:set>
                                    <p:anim calcmode="lin" valueType="num">
                                      <p:cBhvr additive="base">
                                        <p:cTn id="25" dur="500" fill="hold"/>
                                        <p:tgtEl>
                                          <p:spTgt spid="41987">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198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a:extLst>
              <a:ext uri="{FF2B5EF4-FFF2-40B4-BE49-F238E27FC236}">
                <a16:creationId xmlns:a16="http://schemas.microsoft.com/office/drawing/2014/main" id="{3CECA6E0-A1BE-A147-8DBA-1E1D8627065B}"/>
              </a:ext>
            </a:extLst>
          </p:cNvPr>
          <p:cNvSpPr>
            <a:spLocks noGrp="1"/>
          </p:cNvSpPr>
          <p:nvPr>
            <p:ph type="title"/>
          </p:nvPr>
        </p:nvSpPr>
        <p:spPr/>
        <p:txBody>
          <a:bodyPr/>
          <a:lstStyle/>
          <a:p>
            <a:pPr>
              <a:defRPr/>
            </a:pPr>
            <a:r>
              <a:rPr lang="en-US" dirty="0"/>
              <a:t>Cybertechnology and Terrorism (continued)</a:t>
            </a:r>
          </a:p>
        </p:txBody>
      </p:sp>
      <p:sp>
        <p:nvSpPr>
          <p:cNvPr id="3" name="Content Placeholder 2">
            <a:extLst>
              <a:ext uri="{FF2B5EF4-FFF2-40B4-BE49-F238E27FC236}">
                <a16:creationId xmlns:a16="http://schemas.microsoft.com/office/drawing/2014/main" id="{1DE1E2EC-C0DC-AB42-861A-1FFE36C77F7D}"/>
              </a:ext>
            </a:extLst>
          </p:cNvPr>
          <p:cNvSpPr>
            <a:spLocks noGrp="1"/>
          </p:cNvSpPr>
          <p:nvPr>
            <p:ph idx="1"/>
          </p:nvPr>
        </p:nvSpPr>
        <p:spPr/>
        <p:txBody>
          <a:bodyPr/>
          <a:lstStyle/>
          <a:p>
            <a:pPr eaLnBrk="1" hangingPunct="1"/>
            <a:r>
              <a:rPr lang="en-US" altLang="en-US" sz="2200" dirty="0"/>
              <a:t>Denning (2007) notes that there is evidence that terrorists groups and </a:t>
            </a:r>
            <a:r>
              <a:rPr lang="ja-JP" altLang="en-US" sz="2200"/>
              <a:t>“</a:t>
            </a:r>
            <a:r>
              <a:rPr lang="en-US" altLang="ja-JP" sz="2200" dirty="0"/>
              <a:t>jihadists</a:t>
            </a:r>
            <a:r>
              <a:rPr lang="ja-JP" altLang="en-US" sz="2200"/>
              <a:t>”</a:t>
            </a:r>
            <a:r>
              <a:rPr lang="en-US" altLang="ja-JP" sz="2200" dirty="0"/>
              <a:t> are interested in conducting cyberattacks, and that these terrorist groups have at least some capability to carry out such attacks.</a:t>
            </a:r>
          </a:p>
          <a:p>
            <a:pPr eaLnBrk="1" hangingPunct="1">
              <a:buFont typeface="Wingdings" pitchFamily="2" charset="2"/>
              <a:buChar char="§"/>
            </a:pPr>
            <a:r>
              <a:rPr lang="en-US" altLang="en-US" sz="2200" dirty="0"/>
              <a:t>For example, she notes that they are undergoing online training on how to develop the necessary skills. </a:t>
            </a:r>
          </a:p>
          <a:p>
            <a:pPr eaLnBrk="1" hangingPunct="1"/>
            <a:r>
              <a:rPr lang="en-US" altLang="en-US" sz="2200" dirty="0"/>
              <a:t>But Denning also points out that there is no evidence to suggest either that the threat of cyberattacks from these terrorist groups is imminent or that they have acquired the knowledge or the skills to conduct </a:t>
            </a:r>
            <a:r>
              <a:rPr lang="ja-JP" altLang="en-US" sz="2200"/>
              <a:t>“</a:t>
            </a:r>
            <a:r>
              <a:rPr lang="en-US" altLang="ja-JP" sz="2200" dirty="0"/>
              <a:t>highly damaging attacks against critical infrastructure.</a:t>
            </a:r>
            <a:r>
              <a:rPr lang="ja-JP" altLang="en-US" sz="2200"/>
              <a:t>”</a:t>
            </a:r>
            <a:endParaRPr lang="en-US" altLang="en-US" sz="2200" dirty="0"/>
          </a:p>
        </p:txBody>
      </p:sp>
    </p:spTree>
    <p:extLst>
      <p:ext uri="{BB962C8B-B14F-4D97-AF65-F5344CB8AC3E}">
        <p14:creationId xmlns:p14="http://schemas.microsoft.com/office/powerpoint/2010/main" val="29297357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a:extLst>
              <a:ext uri="{FF2B5EF4-FFF2-40B4-BE49-F238E27FC236}">
                <a16:creationId xmlns:a16="http://schemas.microsoft.com/office/drawing/2014/main" id="{53911A8C-56DF-8E4B-AF87-F2B460B1BC10}"/>
              </a:ext>
            </a:extLst>
          </p:cNvPr>
          <p:cNvSpPr>
            <a:spLocks noGrp="1"/>
          </p:cNvSpPr>
          <p:nvPr>
            <p:ph type="title"/>
          </p:nvPr>
        </p:nvSpPr>
        <p:spPr/>
        <p:txBody>
          <a:bodyPr/>
          <a:lstStyle/>
          <a:p>
            <a:pPr>
              <a:defRPr/>
            </a:pPr>
            <a:r>
              <a:rPr lang="en-US" dirty="0"/>
              <a:t>Cybertechnology and Terrorism (continued)</a:t>
            </a:r>
          </a:p>
        </p:txBody>
      </p:sp>
      <p:sp>
        <p:nvSpPr>
          <p:cNvPr id="3" name="Content Placeholder 2">
            <a:extLst>
              <a:ext uri="{FF2B5EF4-FFF2-40B4-BE49-F238E27FC236}">
                <a16:creationId xmlns:a16="http://schemas.microsoft.com/office/drawing/2014/main" id="{158DE0D5-BE77-D24C-9151-C176DF0AE308}"/>
              </a:ext>
            </a:extLst>
          </p:cNvPr>
          <p:cNvSpPr>
            <a:spLocks noGrp="1"/>
          </p:cNvSpPr>
          <p:nvPr>
            <p:ph idx="1"/>
          </p:nvPr>
        </p:nvSpPr>
        <p:spPr/>
        <p:txBody>
          <a:bodyPr>
            <a:normAutofit/>
          </a:bodyPr>
          <a:lstStyle/>
          <a:p>
            <a:pPr eaLnBrk="1" hangingPunct="1"/>
            <a:r>
              <a:rPr lang="en-US" altLang="en-US" sz="2200" dirty="0"/>
              <a:t>Denning (2008) also notes that there are </a:t>
            </a:r>
            <a:r>
              <a:rPr lang="ja-JP" altLang="en-US" sz="2200"/>
              <a:t>“</a:t>
            </a:r>
            <a:r>
              <a:rPr lang="en-US" altLang="ja-JP" sz="2200" dirty="0"/>
              <a:t>indicators</a:t>
            </a:r>
            <a:r>
              <a:rPr lang="ja-JP" altLang="en-US" sz="2200"/>
              <a:t>”</a:t>
            </a:r>
            <a:r>
              <a:rPr lang="en-US" altLang="ja-JP" sz="2200" dirty="0"/>
              <a:t> showing that these terrorist groups have an interest in acquiring the relevant knowledge and skills. </a:t>
            </a:r>
          </a:p>
          <a:p>
            <a:pPr eaLnBrk="1" hangingPunct="1"/>
            <a:endParaRPr lang="en-US" altLang="ja-JP" sz="2200" dirty="0"/>
          </a:p>
          <a:p>
            <a:pPr eaLnBrk="1" hangingPunct="1"/>
            <a:r>
              <a:rPr lang="en-US" altLang="en-US" sz="2200" dirty="0"/>
              <a:t>In 2009, the Obama administration created a new post for a Cyber Security Coordinator, mainly in response to threats of cyber attacks from terrorists groups.</a:t>
            </a:r>
          </a:p>
        </p:txBody>
      </p:sp>
    </p:spTree>
    <p:extLst>
      <p:ext uri="{BB962C8B-B14F-4D97-AF65-F5344CB8AC3E}">
        <p14:creationId xmlns:p14="http://schemas.microsoft.com/office/powerpoint/2010/main" val="10573343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51C44BFB-5ECB-2C49-93B3-D44EEA5E98BB}"/>
              </a:ext>
            </a:extLst>
          </p:cNvPr>
          <p:cNvSpPr>
            <a:spLocks noGrp="1" noChangeArrowheads="1"/>
          </p:cNvSpPr>
          <p:nvPr>
            <p:ph type="title"/>
          </p:nvPr>
        </p:nvSpPr>
        <p:spPr/>
        <p:txBody>
          <a:bodyPr/>
          <a:lstStyle/>
          <a:p>
            <a:pPr>
              <a:defRPr/>
            </a:pPr>
            <a:r>
              <a:rPr lang="en-US" dirty="0">
                <a:ea typeface="+mj-ea"/>
                <a:cs typeface="Times New Roman" pitchFamily="18" charset="0"/>
              </a:rPr>
              <a:t>Information Warfare</a:t>
            </a:r>
            <a:r>
              <a:rPr lang="en-US" dirty="0">
                <a:ea typeface="+mj-ea"/>
              </a:rPr>
              <a:t> </a:t>
            </a:r>
          </a:p>
        </p:txBody>
      </p:sp>
      <p:sp>
        <p:nvSpPr>
          <p:cNvPr id="43011" name="Rectangle 3">
            <a:extLst>
              <a:ext uri="{FF2B5EF4-FFF2-40B4-BE49-F238E27FC236}">
                <a16:creationId xmlns:a16="http://schemas.microsoft.com/office/drawing/2014/main" id="{8EE88ABB-3DE6-F744-B502-50F5C2DEE5CA}"/>
              </a:ext>
            </a:extLst>
          </p:cNvPr>
          <p:cNvSpPr>
            <a:spLocks noGrp="1"/>
          </p:cNvSpPr>
          <p:nvPr>
            <p:ph idx="1"/>
          </p:nvPr>
        </p:nvSpPr>
        <p:spPr/>
        <p:txBody>
          <a:bodyPr/>
          <a:lstStyle/>
          <a:p>
            <a:pPr eaLnBrk="1" hangingPunct="1">
              <a:lnSpc>
                <a:spcPct val="90000"/>
              </a:lnSpc>
            </a:pPr>
            <a:r>
              <a:rPr lang="en-US" altLang="en-US" sz="2200" dirty="0">
                <a:solidFill>
                  <a:srgbClr val="000000"/>
                </a:solidFill>
              </a:rPr>
              <a:t>Denning (1999) defines </a:t>
            </a:r>
            <a:r>
              <a:rPr lang="en-US" altLang="en-US" sz="2200" i="1" dirty="0">
                <a:solidFill>
                  <a:srgbClr val="000000"/>
                </a:solidFill>
              </a:rPr>
              <a:t>information warfare</a:t>
            </a:r>
            <a:r>
              <a:rPr lang="en-US" altLang="en-US" sz="2200" dirty="0">
                <a:solidFill>
                  <a:srgbClr val="000000"/>
                </a:solidFill>
              </a:rPr>
              <a:t> (IW) as </a:t>
            </a:r>
          </a:p>
          <a:p>
            <a:pPr lvl="1">
              <a:lnSpc>
                <a:spcPct val="90000"/>
              </a:lnSpc>
            </a:pPr>
            <a:r>
              <a:rPr lang="en-US" altLang="en-US" sz="2000" dirty="0">
                <a:solidFill>
                  <a:srgbClr val="000000"/>
                </a:solidFill>
              </a:rPr>
              <a:t>"</a:t>
            </a:r>
            <a:r>
              <a:rPr lang="en-US" altLang="en-US" sz="2000" i="1" dirty="0">
                <a:solidFill>
                  <a:srgbClr val="000000"/>
                </a:solidFill>
              </a:rPr>
              <a:t>operations that target or exploit information media in order to win some objective over an adversary." </a:t>
            </a:r>
          </a:p>
          <a:p>
            <a:pPr eaLnBrk="1" hangingPunct="1">
              <a:lnSpc>
                <a:spcPct val="90000"/>
              </a:lnSpc>
            </a:pPr>
            <a:endParaRPr lang="en-US" altLang="en-US" sz="2200" dirty="0">
              <a:solidFill>
                <a:srgbClr val="000000"/>
              </a:solidFill>
            </a:endParaRPr>
          </a:p>
          <a:p>
            <a:pPr eaLnBrk="1" hangingPunct="1">
              <a:lnSpc>
                <a:spcPct val="90000"/>
              </a:lnSpc>
            </a:pPr>
            <a:r>
              <a:rPr lang="en-US" altLang="en-US" sz="2200" dirty="0">
                <a:solidFill>
                  <a:srgbClr val="000000"/>
                </a:solidFill>
              </a:rPr>
              <a:t>Certain aspects of cyberterrorism also seem to conform to Denning's definition of IW, but  IW is a broader concept than cyberterrorism.</a:t>
            </a:r>
          </a:p>
          <a:p>
            <a:pPr eaLnBrk="1" hangingPunct="1">
              <a:lnSpc>
                <a:spcPct val="90000"/>
              </a:lnSpc>
            </a:pPr>
            <a:endParaRPr lang="en-US" altLang="en-US" sz="2200" dirty="0">
              <a:solidFill>
                <a:srgbClr val="000000"/>
              </a:solidFill>
            </a:endParaRPr>
          </a:p>
          <a:p>
            <a:pPr eaLnBrk="1" hangingPunct="1">
              <a:lnSpc>
                <a:spcPct val="90000"/>
              </a:lnSpc>
              <a:buFont typeface="Wingdings" pitchFamily="2" charset="2"/>
              <a:buChar char="§"/>
            </a:pPr>
            <a:r>
              <a:rPr lang="en-US" altLang="en-US" sz="2200" dirty="0">
                <a:solidFill>
                  <a:srgbClr val="000000"/>
                </a:solidFill>
              </a:rPr>
              <a:t>For example, IW need not involve loss of life or severe economic loss, even if such results can occur.</a:t>
            </a:r>
          </a:p>
          <a:p>
            <a:pPr eaLnBrk="1" hangingPunct="1">
              <a:lnSpc>
                <a:spcPct val="90000"/>
              </a:lnSpc>
            </a:pPr>
            <a:endParaRPr lang="en-US" altLang="en-US" sz="2800" dirty="0"/>
          </a:p>
        </p:txBody>
      </p:sp>
    </p:spTree>
    <p:extLst>
      <p:ext uri="{BB962C8B-B14F-4D97-AF65-F5344CB8AC3E}">
        <p14:creationId xmlns:p14="http://schemas.microsoft.com/office/powerpoint/2010/main" val="16669033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 calcmode="lin" valueType="num">
                                      <p:cBhvr additive="base">
                                        <p:cTn id="7" dur="500" fill="hold"/>
                                        <p:tgtEl>
                                          <p:spTgt spid="430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3011">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43011">
                                            <p:txEl>
                                              <p:pRg st="1" end="1"/>
                                            </p:txEl>
                                          </p:spTgt>
                                        </p:tgtEl>
                                        <p:attrNameLst>
                                          <p:attrName>style.visibility</p:attrName>
                                        </p:attrNameLst>
                                      </p:cBhvr>
                                      <p:to>
                                        <p:strVal val="visible"/>
                                      </p:to>
                                    </p:set>
                                    <p:anim calcmode="lin" valueType="num">
                                      <p:cBhvr additive="base">
                                        <p:cTn id="11" dur="500" fill="hold"/>
                                        <p:tgtEl>
                                          <p:spTgt spid="43011">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30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43011">
                                            <p:txEl>
                                              <p:pRg st="3" end="3"/>
                                            </p:txEl>
                                          </p:spTgt>
                                        </p:tgtEl>
                                        <p:attrNameLst>
                                          <p:attrName>style.visibility</p:attrName>
                                        </p:attrNameLst>
                                      </p:cBhvr>
                                      <p:to>
                                        <p:strVal val="visible"/>
                                      </p:to>
                                    </p:set>
                                    <p:anim calcmode="lin" valueType="num">
                                      <p:cBhvr additive="base">
                                        <p:cTn id="17" dur="500" fill="hold"/>
                                        <p:tgtEl>
                                          <p:spTgt spid="43011">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430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43011">
                                            <p:txEl>
                                              <p:pRg st="5" end="5"/>
                                            </p:txEl>
                                          </p:spTgt>
                                        </p:tgtEl>
                                        <p:attrNameLst>
                                          <p:attrName>style.visibility</p:attrName>
                                        </p:attrNameLst>
                                      </p:cBhvr>
                                      <p:to>
                                        <p:strVal val="visible"/>
                                      </p:to>
                                    </p:set>
                                    <p:anim calcmode="lin" valueType="num">
                                      <p:cBhvr additive="base">
                                        <p:cTn id="23" dur="500" fill="hold"/>
                                        <p:tgtEl>
                                          <p:spTgt spid="43011">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4301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9DE04A8B-ACCF-2C4F-A66E-4CE1195FE572}"/>
              </a:ext>
            </a:extLst>
          </p:cNvPr>
          <p:cNvSpPr>
            <a:spLocks noGrp="1" noChangeArrowheads="1"/>
          </p:cNvSpPr>
          <p:nvPr>
            <p:ph type="title"/>
          </p:nvPr>
        </p:nvSpPr>
        <p:spPr/>
        <p:txBody>
          <a:bodyPr wrap="square" numCol="1" anchorCtr="0" compatLnSpc="1">
            <a:prstTxWarp prst="textNoShape">
              <a:avLst/>
            </a:prstTxWarp>
          </a:bodyPr>
          <a:lstStyle/>
          <a:p>
            <a:pPr eaLnBrk="1" hangingPunct="1">
              <a:defRPr/>
            </a:pPr>
            <a:r>
              <a:rPr lang="en-US" dirty="0"/>
              <a:t>Hacking and the </a:t>
            </a:r>
            <a:r>
              <a:rPr lang="ja-JP" altLang="en-US"/>
              <a:t>“</a:t>
            </a:r>
            <a:r>
              <a:rPr lang="en-US" altLang="ja-JP" dirty="0"/>
              <a:t>Hacker Ethic</a:t>
            </a:r>
            <a:r>
              <a:rPr lang="ja-JP" altLang="en-US"/>
              <a:t>”</a:t>
            </a:r>
            <a:endParaRPr lang="en-US" dirty="0"/>
          </a:p>
        </p:txBody>
      </p:sp>
      <p:sp>
        <p:nvSpPr>
          <p:cNvPr id="83971" name="Rectangle 3">
            <a:extLst>
              <a:ext uri="{FF2B5EF4-FFF2-40B4-BE49-F238E27FC236}">
                <a16:creationId xmlns:a16="http://schemas.microsoft.com/office/drawing/2014/main" id="{C9EDD191-8010-C34B-8CF4-14FEE89AA51A}"/>
              </a:ext>
            </a:extLst>
          </p:cNvPr>
          <p:cNvSpPr>
            <a:spLocks noGrp="1"/>
          </p:cNvSpPr>
          <p:nvPr>
            <p:ph idx="1"/>
          </p:nvPr>
        </p:nvSpPr>
        <p:spPr/>
        <p:txBody>
          <a:bodyPr>
            <a:normAutofit/>
          </a:bodyPr>
          <a:lstStyle/>
          <a:p>
            <a:pPr eaLnBrk="1" hangingPunct="1">
              <a:lnSpc>
                <a:spcPct val="90000"/>
              </a:lnSpc>
            </a:pPr>
            <a:r>
              <a:rPr lang="en-US" altLang="en-US" sz="2200" dirty="0"/>
              <a:t>Individuals and groups that launch malicious programs of various kinds are commonly described in the media as </a:t>
            </a:r>
            <a:r>
              <a:rPr lang="en-US" altLang="en-US" sz="2200" i="1" dirty="0"/>
              <a:t>hackers</a:t>
            </a:r>
            <a:r>
              <a:rPr lang="en-US" altLang="en-US" sz="2200" dirty="0"/>
              <a:t>. </a:t>
            </a:r>
          </a:p>
          <a:p>
            <a:pPr eaLnBrk="1" hangingPunct="1">
              <a:lnSpc>
                <a:spcPct val="90000"/>
              </a:lnSpc>
            </a:pPr>
            <a:r>
              <a:rPr lang="en-US" altLang="en-US" sz="2200" dirty="0"/>
              <a:t>According to Simpson (2006), a hacker is anyone who </a:t>
            </a:r>
            <a:r>
              <a:rPr lang="ja-JP" altLang="en-US" sz="2200"/>
              <a:t>“</a:t>
            </a:r>
            <a:r>
              <a:rPr lang="en-US" altLang="ja-JP" sz="2200" dirty="0"/>
              <a:t>accesses a computer system or network without authorization from the owner.</a:t>
            </a:r>
            <a:r>
              <a:rPr lang="ja-JP" altLang="en-US" sz="2200"/>
              <a:t>”</a:t>
            </a:r>
            <a:r>
              <a:rPr lang="en-US" altLang="ja-JP" sz="2200" dirty="0"/>
              <a:t> </a:t>
            </a:r>
          </a:p>
          <a:p>
            <a:pPr eaLnBrk="1" hangingPunct="1">
              <a:lnSpc>
                <a:spcPct val="90000"/>
              </a:lnSpc>
            </a:pPr>
            <a:r>
              <a:rPr lang="en-US" altLang="en-US" sz="2200" dirty="0"/>
              <a:t>Simpson defines </a:t>
            </a:r>
            <a:r>
              <a:rPr lang="ja-JP" altLang="en-US" sz="2200"/>
              <a:t>“</a:t>
            </a:r>
            <a:r>
              <a:rPr lang="en-US" altLang="ja-JP" sz="2200" dirty="0"/>
              <a:t>crackers</a:t>
            </a:r>
            <a:r>
              <a:rPr lang="ja-JP" altLang="en-US" sz="2200"/>
              <a:t>”</a:t>
            </a:r>
            <a:r>
              <a:rPr lang="en-US" altLang="ja-JP" sz="2200" dirty="0"/>
              <a:t> as hackers who break into a computer system with </a:t>
            </a:r>
            <a:r>
              <a:rPr lang="ja-JP" altLang="en-US" sz="2200"/>
              <a:t>“</a:t>
            </a:r>
            <a:r>
              <a:rPr lang="en-US" altLang="ja-JP" sz="2200" dirty="0"/>
              <a:t>the intention of doing harm or destroying data.</a:t>
            </a:r>
            <a:r>
              <a:rPr lang="ja-JP" altLang="en-US" sz="2200"/>
              <a:t>”</a:t>
            </a:r>
            <a:r>
              <a:rPr lang="en-US" altLang="ja-JP" sz="2200" dirty="0"/>
              <a:t> </a:t>
            </a:r>
            <a:endParaRPr lang="en-US" altLang="en-US" sz="2200" dirty="0"/>
          </a:p>
        </p:txBody>
      </p:sp>
    </p:spTree>
    <p:extLst>
      <p:ext uri="{BB962C8B-B14F-4D97-AF65-F5344CB8AC3E}">
        <p14:creationId xmlns:p14="http://schemas.microsoft.com/office/powerpoint/2010/main" val="19948648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3970"/>
                                        </p:tgtEl>
                                        <p:attrNameLst>
                                          <p:attrName>style.visibility</p:attrName>
                                        </p:attrNameLst>
                                      </p:cBhvr>
                                      <p:to>
                                        <p:strVal val="visible"/>
                                      </p:to>
                                    </p:set>
                                    <p:animEffect transition="in" filter="fade">
                                      <p:cBhvr>
                                        <p:cTn id="7" dur="2000"/>
                                        <p:tgtEl>
                                          <p:spTgt spid="839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3971">
                                            <p:txEl>
                                              <p:pRg st="0" end="0"/>
                                            </p:txEl>
                                          </p:spTgt>
                                        </p:tgtEl>
                                        <p:attrNameLst>
                                          <p:attrName>style.visibility</p:attrName>
                                        </p:attrNameLst>
                                      </p:cBhvr>
                                      <p:to>
                                        <p:strVal val="visible"/>
                                      </p:to>
                                    </p:set>
                                    <p:animEffect transition="in" filter="fade">
                                      <p:cBhvr>
                                        <p:cTn id="12" dur="2000"/>
                                        <p:tgtEl>
                                          <p:spTgt spid="8397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3971">
                                            <p:txEl>
                                              <p:pRg st="1" end="1"/>
                                            </p:txEl>
                                          </p:spTgt>
                                        </p:tgtEl>
                                        <p:attrNameLst>
                                          <p:attrName>style.visibility</p:attrName>
                                        </p:attrNameLst>
                                      </p:cBhvr>
                                      <p:to>
                                        <p:strVal val="visible"/>
                                      </p:to>
                                    </p:set>
                                    <p:animEffect transition="in" filter="fade">
                                      <p:cBhvr>
                                        <p:cTn id="17" dur="2000"/>
                                        <p:tgtEl>
                                          <p:spTgt spid="8397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3971">
                                            <p:txEl>
                                              <p:pRg st="2" end="2"/>
                                            </p:txEl>
                                          </p:spTgt>
                                        </p:tgtEl>
                                        <p:attrNameLst>
                                          <p:attrName>style.visibility</p:attrName>
                                        </p:attrNameLst>
                                      </p:cBhvr>
                                      <p:to>
                                        <p:strVal val="visible"/>
                                      </p:to>
                                    </p:set>
                                    <p:animEffect transition="in" filter="fade">
                                      <p:cBhvr>
                                        <p:cTn id="22" dur="2000"/>
                                        <p:tgtEl>
                                          <p:spTgt spid="839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0" grpId="0"/>
      <p:bldP spid="83971" grpId="0" build="p"/>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A6F4C88D-9FB3-EA40-98DA-9A247DE9A45D}"/>
              </a:ext>
            </a:extLst>
          </p:cNvPr>
          <p:cNvSpPr>
            <a:spLocks noGrp="1" noChangeArrowheads="1"/>
          </p:cNvSpPr>
          <p:nvPr>
            <p:ph type="title"/>
          </p:nvPr>
        </p:nvSpPr>
        <p:spPr/>
        <p:txBody>
          <a:bodyPr/>
          <a:lstStyle/>
          <a:p>
            <a:pPr>
              <a:defRPr/>
            </a:pPr>
            <a:r>
              <a:rPr lang="en-US" dirty="0"/>
              <a:t>Information Warfare (continued)</a:t>
            </a:r>
          </a:p>
        </p:txBody>
      </p:sp>
      <p:sp>
        <p:nvSpPr>
          <p:cNvPr id="44035" name="Rectangle 3">
            <a:extLst>
              <a:ext uri="{FF2B5EF4-FFF2-40B4-BE49-F238E27FC236}">
                <a16:creationId xmlns:a16="http://schemas.microsoft.com/office/drawing/2014/main" id="{0F8A8657-15B2-7E46-BE94-1FFAD4C30ECB}"/>
              </a:ext>
            </a:extLst>
          </p:cNvPr>
          <p:cNvSpPr>
            <a:spLocks noGrp="1"/>
          </p:cNvSpPr>
          <p:nvPr>
            <p:ph idx="1"/>
          </p:nvPr>
        </p:nvSpPr>
        <p:spPr/>
        <p:txBody>
          <a:bodyPr/>
          <a:lstStyle/>
          <a:p>
            <a:pPr eaLnBrk="1" hangingPunct="1">
              <a:lnSpc>
                <a:spcPct val="90000"/>
              </a:lnSpc>
            </a:pPr>
            <a:r>
              <a:rPr lang="en-US" altLang="en-US" sz="2200" dirty="0"/>
              <a:t>IW, unlike conventional or physical warfare, tends to be </a:t>
            </a:r>
            <a:r>
              <a:rPr lang="en-US" altLang="en-US" sz="2200" i="1" dirty="0"/>
              <a:t>more disruptive than destructive</a:t>
            </a:r>
            <a:r>
              <a:rPr lang="en-US" altLang="en-US" sz="2200" dirty="0"/>
              <a:t>. </a:t>
            </a:r>
          </a:p>
          <a:p>
            <a:pPr eaLnBrk="1" hangingPunct="1">
              <a:lnSpc>
                <a:spcPct val="90000"/>
              </a:lnSpc>
            </a:pPr>
            <a:endParaRPr lang="en-US" altLang="en-US" sz="2200" dirty="0"/>
          </a:p>
          <a:p>
            <a:pPr eaLnBrk="1" hangingPunct="1">
              <a:lnSpc>
                <a:spcPct val="90000"/>
              </a:lnSpc>
            </a:pPr>
            <a:r>
              <a:rPr lang="en-US" altLang="en-US" sz="2200" dirty="0"/>
              <a:t>The instruments of war in IW typically strike at a nation's infrastructure. </a:t>
            </a:r>
          </a:p>
          <a:p>
            <a:pPr eaLnBrk="1" hangingPunct="1">
              <a:lnSpc>
                <a:spcPct val="90000"/>
              </a:lnSpc>
            </a:pPr>
            <a:endParaRPr lang="en-US" altLang="en-US" sz="2200" dirty="0"/>
          </a:p>
          <a:p>
            <a:pPr eaLnBrk="1" hangingPunct="1">
              <a:lnSpc>
                <a:spcPct val="90000"/>
              </a:lnSpc>
            </a:pPr>
            <a:r>
              <a:rPr lang="en-US" altLang="en-US" sz="2200" dirty="0"/>
              <a:t>The kinds of "weapons" used typically consist of  viruses, worms, and DoS attacks (described earlier). </a:t>
            </a:r>
          </a:p>
          <a:p>
            <a:pPr eaLnBrk="1" hangingPunct="1">
              <a:lnSpc>
                <a:spcPct val="90000"/>
              </a:lnSpc>
            </a:pPr>
            <a:endParaRPr lang="en-US" altLang="en-US" sz="2200" dirty="0"/>
          </a:p>
          <a:p>
            <a:pPr eaLnBrk="1" hangingPunct="1">
              <a:lnSpc>
                <a:spcPct val="90000"/>
              </a:lnSpc>
            </a:pPr>
            <a:r>
              <a:rPr lang="en-US" altLang="en-US" sz="2200" dirty="0"/>
              <a:t>The disruption caused by viruses, worms, and DoS attacks can be more damaging, in many respects, than physical damage caused to a nation by conventional weapons. </a:t>
            </a:r>
          </a:p>
        </p:txBody>
      </p:sp>
    </p:spTree>
    <p:extLst>
      <p:ext uri="{BB962C8B-B14F-4D97-AF65-F5344CB8AC3E}">
        <p14:creationId xmlns:p14="http://schemas.microsoft.com/office/powerpoint/2010/main" val="37785701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 calcmode="lin" valueType="num">
                                      <p:cBhvr additive="base">
                                        <p:cTn id="7" dur="500" fill="hold"/>
                                        <p:tgtEl>
                                          <p:spTgt spid="440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40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4035">
                                            <p:txEl>
                                              <p:pRg st="2" end="2"/>
                                            </p:txEl>
                                          </p:spTgt>
                                        </p:tgtEl>
                                        <p:attrNameLst>
                                          <p:attrName>style.visibility</p:attrName>
                                        </p:attrNameLst>
                                      </p:cBhvr>
                                      <p:to>
                                        <p:strVal val="visible"/>
                                      </p:to>
                                    </p:set>
                                    <p:anim calcmode="lin" valueType="num">
                                      <p:cBhvr additive="base">
                                        <p:cTn id="13" dur="500" fill="hold"/>
                                        <p:tgtEl>
                                          <p:spTgt spid="44035">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40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4035">
                                            <p:txEl>
                                              <p:pRg st="4" end="4"/>
                                            </p:txEl>
                                          </p:spTgt>
                                        </p:tgtEl>
                                        <p:attrNameLst>
                                          <p:attrName>style.visibility</p:attrName>
                                        </p:attrNameLst>
                                      </p:cBhvr>
                                      <p:to>
                                        <p:strVal val="visible"/>
                                      </p:to>
                                    </p:set>
                                    <p:anim calcmode="lin" valueType="num">
                                      <p:cBhvr additive="base">
                                        <p:cTn id="19" dur="500" fill="hold"/>
                                        <p:tgtEl>
                                          <p:spTgt spid="44035">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403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4035">
                                            <p:txEl>
                                              <p:pRg st="6" end="6"/>
                                            </p:txEl>
                                          </p:spTgt>
                                        </p:tgtEl>
                                        <p:attrNameLst>
                                          <p:attrName>style.visibility</p:attrName>
                                        </p:attrNameLst>
                                      </p:cBhvr>
                                      <p:to>
                                        <p:strVal val="visible"/>
                                      </p:to>
                                    </p:set>
                                    <p:anim calcmode="lin" valueType="num">
                                      <p:cBhvr additive="base">
                                        <p:cTn id="25" dur="500" fill="hold"/>
                                        <p:tgtEl>
                                          <p:spTgt spid="44035">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403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056BA7BD-8D80-7E4C-8AE0-A103CF1D9335}"/>
              </a:ext>
            </a:extLst>
          </p:cNvPr>
          <p:cNvSpPr>
            <a:spLocks noGrp="1" noChangeArrowheads="1"/>
          </p:cNvSpPr>
          <p:nvPr>
            <p:ph type="title"/>
          </p:nvPr>
        </p:nvSpPr>
        <p:spPr/>
        <p:txBody>
          <a:bodyPr/>
          <a:lstStyle/>
          <a:p>
            <a:pPr>
              <a:defRPr/>
            </a:pPr>
            <a:r>
              <a:rPr lang="en-US" dirty="0"/>
              <a:t>Information Warfare (continued)</a:t>
            </a:r>
          </a:p>
        </p:txBody>
      </p:sp>
      <p:sp>
        <p:nvSpPr>
          <p:cNvPr id="88067" name="Rectangle 3">
            <a:extLst>
              <a:ext uri="{FF2B5EF4-FFF2-40B4-BE49-F238E27FC236}">
                <a16:creationId xmlns:a16="http://schemas.microsoft.com/office/drawing/2014/main" id="{BCAD1139-5CE4-634C-B9C4-1EA0E5DE7D6F}"/>
              </a:ext>
            </a:extLst>
          </p:cNvPr>
          <p:cNvSpPr>
            <a:spLocks noGrp="1"/>
          </p:cNvSpPr>
          <p:nvPr>
            <p:ph idx="1"/>
          </p:nvPr>
        </p:nvSpPr>
        <p:spPr/>
        <p:txBody>
          <a:bodyPr>
            <a:normAutofit/>
          </a:bodyPr>
          <a:lstStyle/>
          <a:p>
            <a:pPr eaLnBrk="1" hangingPunct="1"/>
            <a:r>
              <a:rPr lang="en-US" altLang="en-US" sz="2200" dirty="0"/>
              <a:t>Moor (2004) notes that in the computer era, the concept of warfare has become </a:t>
            </a:r>
            <a:r>
              <a:rPr lang="ja-JP" altLang="en-US" sz="2200"/>
              <a:t>“</a:t>
            </a:r>
            <a:r>
              <a:rPr lang="en-US" altLang="ja-JP" sz="2200" dirty="0"/>
              <a:t>informationally enriched.</a:t>
            </a:r>
            <a:r>
              <a:rPr lang="ja-JP" altLang="en-US" sz="2200"/>
              <a:t>”</a:t>
            </a:r>
            <a:r>
              <a:rPr lang="en-US" altLang="ja-JP" sz="2200" dirty="0"/>
              <a:t> </a:t>
            </a:r>
          </a:p>
          <a:p>
            <a:pPr eaLnBrk="1" hangingPunct="1"/>
            <a:endParaRPr lang="en-US" altLang="ja-JP" sz="2200" dirty="0"/>
          </a:p>
          <a:p>
            <a:pPr eaLnBrk="1" hangingPunct="1"/>
            <a:r>
              <a:rPr lang="en-US" altLang="en-US" sz="2200" dirty="0"/>
              <a:t>Moor also notes that while information has always played a vital role in warfare, now its importance is overwhelming, because the </a:t>
            </a:r>
            <a:r>
              <a:rPr lang="ja-JP" altLang="en-US" sz="2200"/>
              <a:t>“</a:t>
            </a:r>
            <a:r>
              <a:rPr lang="en-US" altLang="ja-JP" sz="2200" dirty="0"/>
              <a:t>battlefield is becoming increasingly computerized.</a:t>
            </a:r>
            <a:r>
              <a:rPr lang="ja-JP" altLang="en-US" sz="2200"/>
              <a:t>”</a:t>
            </a:r>
            <a:endParaRPr lang="en-AU" altLang="ja-JP" sz="2200" dirty="0"/>
          </a:p>
          <a:p>
            <a:pPr eaLnBrk="1" hangingPunct="1"/>
            <a:endParaRPr lang="en-US" altLang="ja-JP" sz="2200" dirty="0"/>
          </a:p>
          <a:p>
            <a:pPr eaLnBrk="1" hangingPunct="1"/>
            <a:r>
              <a:rPr lang="en-US" altLang="en-US" sz="2200" dirty="0"/>
              <a:t>He points out that in the future, warfare may have more to do with information and cybertechnology than with human beings going into combat.</a:t>
            </a:r>
          </a:p>
        </p:txBody>
      </p:sp>
    </p:spTree>
    <p:extLst>
      <p:ext uri="{BB962C8B-B14F-4D97-AF65-F5344CB8AC3E}">
        <p14:creationId xmlns:p14="http://schemas.microsoft.com/office/powerpoint/2010/main" val="39888244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8066"/>
                                        </p:tgtEl>
                                        <p:attrNameLst>
                                          <p:attrName>style.visibility</p:attrName>
                                        </p:attrNameLst>
                                      </p:cBhvr>
                                      <p:to>
                                        <p:strVal val="visible"/>
                                      </p:to>
                                    </p:set>
                                    <p:animEffect transition="in" filter="fade">
                                      <p:cBhvr>
                                        <p:cTn id="7" dur="2000"/>
                                        <p:tgtEl>
                                          <p:spTgt spid="880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8067">
                                            <p:txEl>
                                              <p:pRg st="0" end="0"/>
                                            </p:txEl>
                                          </p:spTgt>
                                        </p:tgtEl>
                                        <p:attrNameLst>
                                          <p:attrName>style.visibility</p:attrName>
                                        </p:attrNameLst>
                                      </p:cBhvr>
                                      <p:to>
                                        <p:strVal val="visible"/>
                                      </p:to>
                                    </p:set>
                                    <p:animEffect transition="in" filter="fade">
                                      <p:cBhvr>
                                        <p:cTn id="12" dur="2000"/>
                                        <p:tgtEl>
                                          <p:spTgt spid="8806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8067">
                                            <p:txEl>
                                              <p:pRg st="2" end="2"/>
                                            </p:txEl>
                                          </p:spTgt>
                                        </p:tgtEl>
                                        <p:attrNameLst>
                                          <p:attrName>style.visibility</p:attrName>
                                        </p:attrNameLst>
                                      </p:cBhvr>
                                      <p:to>
                                        <p:strVal val="visible"/>
                                      </p:to>
                                    </p:set>
                                    <p:animEffect transition="in" filter="fade">
                                      <p:cBhvr>
                                        <p:cTn id="17" dur="2000"/>
                                        <p:tgtEl>
                                          <p:spTgt spid="8806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8067">
                                            <p:txEl>
                                              <p:pRg st="4" end="4"/>
                                            </p:txEl>
                                          </p:spTgt>
                                        </p:tgtEl>
                                        <p:attrNameLst>
                                          <p:attrName>style.visibility</p:attrName>
                                        </p:attrNameLst>
                                      </p:cBhvr>
                                      <p:to>
                                        <p:strVal val="visible"/>
                                      </p:to>
                                    </p:set>
                                    <p:animEffect transition="in" filter="fade">
                                      <p:cBhvr>
                                        <p:cTn id="22" dur="2000"/>
                                        <p:tgtEl>
                                          <p:spTgt spid="880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6" grpId="0"/>
      <p:bldP spid="88067"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a:extLst>
              <a:ext uri="{FF2B5EF4-FFF2-40B4-BE49-F238E27FC236}">
                <a16:creationId xmlns:a16="http://schemas.microsoft.com/office/drawing/2014/main" id="{68678AAF-ADB4-044F-B131-94E450777C96}"/>
              </a:ext>
            </a:extLst>
          </p:cNvPr>
          <p:cNvSpPr>
            <a:spLocks noGrp="1"/>
          </p:cNvSpPr>
          <p:nvPr>
            <p:ph type="title"/>
          </p:nvPr>
        </p:nvSpPr>
        <p:spPr/>
        <p:txBody>
          <a:bodyPr/>
          <a:lstStyle/>
          <a:p>
            <a:pPr>
              <a:defRPr/>
            </a:pPr>
            <a:r>
              <a:rPr lang="en-US" dirty="0"/>
              <a:t>Information Warfare (continued)</a:t>
            </a:r>
          </a:p>
        </p:txBody>
      </p:sp>
      <p:sp>
        <p:nvSpPr>
          <p:cNvPr id="3" name="Content Placeholder 2">
            <a:extLst>
              <a:ext uri="{FF2B5EF4-FFF2-40B4-BE49-F238E27FC236}">
                <a16:creationId xmlns:a16="http://schemas.microsoft.com/office/drawing/2014/main" id="{D190B027-FA87-C24A-BA7E-432A0647FB9C}"/>
              </a:ext>
            </a:extLst>
          </p:cNvPr>
          <p:cNvSpPr>
            <a:spLocks noGrp="1"/>
          </p:cNvSpPr>
          <p:nvPr>
            <p:ph idx="1"/>
          </p:nvPr>
        </p:nvSpPr>
        <p:spPr/>
        <p:txBody>
          <a:bodyPr>
            <a:normAutofit lnSpcReduction="10000"/>
          </a:bodyPr>
          <a:lstStyle/>
          <a:p>
            <a:pPr eaLnBrk="1" hangingPunct="1"/>
            <a:r>
              <a:rPr lang="en-US" altLang="en-US" sz="2400" dirty="0"/>
              <a:t>Moor and others note that in the past, warfare was conducted by physical means – e.g., human beings engaged in combat, using weapons such as guns, tanks, and aircraft. </a:t>
            </a:r>
          </a:p>
          <a:p>
            <a:pPr eaLnBrk="1" hangingPunct="1"/>
            <a:endParaRPr lang="en-US" altLang="en-US" sz="2400" dirty="0"/>
          </a:p>
          <a:p>
            <a:pPr eaLnBrk="1" hangingPunct="1"/>
            <a:r>
              <a:rPr lang="en-US" altLang="en-US" sz="2400" dirty="0"/>
              <a:t>But during the first Gulf War, in the early 1990s, we saw for the first time the importance of information technology in contemporary warfare strategies. </a:t>
            </a:r>
          </a:p>
          <a:p>
            <a:pPr eaLnBrk="1" hangingPunct="1"/>
            <a:endParaRPr lang="en-US" altLang="en-US" sz="2400" dirty="0"/>
          </a:p>
          <a:p>
            <a:pPr eaLnBrk="1" hangingPunct="1"/>
            <a:r>
              <a:rPr lang="en-US" altLang="en-US" sz="2400" dirty="0"/>
              <a:t>Moor notes that the war was won quickly by the multinational coalition because it was able to destroy the Iraqi communications technologies at the outset and thus put the Iraqi army at a severe disadvantage. </a:t>
            </a:r>
          </a:p>
        </p:txBody>
      </p:sp>
    </p:spTree>
    <p:extLst>
      <p:ext uri="{BB962C8B-B14F-4D97-AF65-F5344CB8AC3E}">
        <p14:creationId xmlns:p14="http://schemas.microsoft.com/office/powerpoint/2010/main" val="3242175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a:extLst>
              <a:ext uri="{FF2B5EF4-FFF2-40B4-BE49-F238E27FC236}">
                <a16:creationId xmlns:a16="http://schemas.microsoft.com/office/drawing/2014/main" id="{587EB3C3-2723-9244-9411-51D760E7A040}"/>
              </a:ext>
            </a:extLst>
          </p:cNvPr>
          <p:cNvSpPr>
            <a:spLocks noGrp="1"/>
          </p:cNvSpPr>
          <p:nvPr>
            <p:ph type="title"/>
          </p:nvPr>
        </p:nvSpPr>
        <p:spPr/>
        <p:txBody>
          <a:bodyPr/>
          <a:lstStyle/>
          <a:p>
            <a:pPr>
              <a:defRPr/>
            </a:pPr>
            <a:r>
              <a:rPr lang="en-US" dirty="0"/>
              <a:t>Information Warfare (Continued) </a:t>
            </a:r>
          </a:p>
        </p:txBody>
      </p:sp>
      <p:sp>
        <p:nvSpPr>
          <p:cNvPr id="3" name="Content Placeholder 2">
            <a:extLst>
              <a:ext uri="{FF2B5EF4-FFF2-40B4-BE49-F238E27FC236}">
                <a16:creationId xmlns:a16="http://schemas.microsoft.com/office/drawing/2014/main" id="{E42F347C-246B-A049-BACB-2901A7D0C359}"/>
              </a:ext>
            </a:extLst>
          </p:cNvPr>
          <p:cNvSpPr>
            <a:spLocks noGrp="1"/>
          </p:cNvSpPr>
          <p:nvPr>
            <p:ph idx="1"/>
          </p:nvPr>
        </p:nvSpPr>
        <p:spPr/>
        <p:txBody>
          <a:bodyPr/>
          <a:lstStyle/>
          <a:p>
            <a:pPr eaLnBrk="1" hangingPunct="1"/>
            <a:r>
              <a:rPr lang="en-US" altLang="en-US" sz="2200" dirty="0"/>
              <a:t>The </a:t>
            </a:r>
            <a:r>
              <a:rPr lang="en-US" altLang="en-US" sz="2200" dirty="0" err="1"/>
              <a:t>GhostNet</a:t>
            </a:r>
            <a:r>
              <a:rPr lang="en-US" altLang="en-US" sz="2200" dirty="0"/>
              <a:t> controversy (described in Scenario 6–2, in connection with network security) also has implications for IW. </a:t>
            </a:r>
          </a:p>
          <a:p>
            <a:pPr eaLnBrk="1" hangingPunct="1"/>
            <a:endParaRPr lang="en-US" altLang="en-US" sz="2200" dirty="0"/>
          </a:p>
          <a:p>
            <a:pPr eaLnBrk="1" hangingPunct="1"/>
            <a:r>
              <a:rPr lang="en-US" altLang="en-US" sz="2200" dirty="0"/>
              <a:t>A report issued by the </a:t>
            </a:r>
            <a:r>
              <a:rPr lang="en-US" altLang="en-US" sz="2200" i="1" dirty="0"/>
              <a:t>Information Warfare Monitor</a:t>
            </a:r>
            <a:r>
              <a:rPr lang="en-US" altLang="en-US" sz="2200" dirty="0"/>
              <a:t> (2009) included circumstantial evidence that linked various cyberattacks (associated with </a:t>
            </a:r>
            <a:r>
              <a:rPr lang="en-US" altLang="en-US" sz="2200" dirty="0" err="1"/>
              <a:t>GhostNet</a:t>
            </a:r>
            <a:r>
              <a:rPr lang="en-US" altLang="en-US" sz="2200" dirty="0"/>
              <a:t>) to China, but also suggested that other countries might be involved as well. </a:t>
            </a:r>
          </a:p>
        </p:txBody>
      </p:sp>
    </p:spTree>
    <p:extLst>
      <p:ext uri="{BB962C8B-B14F-4D97-AF65-F5344CB8AC3E}">
        <p14:creationId xmlns:p14="http://schemas.microsoft.com/office/powerpoint/2010/main" val="15410362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a:extLst>
              <a:ext uri="{FF2B5EF4-FFF2-40B4-BE49-F238E27FC236}">
                <a16:creationId xmlns:a16="http://schemas.microsoft.com/office/drawing/2014/main" id="{9F7C87E2-F479-5944-83D7-FB9D74D30796}"/>
              </a:ext>
            </a:extLst>
          </p:cNvPr>
          <p:cNvSpPr>
            <a:spLocks noGrp="1"/>
          </p:cNvSpPr>
          <p:nvPr>
            <p:ph type="title"/>
          </p:nvPr>
        </p:nvSpPr>
        <p:spPr/>
        <p:txBody>
          <a:bodyPr/>
          <a:lstStyle/>
          <a:p>
            <a:pPr>
              <a:defRPr/>
            </a:pPr>
            <a:r>
              <a:rPr lang="en-US" dirty="0"/>
              <a:t>Information Warfare (continued)</a:t>
            </a:r>
          </a:p>
        </p:txBody>
      </p:sp>
      <p:sp>
        <p:nvSpPr>
          <p:cNvPr id="3" name="Content Placeholder 2">
            <a:extLst>
              <a:ext uri="{FF2B5EF4-FFF2-40B4-BE49-F238E27FC236}">
                <a16:creationId xmlns:a16="http://schemas.microsoft.com/office/drawing/2014/main" id="{DA7D9888-B744-9043-AF87-326F7743EAF2}"/>
              </a:ext>
            </a:extLst>
          </p:cNvPr>
          <p:cNvSpPr>
            <a:spLocks noGrp="1"/>
          </p:cNvSpPr>
          <p:nvPr>
            <p:ph idx="1"/>
          </p:nvPr>
        </p:nvSpPr>
        <p:spPr/>
        <p:txBody>
          <a:bodyPr/>
          <a:lstStyle/>
          <a:p>
            <a:pPr eaLnBrk="1" hangingPunct="1"/>
            <a:r>
              <a:rPr lang="en-US" altLang="en-US" sz="2200" dirty="0"/>
              <a:t>In 2009, the government of South Korea accused North Korea of running a cyberwarfare unit that attempted to hack into both U.S. and South Korean military networks to gather confidential information and to disrupt service. </a:t>
            </a:r>
          </a:p>
          <a:p>
            <a:pPr eaLnBrk="1" hangingPunct="1"/>
            <a:endParaRPr lang="en-US" altLang="en-US" sz="2200" dirty="0"/>
          </a:p>
          <a:p>
            <a:pPr eaLnBrk="1" hangingPunct="1"/>
            <a:r>
              <a:rPr lang="en-US" altLang="en-US" sz="2200" dirty="0"/>
              <a:t>North Korea was also suspected of launching the DoS attacks that disrupted the Web sites of 27 American and South Korean government agencies as well as commercial Web sites such as the New York Stock Exchange, Nasdaq, and Yahoo's finance section (Shang-Hun and Markoff 2009).</a:t>
            </a:r>
          </a:p>
        </p:txBody>
      </p:sp>
    </p:spTree>
    <p:extLst>
      <p:ext uri="{BB962C8B-B14F-4D97-AF65-F5344CB8AC3E}">
        <p14:creationId xmlns:p14="http://schemas.microsoft.com/office/powerpoint/2010/main" val="13223265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a:extLst>
              <a:ext uri="{FF2B5EF4-FFF2-40B4-BE49-F238E27FC236}">
                <a16:creationId xmlns:a16="http://schemas.microsoft.com/office/drawing/2014/main" id="{E7E64842-3E4C-0843-A282-DA23511F6658}"/>
              </a:ext>
            </a:extLst>
          </p:cNvPr>
          <p:cNvSpPr>
            <a:spLocks noGrp="1"/>
          </p:cNvSpPr>
          <p:nvPr>
            <p:ph type="title"/>
          </p:nvPr>
        </p:nvSpPr>
        <p:spPr/>
        <p:txBody>
          <a:bodyPr/>
          <a:lstStyle/>
          <a:p>
            <a:pPr>
              <a:defRPr/>
            </a:pPr>
            <a:r>
              <a:rPr lang="en-US" dirty="0"/>
              <a:t>Information Warfare (continued)</a:t>
            </a:r>
          </a:p>
        </p:txBody>
      </p:sp>
      <p:sp>
        <p:nvSpPr>
          <p:cNvPr id="3" name="Content Placeholder 2">
            <a:extLst>
              <a:ext uri="{FF2B5EF4-FFF2-40B4-BE49-F238E27FC236}">
                <a16:creationId xmlns:a16="http://schemas.microsoft.com/office/drawing/2014/main" id="{5A6B9358-737A-C54A-8ED5-5291391C6C13}"/>
              </a:ext>
            </a:extLst>
          </p:cNvPr>
          <p:cNvSpPr>
            <a:spLocks noGrp="1"/>
          </p:cNvSpPr>
          <p:nvPr>
            <p:ph idx="1"/>
          </p:nvPr>
        </p:nvSpPr>
        <p:spPr/>
        <p:txBody>
          <a:bodyPr/>
          <a:lstStyle/>
          <a:p>
            <a:pPr eaLnBrk="1" hangingPunct="1"/>
            <a:r>
              <a:rPr lang="en-US" altLang="en-US" sz="2200" dirty="0"/>
              <a:t>Review Scenario 6-4 (in the textbook) involving the Stuxnet Worm and the </a:t>
            </a:r>
            <a:r>
              <a:rPr lang="ja-JP" altLang="en-US" sz="2200"/>
              <a:t>“</a:t>
            </a:r>
            <a:r>
              <a:rPr lang="en-US" altLang="ja-JP" sz="2200" dirty="0"/>
              <a:t>Olympic Games</a:t>
            </a:r>
            <a:r>
              <a:rPr lang="ja-JP" altLang="en-US" sz="2200"/>
              <a:t>”</a:t>
            </a:r>
            <a:r>
              <a:rPr lang="en-US" altLang="ja-JP" sz="2200" dirty="0"/>
              <a:t> Operation.</a:t>
            </a:r>
          </a:p>
          <a:p>
            <a:pPr eaLnBrk="1" hangingPunct="1"/>
            <a:r>
              <a:rPr lang="en-US" altLang="en-US" sz="2200" dirty="0"/>
              <a:t>Does </a:t>
            </a:r>
            <a:r>
              <a:rPr lang="ja-JP" altLang="en-US" sz="2200"/>
              <a:t>“</a:t>
            </a:r>
            <a:r>
              <a:rPr lang="en-US" altLang="ja-JP" sz="2200" dirty="0"/>
              <a:t>Operation Olympic Games</a:t>
            </a:r>
            <a:r>
              <a:rPr lang="ja-JP" altLang="en-US" sz="2200"/>
              <a:t>”</a:t>
            </a:r>
            <a:r>
              <a:rPr lang="en-US" altLang="ja-JP" sz="2200" dirty="0"/>
              <a:t> qualify as an instance of IW (or </a:t>
            </a:r>
            <a:r>
              <a:rPr lang="ja-JP" altLang="en-US" sz="2200"/>
              <a:t>“</a:t>
            </a:r>
            <a:r>
              <a:rPr lang="en-US" altLang="ja-JP" sz="2200" dirty="0"/>
              <a:t>cyberwarfare</a:t>
            </a:r>
            <a:r>
              <a:rPr lang="ja-JP" altLang="en-US" sz="2200"/>
              <a:t>”</a:t>
            </a:r>
            <a:r>
              <a:rPr lang="en-US" altLang="ja-JP" sz="2200" dirty="0"/>
              <a:t>)? </a:t>
            </a:r>
          </a:p>
          <a:p>
            <a:pPr eaLnBrk="1" hangingPunct="1"/>
            <a:r>
              <a:rPr lang="en-US" altLang="en-US" sz="2200" dirty="0"/>
              <a:t>In so far as the Stuxnet worm sent misleading information to the Iranian government and its scientists, it complies with one aspect of IW. </a:t>
            </a:r>
          </a:p>
          <a:p>
            <a:pPr eaLnBrk="1" hangingPunct="1"/>
            <a:r>
              <a:rPr lang="en-US" altLang="en-US" sz="2200" dirty="0"/>
              <a:t>Also, because this worm was </a:t>
            </a:r>
            <a:r>
              <a:rPr lang="en-US" altLang="en-US" sz="2200" i="1" dirty="0"/>
              <a:t>disruptive</a:t>
            </a:r>
            <a:r>
              <a:rPr lang="en-US" altLang="en-US" sz="2200" dirty="0"/>
              <a:t> (regarding Iran</a:t>
            </a:r>
            <a:r>
              <a:rPr lang="ja-JP" altLang="en-US" sz="2200"/>
              <a:t>’</a:t>
            </a:r>
            <a:r>
              <a:rPr lang="en-US" altLang="ja-JP" sz="2200" dirty="0"/>
              <a:t>s nuclear program), as well as </a:t>
            </a:r>
            <a:r>
              <a:rPr lang="en-US" altLang="ja-JP" sz="2200" i="1" dirty="0"/>
              <a:t>destructive</a:t>
            </a:r>
            <a:r>
              <a:rPr lang="en-US" altLang="ja-JP" sz="2200" dirty="0"/>
              <a:t> (i.e., with respect to its effect on Iran</a:t>
            </a:r>
            <a:r>
              <a:rPr lang="ja-JP" altLang="en-US" sz="2200"/>
              <a:t>’</a:t>
            </a:r>
            <a:r>
              <a:rPr lang="en-US" altLang="ja-JP" sz="2200" dirty="0"/>
              <a:t>s centrifuges), it complies with another aspect of IW. </a:t>
            </a:r>
            <a:endParaRPr lang="en-US" altLang="en-US" sz="2200" dirty="0"/>
          </a:p>
        </p:txBody>
      </p:sp>
    </p:spTree>
    <p:extLst>
      <p:ext uri="{BB962C8B-B14F-4D97-AF65-F5344CB8AC3E}">
        <p14:creationId xmlns:p14="http://schemas.microsoft.com/office/powerpoint/2010/main" val="30389796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a:extLst>
              <a:ext uri="{FF2B5EF4-FFF2-40B4-BE49-F238E27FC236}">
                <a16:creationId xmlns:a16="http://schemas.microsoft.com/office/drawing/2014/main" id="{5D2FE4E0-B79C-C748-BF42-ECA7E04B0387}"/>
              </a:ext>
            </a:extLst>
          </p:cNvPr>
          <p:cNvSpPr>
            <a:spLocks noGrp="1"/>
          </p:cNvSpPr>
          <p:nvPr>
            <p:ph type="title"/>
          </p:nvPr>
        </p:nvSpPr>
        <p:spPr/>
        <p:txBody>
          <a:bodyPr/>
          <a:lstStyle/>
          <a:p>
            <a:pPr>
              <a:defRPr/>
            </a:pPr>
            <a:r>
              <a:rPr lang="en-US" dirty="0"/>
              <a:t>Information Warfare (continued)</a:t>
            </a:r>
          </a:p>
        </p:txBody>
      </p:sp>
      <p:sp>
        <p:nvSpPr>
          <p:cNvPr id="3" name="Content Placeholder 2">
            <a:extLst>
              <a:ext uri="{FF2B5EF4-FFF2-40B4-BE49-F238E27FC236}">
                <a16:creationId xmlns:a16="http://schemas.microsoft.com/office/drawing/2014/main" id="{3CEF6350-AED4-E045-8F67-862289BCAF6C}"/>
              </a:ext>
            </a:extLst>
          </p:cNvPr>
          <p:cNvSpPr>
            <a:spLocks noGrp="1"/>
          </p:cNvSpPr>
          <p:nvPr>
            <p:ph idx="1"/>
          </p:nvPr>
        </p:nvSpPr>
        <p:spPr/>
        <p:txBody>
          <a:bodyPr/>
          <a:lstStyle/>
          <a:p>
            <a:pPr eaLnBrk="1" hangingPunct="1"/>
            <a:r>
              <a:rPr lang="en-US" altLang="en-US" sz="2200" dirty="0"/>
              <a:t>Additionally, consider that the Stuxnet attacks were launched (allegedly, at least) by two nation states. </a:t>
            </a:r>
          </a:p>
          <a:p>
            <a:pPr eaLnBrk="1" hangingPunct="1"/>
            <a:endParaRPr lang="en-US" altLang="en-US" sz="2200" dirty="0"/>
          </a:p>
          <a:p>
            <a:pPr eaLnBrk="1" hangingPunct="1"/>
            <a:r>
              <a:rPr lang="en-US" altLang="en-US" sz="2200" dirty="0"/>
              <a:t>So, Stuxnet complies with elements of IW (described above).</a:t>
            </a:r>
          </a:p>
          <a:p>
            <a:pPr eaLnBrk="1" hangingPunct="1"/>
            <a:r>
              <a:rPr lang="en-US" altLang="en-US" sz="2200" dirty="0"/>
              <a:t> </a:t>
            </a:r>
          </a:p>
          <a:p>
            <a:pPr eaLnBrk="1" hangingPunct="1"/>
            <a:r>
              <a:rPr lang="en-US" altLang="en-US" sz="2200" dirty="0"/>
              <a:t>It is perhaps also worth noting that in the Olympic Games incident, there had been no formal declaration of war among the three nation states allegedly involved. </a:t>
            </a:r>
          </a:p>
        </p:txBody>
      </p:sp>
    </p:spTree>
    <p:extLst>
      <p:ext uri="{BB962C8B-B14F-4D97-AF65-F5344CB8AC3E}">
        <p14:creationId xmlns:p14="http://schemas.microsoft.com/office/powerpoint/2010/main" val="39375760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a:extLst>
              <a:ext uri="{FF2B5EF4-FFF2-40B4-BE49-F238E27FC236}">
                <a16:creationId xmlns:a16="http://schemas.microsoft.com/office/drawing/2014/main" id="{BE6D1B98-ADF2-3146-B0C8-154749EE0CB0}"/>
              </a:ext>
            </a:extLst>
          </p:cNvPr>
          <p:cNvSpPr>
            <a:spLocks noGrp="1"/>
          </p:cNvSpPr>
          <p:nvPr>
            <p:ph type="title"/>
          </p:nvPr>
        </p:nvSpPr>
        <p:spPr/>
        <p:txBody>
          <a:bodyPr/>
          <a:lstStyle/>
          <a:p>
            <a:pPr>
              <a:defRPr/>
            </a:pPr>
            <a:r>
              <a:rPr lang="en-US" dirty="0"/>
              <a:t>Information Warfare (continued)</a:t>
            </a:r>
          </a:p>
        </p:txBody>
      </p:sp>
      <p:sp>
        <p:nvSpPr>
          <p:cNvPr id="3" name="Content Placeholder 2">
            <a:extLst>
              <a:ext uri="{FF2B5EF4-FFF2-40B4-BE49-F238E27FC236}">
                <a16:creationId xmlns:a16="http://schemas.microsoft.com/office/drawing/2014/main" id="{92D6A878-A4D7-C347-915E-E9B0EB600E39}"/>
              </a:ext>
            </a:extLst>
          </p:cNvPr>
          <p:cNvSpPr>
            <a:spLocks noGrp="1"/>
          </p:cNvSpPr>
          <p:nvPr>
            <p:ph idx="1"/>
          </p:nvPr>
        </p:nvSpPr>
        <p:spPr/>
        <p:txBody>
          <a:bodyPr>
            <a:normAutofit/>
          </a:bodyPr>
          <a:lstStyle/>
          <a:p>
            <a:pPr eaLnBrk="1" hangingPunct="1"/>
            <a:r>
              <a:rPr lang="en-US" altLang="en-US" sz="2200" dirty="0"/>
              <a:t>The Stuxnet worm, discovered in 2010, is sometimes confused with the Flame virus (also known as </a:t>
            </a:r>
            <a:r>
              <a:rPr lang="ja-JP" altLang="en-US" sz="2200"/>
              <a:t>“</a:t>
            </a:r>
            <a:r>
              <a:rPr lang="en-US" altLang="ja-JP" sz="2200" dirty="0"/>
              <a:t>Flamer</a:t>
            </a:r>
            <a:r>
              <a:rPr lang="ja-JP" altLang="en-US" sz="2200"/>
              <a:t>”</a:t>
            </a:r>
            <a:r>
              <a:rPr lang="en-US" altLang="ja-JP" sz="2200" dirty="0"/>
              <a:t> and </a:t>
            </a:r>
            <a:r>
              <a:rPr lang="ja-JP" altLang="en-US" sz="2200"/>
              <a:t>“</a:t>
            </a:r>
            <a:r>
              <a:rPr lang="en-US" altLang="ja-JP" sz="2200" dirty="0" err="1"/>
              <a:t>Skywiper</a:t>
            </a:r>
            <a:r>
              <a:rPr lang="ja-JP" altLang="en-US" sz="2200"/>
              <a:t>”</a:t>
            </a:r>
            <a:r>
              <a:rPr lang="en-US" altLang="ja-JP" sz="2200" dirty="0"/>
              <a:t>). </a:t>
            </a:r>
          </a:p>
          <a:p>
            <a:pPr eaLnBrk="1" hangingPunct="1"/>
            <a:r>
              <a:rPr lang="en-US" altLang="en-US" sz="2200" dirty="0"/>
              <a:t>The Flame virus also has implications for IW.</a:t>
            </a:r>
          </a:p>
          <a:p>
            <a:pPr eaLnBrk="1" hangingPunct="1"/>
            <a:r>
              <a:rPr lang="en-US" altLang="en-US" sz="2200" dirty="0"/>
              <a:t>Ladner (2012) points out that the Flame virus, discovered in 2012, is </a:t>
            </a:r>
            <a:r>
              <a:rPr lang="ja-JP" altLang="en-US" sz="2200"/>
              <a:t>“</a:t>
            </a:r>
            <a:r>
              <a:rPr lang="en-US" altLang="ja-JP" sz="2200" dirty="0"/>
              <a:t>an espionage tool</a:t>
            </a:r>
            <a:r>
              <a:rPr lang="ja-JP" altLang="en-US" sz="2200"/>
              <a:t>”</a:t>
            </a:r>
            <a:r>
              <a:rPr lang="en-US" altLang="ja-JP" sz="2200" dirty="0"/>
              <a:t> that can </a:t>
            </a:r>
            <a:r>
              <a:rPr lang="ja-JP" altLang="en-US" sz="2200"/>
              <a:t>“</a:t>
            </a:r>
            <a:r>
              <a:rPr lang="en-US" altLang="ja-JP" sz="2200" dirty="0"/>
              <a:t>eavesdrop on data traffic, take screenshots and record audio and keystrokes.</a:t>
            </a:r>
            <a:r>
              <a:rPr lang="ja-JP" altLang="en-US" sz="2200"/>
              <a:t>”</a:t>
            </a:r>
            <a:endParaRPr lang="en-US" altLang="en-US" sz="2200" dirty="0"/>
          </a:p>
        </p:txBody>
      </p:sp>
    </p:spTree>
    <p:extLst>
      <p:ext uri="{BB962C8B-B14F-4D97-AF65-F5344CB8AC3E}">
        <p14:creationId xmlns:p14="http://schemas.microsoft.com/office/powerpoint/2010/main" val="8208924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A9F1F138-C9EC-7D49-A044-5A661EB8476C}"/>
              </a:ext>
            </a:extLst>
          </p:cNvPr>
          <p:cNvSpPr>
            <a:spLocks noGrp="1" noChangeArrowheads="1"/>
          </p:cNvSpPr>
          <p:nvPr>
            <p:ph type="title"/>
          </p:nvPr>
        </p:nvSpPr>
        <p:spPr/>
        <p:txBody>
          <a:bodyPr wrap="square" numCol="1" anchorCtr="0" compatLnSpc="1">
            <a:prstTxWarp prst="textNoShape">
              <a:avLst/>
            </a:prstTxWarp>
          </a:bodyPr>
          <a:lstStyle/>
          <a:p>
            <a:pPr eaLnBrk="1" hangingPunct="1">
              <a:defRPr/>
            </a:pPr>
            <a:r>
              <a:rPr lang="en-US" dirty="0"/>
              <a:t>Information Warfare and Requirements for </a:t>
            </a:r>
            <a:r>
              <a:rPr lang="ja-JP" altLang="en-US"/>
              <a:t>“</a:t>
            </a:r>
            <a:r>
              <a:rPr lang="en-US" altLang="ja-JP" dirty="0"/>
              <a:t>Just War</a:t>
            </a:r>
            <a:r>
              <a:rPr lang="ja-JP" altLang="en-US"/>
              <a:t>”</a:t>
            </a:r>
            <a:endParaRPr lang="en-US" dirty="0"/>
          </a:p>
        </p:txBody>
      </p:sp>
      <p:sp>
        <p:nvSpPr>
          <p:cNvPr id="89091" name="Rectangle 3">
            <a:extLst>
              <a:ext uri="{FF2B5EF4-FFF2-40B4-BE49-F238E27FC236}">
                <a16:creationId xmlns:a16="http://schemas.microsoft.com/office/drawing/2014/main" id="{3419389A-33DC-EF48-8962-B6474F59CF7C}"/>
              </a:ext>
            </a:extLst>
          </p:cNvPr>
          <p:cNvSpPr>
            <a:spLocks noGrp="1"/>
          </p:cNvSpPr>
          <p:nvPr>
            <p:ph idx="1"/>
          </p:nvPr>
        </p:nvSpPr>
        <p:spPr/>
        <p:txBody>
          <a:bodyPr/>
          <a:lstStyle/>
          <a:p>
            <a:pPr eaLnBrk="1" hangingPunct="1">
              <a:lnSpc>
                <a:spcPct val="90000"/>
              </a:lnSpc>
            </a:pPr>
            <a:r>
              <a:rPr lang="en-US" altLang="en-US" sz="2200" dirty="0"/>
              <a:t>Some question whether IW can meet the conditions required for </a:t>
            </a:r>
            <a:r>
              <a:rPr lang="ja-JP" altLang="en-US" sz="2200"/>
              <a:t>“</a:t>
            </a:r>
            <a:r>
              <a:rPr lang="en-US" altLang="ja-JP" sz="2200" dirty="0"/>
              <a:t>just</a:t>
            </a:r>
            <a:r>
              <a:rPr lang="ja-JP" altLang="en-US" sz="2200"/>
              <a:t>”</a:t>
            </a:r>
            <a:r>
              <a:rPr lang="en-US" altLang="ja-JP" sz="2200" dirty="0"/>
              <a:t> warfare (i.e., a </a:t>
            </a:r>
            <a:r>
              <a:rPr lang="ja-JP" altLang="en-US" sz="2200"/>
              <a:t>“</a:t>
            </a:r>
            <a:r>
              <a:rPr lang="en-US" altLang="ja-JP" sz="2200" dirty="0"/>
              <a:t>just war</a:t>
            </a:r>
            <a:r>
              <a:rPr lang="ja-JP" altLang="en-US" sz="2200"/>
              <a:t>”</a:t>
            </a:r>
            <a:r>
              <a:rPr lang="en-US" altLang="ja-JP" sz="2200" dirty="0"/>
              <a:t>). </a:t>
            </a:r>
          </a:p>
          <a:p>
            <a:pPr eaLnBrk="1" hangingPunct="1">
              <a:lnSpc>
                <a:spcPct val="90000"/>
              </a:lnSpc>
            </a:pPr>
            <a:endParaRPr lang="en-US" altLang="ja-JP" sz="2200" dirty="0"/>
          </a:p>
          <a:p>
            <a:pPr eaLnBrk="1" hangingPunct="1">
              <a:lnSpc>
                <a:spcPct val="90000"/>
              </a:lnSpc>
            </a:pPr>
            <a:r>
              <a:rPr lang="en-US" altLang="en-US" sz="2200" dirty="0"/>
              <a:t>One condition that must be satisfied for a just war to be carried out is that a distinction be made between combatants and noncombatants. </a:t>
            </a:r>
          </a:p>
          <a:p>
            <a:pPr eaLnBrk="1" hangingPunct="1">
              <a:lnSpc>
                <a:spcPct val="90000"/>
              </a:lnSpc>
            </a:pPr>
            <a:endParaRPr lang="en-US" altLang="en-US" sz="2200" dirty="0"/>
          </a:p>
          <a:p>
            <a:pPr eaLnBrk="1" hangingPunct="1">
              <a:lnSpc>
                <a:spcPct val="90000"/>
              </a:lnSpc>
            </a:pPr>
            <a:r>
              <a:rPr lang="en-US" altLang="en-US" sz="2200" dirty="0"/>
              <a:t>Many critics worry that in the context of IW, it may not be possible to make this distinction (and other kinds of important distinctions) affecting just-war requirements. </a:t>
            </a:r>
          </a:p>
          <a:p>
            <a:pPr eaLnBrk="1" hangingPunct="1">
              <a:lnSpc>
                <a:spcPct val="90000"/>
              </a:lnSpc>
            </a:pPr>
            <a:endParaRPr lang="en-US" altLang="en-US" sz="2200" dirty="0"/>
          </a:p>
          <a:p>
            <a:pPr eaLnBrk="1" hangingPunct="1">
              <a:lnSpc>
                <a:spcPct val="90000"/>
              </a:lnSpc>
            </a:pPr>
            <a:r>
              <a:rPr lang="en-US" altLang="en-US" sz="2200" dirty="0"/>
              <a:t>So, some have concluded that IW can never be justified solely on moral grounds. </a:t>
            </a:r>
          </a:p>
        </p:txBody>
      </p:sp>
    </p:spTree>
    <p:extLst>
      <p:ext uri="{BB962C8B-B14F-4D97-AF65-F5344CB8AC3E}">
        <p14:creationId xmlns:p14="http://schemas.microsoft.com/office/powerpoint/2010/main" val="35239154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9090"/>
                                        </p:tgtEl>
                                        <p:attrNameLst>
                                          <p:attrName>style.visibility</p:attrName>
                                        </p:attrNameLst>
                                      </p:cBhvr>
                                      <p:to>
                                        <p:strVal val="visible"/>
                                      </p:to>
                                    </p:set>
                                    <p:animEffect transition="in" filter="fade">
                                      <p:cBhvr>
                                        <p:cTn id="7" dur="2000"/>
                                        <p:tgtEl>
                                          <p:spTgt spid="890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9091">
                                            <p:txEl>
                                              <p:pRg st="0" end="0"/>
                                            </p:txEl>
                                          </p:spTgt>
                                        </p:tgtEl>
                                        <p:attrNameLst>
                                          <p:attrName>style.visibility</p:attrName>
                                        </p:attrNameLst>
                                      </p:cBhvr>
                                      <p:to>
                                        <p:strVal val="visible"/>
                                      </p:to>
                                    </p:set>
                                    <p:animEffect transition="in" filter="fade">
                                      <p:cBhvr>
                                        <p:cTn id="12" dur="2000"/>
                                        <p:tgtEl>
                                          <p:spTgt spid="8909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9091">
                                            <p:txEl>
                                              <p:pRg st="2" end="2"/>
                                            </p:txEl>
                                          </p:spTgt>
                                        </p:tgtEl>
                                        <p:attrNameLst>
                                          <p:attrName>style.visibility</p:attrName>
                                        </p:attrNameLst>
                                      </p:cBhvr>
                                      <p:to>
                                        <p:strVal val="visible"/>
                                      </p:to>
                                    </p:set>
                                    <p:animEffect transition="in" filter="fade">
                                      <p:cBhvr>
                                        <p:cTn id="17" dur="2000"/>
                                        <p:tgtEl>
                                          <p:spTgt spid="8909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9091">
                                            <p:txEl>
                                              <p:pRg st="4" end="4"/>
                                            </p:txEl>
                                          </p:spTgt>
                                        </p:tgtEl>
                                        <p:attrNameLst>
                                          <p:attrName>style.visibility</p:attrName>
                                        </p:attrNameLst>
                                      </p:cBhvr>
                                      <p:to>
                                        <p:strVal val="visible"/>
                                      </p:to>
                                    </p:set>
                                    <p:animEffect transition="in" filter="fade">
                                      <p:cBhvr>
                                        <p:cTn id="22" dur="2000"/>
                                        <p:tgtEl>
                                          <p:spTgt spid="89091">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9091">
                                            <p:txEl>
                                              <p:pRg st="6" end="6"/>
                                            </p:txEl>
                                          </p:spTgt>
                                        </p:tgtEl>
                                        <p:attrNameLst>
                                          <p:attrName>style.visibility</p:attrName>
                                        </p:attrNameLst>
                                      </p:cBhvr>
                                      <p:to>
                                        <p:strVal val="visible"/>
                                      </p:to>
                                    </p:set>
                                    <p:animEffect transition="in" filter="fade">
                                      <p:cBhvr>
                                        <p:cTn id="27" dur="2000"/>
                                        <p:tgtEl>
                                          <p:spTgt spid="8909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p:bldP spid="89091"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50FA4B01-7196-FF43-87FE-8AA78E4DD164}"/>
              </a:ext>
            </a:extLst>
          </p:cNvPr>
          <p:cNvSpPr>
            <a:spLocks noGrp="1" noChangeArrowheads="1"/>
          </p:cNvSpPr>
          <p:nvPr>
            <p:ph type="title"/>
          </p:nvPr>
        </p:nvSpPr>
        <p:spPr/>
        <p:txBody>
          <a:bodyPr/>
          <a:lstStyle/>
          <a:p>
            <a:pPr>
              <a:defRPr/>
            </a:pPr>
            <a:r>
              <a:rPr lang="en-US" dirty="0">
                <a:cs typeface="Times New Roman" pitchFamily="18" charset="0"/>
              </a:rPr>
              <a:t>Hacktivism, Cyberterrorism, and Information Warfare</a:t>
            </a:r>
            <a:endParaRPr lang="en-US" dirty="0">
              <a:ea typeface="+mj-ea"/>
            </a:endParaRPr>
          </a:p>
        </p:txBody>
      </p:sp>
      <p:graphicFrame>
        <p:nvGraphicFramePr>
          <p:cNvPr id="5146" name="Group 26">
            <a:extLst>
              <a:ext uri="{FF2B5EF4-FFF2-40B4-BE49-F238E27FC236}">
                <a16:creationId xmlns:a16="http://schemas.microsoft.com/office/drawing/2014/main" id="{D7C03187-DB06-2145-B9D6-17FB89CC212E}"/>
              </a:ext>
            </a:extLst>
          </p:cNvPr>
          <p:cNvGraphicFramePr>
            <a:graphicFrameLocks noGrp="1"/>
          </p:cNvGraphicFramePr>
          <p:nvPr>
            <p:extLst>
              <p:ext uri="{D42A27DB-BD31-4B8C-83A1-F6EECF244321}">
                <p14:modId xmlns:p14="http://schemas.microsoft.com/office/powerpoint/2010/main" val="4202776778"/>
              </p:ext>
            </p:extLst>
          </p:nvPr>
        </p:nvGraphicFramePr>
        <p:xfrm>
          <a:off x="880860" y="1676400"/>
          <a:ext cx="7924800" cy="4325938"/>
        </p:xfrm>
        <a:graphic>
          <a:graphicData uri="http://schemas.openxmlformats.org/drawingml/2006/table">
            <a:tbl>
              <a:tblPr/>
              <a:tblGrid>
                <a:gridCol w="3962400">
                  <a:extLst>
                    <a:ext uri="{9D8B030D-6E8A-4147-A177-3AD203B41FA5}">
                      <a16:colId xmlns:a16="http://schemas.microsoft.com/office/drawing/2014/main" val="20000"/>
                    </a:ext>
                  </a:extLst>
                </a:gridCol>
                <a:gridCol w="3962400">
                  <a:extLst>
                    <a:ext uri="{9D8B030D-6E8A-4147-A177-3AD203B41FA5}">
                      <a16:colId xmlns:a16="http://schemas.microsoft.com/office/drawing/2014/main" val="20001"/>
                    </a:ext>
                  </a:extLst>
                </a:gridCol>
              </a:tblGrid>
              <a:tr h="135413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a:ln>
                            <a:noFill/>
                          </a:ln>
                          <a:solidFill>
                            <a:schemeClr val="tx1"/>
                          </a:solidFill>
                          <a:effectLst/>
                          <a:latin typeface="Tahoma" pitchFamily="34" charset="0"/>
                          <a:cs typeface="Times New Roman" pitchFamily="18" charset="0"/>
                        </a:rPr>
                        <a:t>Hacktivism</a:t>
                      </a:r>
                      <a:r>
                        <a:rPr kumimoji="0" lang="en-US" sz="2800" b="0" i="0" u="none" strike="noStrike" cap="none" normalizeH="0" baseline="0">
                          <a:ln>
                            <a:noFill/>
                          </a:ln>
                          <a:solidFill>
                            <a:schemeClr val="tx1"/>
                          </a:solidFill>
                          <a:effectLst/>
                          <a:latin typeface="Tahoma" pitchFamily="34" charset="0"/>
                        </a:rPr>
                        <a:t> </a:t>
                      </a:r>
                    </a:p>
                  </a:txBody>
                  <a:tcPr marT="45727" marB="45727"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a:ln>
                            <a:noFill/>
                          </a:ln>
                          <a:solidFill>
                            <a:schemeClr val="tx1"/>
                          </a:solidFill>
                          <a:effectLst/>
                          <a:latin typeface="Tahoma" pitchFamily="34" charset="0"/>
                          <a:cs typeface="Times New Roman" pitchFamily="18" charset="0"/>
                        </a:rPr>
                        <a:t>The convergence of political activism and computer hacking techniques to engage in a new form of civil disobedience.</a:t>
                      </a:r>
                      <a:r>
                        <a:rPr kumimoji="0" lang="en-US" sz="2000" b="0" i="0" u="none" strike="noStrike" cap="none" normalizeH="0" baseline="0">
                          <a:ln>
                            <a:noFill/>
                          </a:ln>
                          <a:solidFill>
                            <a:schemeClr val="tx1"/>
                          </a:solidFill>
                          <a:effectLst/>
                          <a:latin typeface="Tahoma" pitchFamily="34" charset="0"/>
                        </a:rPr>
                        <a:t> </a:t>
                      </a:r>
                    </a:p>
                  </a:txBody>
                  <a:tcPr marT="45727" marB="45727"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3557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a:ln>
                            <a:noFill/>
                          </a:ln>
                          <a:solidFill>
                            <a:schemeClr val="tx1"/>
                          </a:solidFill>
                          <a:effectLst/>
                          <a:latin typeface="Tahoma" pitchFamily="34" charset="0"/>
                          <a:cs typeface="Times New Roman" pitchFamily="18" charset="0"/>
                        </a:rPr>
                        <a:t>Cyberterrorism</a:t>
                      </a:r>
                      <a:r>
                        <a:rPr kumimoji="0" lang="en-US" sz="2800" b="0" i="0" u="none" strike="noStrike" cap="none" normalizeH="0" baseline="0">
                          <a:ln>
                            <a:noFill/>
                          </a:ln>
                          <a:solidFill>
                            <a:schemeClr val="tx1"/>
                          </a:solidFill>
                          <a:effectLst/>
                          <a:latin typeface="Tahoma" pitchFamily="34" charset="0"/>
                        </a:rPr>
                        <a:t> </a:t>
                      </a:r>
                    </a:p>
                  </a:txBody>
                  <a:tcPr marT="45727" marB="45727"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a:ln>
                            <a:noFill/>
                          </a:ln>
                          <a:solidFill>
                            <a:schemeClr val="tx1"/>
                          </a:solidFill>
                          <a:effectLst/>
                          <a:latin typeface="Tahoma" pitchFamily="34" charset="0"/>
                          <a:cs typeface="Times New Roman" pitchFamily="18" charset="0"/>
                        </a:rPr>
                        <a:t>The convergence of cyber-technology and terrorism for carrying acts of terror in (or via) cyberspace.</a:t>
                      </a:r>
                      <a:r>
                        <a:rPr kumimoji="0" lang="en-US" sz="2000" b="0" i="0" u="none" strike="noStrike" cap="none" normalizeH="0" baseline="0">
                          <a:ln>
                            <a:noFill/>
                          </a:ln>
                          <a:solidFill>
                            <a:schemeClr val="tx1"/>
                          </a:solidFill>
                          <a:effectLst/>
                          <a:latin typeface="Tahoma" pitchFamily="34" charset="0"/>
                        </a:rPr>
                        <a:t> </a:t>
                      </a:r>
                    </a:p>
                  </a:txBody>
                  <a:tcPr marT="45727" marB="45727"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6160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a:ln>
                            <a:noFill/>
                          </a:ln>
                          <a:solidFill>
                            <a:srgbClr val="000000"/>
                          </a:solidFill>
                          <a:effectLst/>
                          <a:latin typeface="Tahoma" pitchFamily="34" charset="0"/>
                          <a:cs typeface="Times New Roman" pitchFamily="18" charset="0"/>
                        </a:rPr>
                        <a:t>Information Warfare</a:t>
                      </a:r>
                      <a:endParaRPr kumimoji="0" lang="en-US" sz="2800" b="0" i="0" u="none" strike="noStrike" cap="none" normalizeH="0" baseline="0">
                        <a:ln>
                          <a:noFill/>
                        </a:ln>
                        <a:solidFill>
                          <a:schemeClr val="tx1"/>
                        </a:solidFill>
                        <a:effectLst/>
                        <a:latin typeface="Tahoma" pitchFamily="34" charset="0"/>
                      </a:endParaRPr>
                    </a:p>
                  </a:txBody>
                  <a:tcPr marT="45727" marB="45727"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a:ln>
                            <a:noFill/>
                          </a:ln>
                          <a:solidFill>
                            <a:schemeClr val="tx1"/>
                          </a:solidFill>
                          <a:effectLst/>
                          <a:latin typeface="Tahoma" pitchFamily="34" charset="0"/>
                          <a:cs typeface="Times New Roman" pitchFamily="18" charset="0"/>
                        </a:rPr>
                        <a:t>Using information to deceive the enemy; and using conventional warfare tactics to take out an enemy's computer and information systems.</a:t>
                      </a:r>
                      <a:r>
                        <a:rPr kumimoji="0" lang="en-US" sz="2000" b="0" i="0" u="none" strike="noStrike" cap="none" normalizeH="0" baseline="0" dirty="0">
                          <a:ln>
                            <a:noFill/>
                          </a:ln>
                          <a:solidFill>
                            <a:schemeClr val="tx1"/>
                          </a:solidFill>
                          <a:effectLst/>
                          <a:latin typeface="Tahoma" pitchFamily="34" charset="0"/>
                        </a:rPr>
                        <a:t> </a:t>
                      </a:r>
                    </a:p>
                  </a:txBody>
                  <a:tcPr marT="45727" marB="45727"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876197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3BC83FDB-7803-A546-B9B1-71B0222253D7}"/>
              </a:ext>
            </a:extLst>
          </p:cNvPr>
          <p:cNvSpPr>
            <a:spLocks noGrp="1" noChangeArrowheads="1"/>
          </p:cNvSpPr>
          <p:nvPr>
            <p:ph type="title"/>
          </p:nvPr>
        </p:nvSpPr>
        <p:spPr/>
        <p:txBody>
          <a:bodyPr wrap="square" numCol="1" anchorCtr="0" compatLnSpc="1">
            <a:prstTxWarp prst="textNoShape">
              <a:avLst/>
            </a:prstTxWarp>
          </a:bodyPr>
          <a:lstStyle/>
          <a:p>
            <a:pPr eaLnBrk="1" hangingPunct="1">
              <a:defRPr/>
            </a:pPr>
            <a:r>
              <a:rPr lang="en-US" dirty="0"/>
              <a:t>Hacking and </a:t>
            </a:r>
            <a:r>
              <a:rPr lang="ja-JP" altLang="en-US"/>
              <a:t>“</a:t>
            </a:r>
            <a:r>
              <a:rPr lang="en-US" altLang="ja-JP" dirty="0"/>
              <a:t>Hacker Ethic</a:t>
            </a:r>
            <a:r>
              <a:rPr lang="ja-JP" altLang="en-US"/>
              <a:t>”</a:t>
            </a:r>
            <a:r>
              <a:rPr lang="en-US" altLang="ja-JP" dirty="0"/>
              <a:t> (Continued)</a:t>
            </a:r>
            <a:endParaRPr lang="en-US" dirty="0"/>
          </a:p>
        </p:txBody>
      </p:sp>
      <p:sp>
        <p:nvSpPr>
          <p:cNvPr id="84995" name="Rectangle 3">
            <a:extLst>
              <a:ext uri="{FF2B5EF4-FFF2-40B4-BE49-F238E27FC236}">
                <a16:creationId xmlns:a16="http://schemas.microsoft.com/office/drawing/2014/main" id="{F7F7906A-81B4-DB43-85A5-AA405E773B63}"/>
              </a:ext>
            </a:extLst>
          </p:cNvPr>
          <p:cNvSpPr>
            <a:spLocks noGrp="1"/>
          </p:cNvSpPr>
          <p:nvPr>
            <p:ph idx="1"/>
          </p:nvPr>
        </p:nvSpPr>
        <p:spPr>
          <a:xfrm>
            <a:off x="382246" y="1885950"/>
            <a:ext cx="9141513" cy="4496714"/>
          </a:xfrm>
        </p:spPr>
        <p:txBody>
          <a:bodyPr>
            <a:normAutofit/>
          </a:bodyPr>
          <a:lstStyle/>
          <a:p>
            <a:pPr eaLnBrk="1" hangingPunct="1">
              <a:lnSpc>
                <a:spcPct val="90000"/>
              </a:lnSpc>
            </a:pPr>
            <a:r>
              <a:rPr lang="en-US" altLang="en-US" sz="2200" dirty="0"/>
              <a:t>Many computer scientists are unhappy with how the word </a:t>
            </a:r>
            <a:r>
              <a:rPr lang="en-AU" altLang="en-US" sz="2200" dirty="0"/>
              <a:t>“</a:t>
            </a:r>
            <a:r>
              <a:rPr lang="en-US" altLang="ja-JP" sz="2200" dirty="0"/>
              <a:t>hacker</a:t>
            </a:r>
            <a:r>
              <a:rPr lang="en-AU" altLang="ja-JP" sz="2200" dirty="0"/>
              <a:t>”</a:t>
            </a:r>
            <a:r>
              <a:rPr lang="en-US" altLang="ja-JP" sz="2200" dirty="0"/>
              <a:t> has come to be used in the media. </a:t>
            </a:r>
          </a:p>
          <a:p>
            <a:pPr eaLnBrk="1" hangingPunct="1">
              <a:lnSpc>
                <a:spcPct val="90000"/>
              </a:lnSpc>
            </a:pPr>
            <a:r>
              <a:rPr lang="en-US" altLang="en-US" sz="2200" dirty="0"/>
              <a:t>Kaufman, Perlman, and </a:t>
            </a:r>
            <a:r>
              <a:rPr lang="en-US" altLang="en-US" sz="2200" dirty="0" err="1"/>
              <a:t>Specinor</a:t>
            </a:r>
            <a:r>
              <a:rPr lang="en-US" altLang="en-US" sz="2200" dirty="0"/>
              <a:t> (2002) describe </a:t>
            </a:r>
            <a:r>
              <a:rPr lang="ja-JP" altLang="en-US" sz="2200"/>
              <a:t>“</a:t>
            </a:r>
            <a:r>
              <a:rPr lang="en-US" altLang="ja-JP" sz="2200" dirty="0"/>
              <a:t>true computer hackers</a:t>
            </a:r>
            <a:r>
              <a:rPr lang="ja-JP" altLang="en-US" sz="2200"/>
              <a:t>”</a:t>
            </a:r>
            <a:r>
              <a:rPr lang="en-US" altLang="ja-JP" sz="2200" dirty="0"/>
              <a:t> as</a:t>
            </a:r>
            <a:br>
              <a:rPr lang="en-US" altLang="ja-JP" sz="2200" dirty="0"/>
            </a:br>
            <a:r>
              <a:rPr lang="en-US" altLang="ja-JP" sz="2200" dirty="0"/>
              <a:t> </a:t>
            </a:r>
          </a:p>
          <a:p>
            <a:pPr lvl="1" eaLnBrk="1" hangingPunct="1">
              <a:lnSpc>
                <a:spcPct val="90000"/>
              </a:lnSpc>
              <a:buFont typeface="Wingdings" pitchFamily="2" charset="2"/>
              <a:buNone/>
            </a:pPr>
            <a:r>
              <a:rPr lang="en-US" altLang="en-US" sz="2200" dirty="0"/>
              <a:t> </a:t>
            </a:r>
            <a:r>
              <a:rPr lang="en-US" altLang="en-US" sz="2200" i="1" dirty="0"/>
              <a:t>individuals who play with computers for the </a:t>
            </a:r>
            <a:r>
              <a:rPr lang="ja-JP" altLang="en-US" sz="2200" i="1"/>
              <a:t>“</a:t>
            </a:r>
            <a:r>
              <a:rPr lang="en-US" altLang="ja-JP" sz="2200" i="1" dirty="0"/>
              <a:t>pure intellectual challenge</a:t>
            </a:r>
            <a:r>
              <a:rPr lang="ja-JP" altLang="en-US" sz="2200" i="1"/>
              <a:t>”</a:t>
            </a:r>
            <a:r>
              <a:rPr lang="en-US" altLang="ja-JP" sz="2200" i="1" dirty="0"/>
              <a:t> and as </a:t>
            </a:r>
            <a:r>
              <a:rPr lang="ja-JP" altLang="en-US" sz="2200" i="1"/>
              <a:t>“</a:t>
            </a:r>
            <a:r>
              <a:rPr lang="en-US" altLang="ja-JP" sz="2200" i="1" dirty="0"/>
              <a:t>master programmers, incorruptibly honest, unmotivated by money, and careful not to harm anyone.</a:t>
            </a:r>
            <a:r>
              <a:rPr lang="ja-JP" altLang="en-US" sz="2200" i="1"/>
              <a:t>”</a:t>
            </a:r>
            <a:endParaRPr lang="en-US" altLang="en-US" sz="2200" i="1" dirty="0"/>
          </a:p>
        </p:txBody>
      </p:sp>
    </p:spTree>
    <p:extLst>
      <p:ext uri="{BB962C8B-B14F-4D97-AF65-F5344CB8AC3E}">
        <p14:creationId xmlns:p14="http://schemas.microsoft.com/office/powerpoint/2010/main" val="21221992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4994"/>
                                        </p:tgtEl>
                                        <p:attrNameLst>
                                          <p:attrName>style.visibility</p:attrName>
                                        </p:attrNameLst>
                                      </p:cBhvr>
                                      <p:to>
                                        <p:strVal val="visible"/>
                                      </p:to>
                                    </p:set>
                                    <p:animEffect transition="in" filter="fade">
                                      <p:cBhvr>
                                        <p:cTn id="7" dur="2000"/>
                                        <p:tgtEl>
                                          <p:spTgt spid="849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4995">
                                            <p:txEl>
                                              <p:pRg st="0" end="0"/>
                                            </p:txEl>
                                          </p:spTgt>
                                        </p:tgtEl>
                                        <p:attrNameLst>
                                          <p:attrName>style.visibility</p:attrName>
                                        </p:attrNameLst>
                                      </p:cBhvr>
                                      <p:to>
                                        <p:strVal val="visible"/>
                                      </p:to>
                                    </p:set>
                                    <p:animEffect transition="in" filter="fade">
                                      <p:cBhvr>
                                        <p:cTn id="12" dur="2000"/>
                                        <p:tgtEl>
                                          <p:spTgt spid="8499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4995">
                                            <p:txEl>
                                              <p:pRg st="1" end="1"/>
                                            </p:txEl>
                                          </p:spTgt>
                                        </p:tgtEl>
                                        <p:attrNameLst>
                                          <p:attrName>style.visibility</p:attrName>
                                        </p:attrNameLst>
                                      </p:cBhvr>
                                      <p:to>
                                        <p:strVal val="visible"/>
                                      </p:to>
                                    </p:set>
                                    <p:animEffect transition="in" filter="fade">
                                      <p:cBhvr>
                                        <p:cTn id="17" dur="2000"/>
                                        <p:tgtEl>
                                          <p:spTgt spid="84995">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84995">
                                            <p:txEl>
                                              <p:pRg st="2" end="2"/>
                                            </p:txEl>
                                          </p:spTgt>
                                        </p:tgtEl>
                                        <p:attrNameLst>
                                          <p:attrName>style.visibility</p:attrName>
                                        </p:attrNameLst>
                                      </p:cBhvr>
                                      <p:to>
                                        <p:strVal val="visible"/>
                                      </p:to>
                                    </p:set>
                                    <p:animEffect transition="in" filter="fade">
                                      <p:cBhvr>
                                        <p:cTn id="20" dur="2000"/>
                                        <p:tgtEl>
                                          <p:spTgt spid="849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4" grpId="0"/>
      <p:bldP spid="84995" grpId="0" build="p"/>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632785CC-DA09-0941-99C3-CA6D181CC244}"/>
              </a:ext>
            </a:extLst>
          </p:cNvPr>
          <p:cNvSpPr>
            <a:spLocks noGrp="1" noChangeArrowheads="1"/>
          </p:cNvSpPr>
          <p:nvPr>
            <p:ph type="title"/>
          </p:nvPr>
        </p:nvSpPr>
        <p:spPr/>
        <p:txBody>
          <a:bodyPr/>
          <a:lstStyle/>
          <a:p>
            <a:pPr>
              <a:defRPr/>
            </a:pPr>
            <a:r>
              <a:rPr lang="en-US" dirty="0">
                <a:cs typeface="Times New Roman" pitchFamily="18" charset="0"/>
              </a:rPr>
              <a:t>Computer Security and Risk Analysis</a:t>
            </a:r>
          </a:p>
        </p:txBody>
      </p:sp>
      <p:sp>
        <p:nvSpPr>
          <p:cNvPr id="67587" name="Rectangle 3">
            <a:extLst>
              <a:ext uri="{FF2B5EF4-FFF2-40B4-BE49-F238E27FC236}">
                <a16:creationId xmlns:a16="http://schemas.microsoft.com/office/drawing/2014/main" id="{B241B85A-7537-4243-A6AA-2BC3FC77F428}"/>
              </a:ext>
            </a:extLst>
          </p:cNvPr>
          <p:cNvSpPr>
            <a:spLocks noGrp="1"/>
          </p:cNvSpPr>
          <p:nvPr>
            <p:ph idx="1"/>
          </p:nvPr>
        </p:nvSpPr>
        <p:spPr/>
        <p:txBody>
          <a:bodyPr/>
          <a:lstStyle/>
          <a:p>
            <a:pPr eaLnBrk="1" hangingPunct="1">
              <a:lnSpc>
                <a:spcPct val="90000"/>
              </a:lnSpc>
            </a:pPr>
            <a:r>
              <a:rPr lang="en-US" altLang="en-US" sz="2200" dirty="0">
                <a:solidFill>
                  <a:srgbClr val="000000"/>
                </a:solidFill>
              </a:rPr>
              <a:t>Risk analysis is a methodology used to come to an informed decision about the most cost-effective controls to limit the risks to your assets </a:t>
            </a:r>
            <a:r>
              <a:rPr lang="en-US" altLang="en-US" sz="2200" i="1" dirty="0">
                <a:solidFill>
                  <a:srgbClr val="000000"/>
                </a:solidFill>
              </a:rPr>
              <a:t>vis-à-vis</a:t>
            </a:r>
            <a:r>
              <a:rPr lang="en-US" altLang="en-US" sz="2200" dirty="0">
                <a:solidFill>
                  <a:srgbClr val="000000"/>
                </a:solidFill>
              </a:rPr>
              <a:t> the spectrum of threats. </a:t>
            </a:r>
          </a:p>
          <a:p>
            <a:pPr eaLnBrk="1" hangingPunct="1">
              <a:lnSpc>
                <a:spcPct val="90000"/>
              </a:lnSpc>
            </a:pPr>
            <a:r>
              <a:rPr lang="en-US" altLang="en-US" sz="2200" dirty="0">
                <a:solidFill>
                  <a:srgbClr val="000000"/>
                </a:solidFill>
              </a:rPr>
              <a:t>Banks and credit card companies can tolerate a considerable amount of credit risk and fraud because they know how to anticipate loses and price their services accordingly. </a:t>
            </a:r>
          </a:p>
          <a:p>
            <a:pPr eaLnBrk="1" hangingPunct="1">
              <a:lnSpc>
                <a:spcPct val="90000"/>
              </a:lnSpc>
            </a:pPr>
            <a:r>
              <a:rPr lang="en-US" altLang="en-US" sz="2200" dirty="0">
                <a:solidFill>
                  <a:srgbClr val="000000"/>
                </a:solidFill>
              </a:rPr>
              <a:t>What is an acceptable level of risk in computer systems, and how can we assess it? </a:t>
            </a:r>
          </a:p>
          <a:p>
            <a:pPr eaLnBrk="1" hangingPunct="1">
              <a:lnSpc>
                <a:spcPct val="90000"/>
              </a:lnSpc>
            </a:pPr>
            <a:endParaRPr lang="en-US" altLang="en-US" sz="2800" dirty="0"/>
          </a:p>
        </p:txBody>
      </p:sp>
    </p:spTree>
    <p:extLst>
      <p:ext uri="{BB962C8B-B14F-4D97-AF65-F5344CB8AC3E}">
        <p14:creationId xmlns:p14="http://schemas.microsoft.com/office/powerpoint/2010/main" val="31047767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anim calcmode="lin" valueType="num">
                                      <p:cBhvr additive="base">
                                        <p:cTn id="7" dur="500" fill="hold"/>
                                        <p:tgtEl>
                                          <p:spTgt spid="675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75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7587">
                                            <p:txEl>
                                              <p:pRg st="1" end="1"/>
                                            </p:txEl>
                                          </p:spTgt>
                                        </p:tgtEl>
                                        <p:attrNameLst>
                                          <p:attrName>style.visibility</p:attrName>
                                        </p:attrNameLst>
                                      </p:cBhvr>
                                      <p:to>
                                        <p:strVal val="visible"/>
                                      </p:to>
                                    </p:set>
                                    <p:anim calcmode="lin" valueType="num">
                                      <p:cBhvr additive="base">
                                        <p:cTn id="13" dur="500" fill="hold"/>
                                        <p:tgtEl>
                                          <p:spTgt spid="6758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75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7587">
                                            <p:txEl>
                                              <p:pRg st="2" end="2"/>
                                            </p:txEl>
                                          </p:spTgt>
                                        </p:tgtEl>
                                        <p:attrNameLst>
                                          <p:attrName>style.visibility</p:attrName>
                                        </p:attrNameLst>
                                      </p:cBhvr>
                                      <p:to>
                                        <p:strVal val="visible"/>
                                      </p:to>
                                    </p:set>
                                    <p:anim calcmode="lin" valueType="num">
                                      <p:cBhvr additive="base">
                                        <p:cTn id="19" dur="500" fill="hold"/>
                                        <p:tgtEl>
                                          <p:spTgt spid="6758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758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ED4763F2-D75F-2A4A-B22F-FC2A56B9EEC2}"/>
              </a:ext>
            </a:extLst>
          </p:cNvPr>
          <p:cNvSpPr>
            <a:spLocks noGrp="1" noChangeArrowheads="1"/>
          </p:cNvSpPr>
          <p:nvPr>
            <p:ph type="title"/>
          </p:nvPr>
        </p:nvSpPr>
        <p:spPr/>
        <p:txBody>
          <a:bodyPr/>
          <a:lstStyle/>
          <a:p>
            <a:pPr>
              <a:defRPr/>
            </a:pPr>
            <a:r>
              <a:rPr lang="en-US" dirty="0">
                <a:cs typeface="Times New Roman" pitchFamily="18" charset="0"/>
              </a:rPr>
              <a:t>Computer Security and Risk Analysis (Continued)</a:t>
            </a:r>
          </a:p>
        </p:txBody>
      </p:sp>
      <p:sp>
        <p:nvSpPr>
          <p:cNvPr id="66563" name="Rectangle 3">
            <a:extLst>
              <a:ext uri="{FF2B5EF4-FFF2-40B4-BE49-F238E27FC236}">
                <a16:creationId xmlns:a16="http://schemas.microsoft.com/office/drawing/2014/main" id="{D6CA252A-B92C-344F-9483-6D11FA3AE72A}"/>
              </a:ext>
            </a:extLst>
          </p:cNvPr>
          <p:cNvSpPr>
            <a:spLocks noGrp="1"/>
          </p:cNvSpPr>
          <p:nvPr>
            <p:ph idx="1"/>
          </p:nvPr>
        </p:nvSpPr>
        <p:spPr>
          <a:xfrm>
            <a:off x="471487" y="1385888"/>
            <a:ext cx="8772525" cy="5014912"/>
          </a:xfrm>
        </p:spPr>
        <p:txBody>
          <a:bodyPr/>
          <a:lstStyle/>
          <a:p>
            <a:pPr eaLnBrk="1" hangingPunct="1">
              <a:lnSpc>
                <a:spcPct val="90000"/>
              </a:lnSpc>
            </a:pPr>
            <a:r>
              <a:rPr lang="en-US" altLang="en-US" sz="2200" dirty="0" err="1"/>
              <a:t>Schneier</a:t>
            </a:r>
            <a:r>
              <a:rPr lang="en-US" altLang="en-US" sz="2200" dirty="0"/>
              <a:t> (2004) argues that </a:t>
            </a:r>
            <a:r>
              <a:rPr lang="en-US" altLang="en-US" sz="2200" i="1" dirty="0"/>
              <a:t>security is a process, not a product</a:t>
            </a:r>
            <a:r>
              <a:rPr lang="en-US" altLang="en-US" sz="2200" dirty="0"/>
              <a:t>. </a:t>
            </a:r>
          </a:p>
          <a:p>
            <a:pPr eaLnBrk="1" hangingPunct="1">
              <a:lnSpc>
                <a:spcPct val="90000"/>
              </a:lnSpc>
            </a:pPr>
            <a:endParaRPr lang="en-US" altLang="en-US" sz="2200" dirty="0"/>
          </a:p>
          <a:p>
            <a:pPr eaLnBrk="1" hangingPunct="1">
              <a:lnSpc>
                <a:spcPct val="90000"/>
              </a:lnSpc>
            </a:pPr>
            <a:r>
              <a:rPr lang="en-US" altLang="en-US" sz="2200" dirty="0"/>
              <a:t>He also believes that an important element in that process is </a:t>
            </a:r>
            <a:r>
              <a:rPr lang="en-US" altLang="en-US" sz="2200" i="1" dirty="0"/>
              <a:t>risk assessment</a:t>
            </a:r>
            <a:r>
              <a:rPr lang="en-US" altLang="en-US" sz="2200" dirty="0"/>
              <a:t>. </a:t>
            </a:r>
          </a:p>
          <a:p>
            <a:pPr eaLnBrk="1" hangingPunct="1">
              <a:lnSpc>
                <a:spcPct val="90000"/>
              </a:lnSpc>
            </a:pPr>
            <a:endParaRPr lang="en-US" altLang="en-US" sz="2200" dirty="0"/>
          </a:p>
          <a:p>
            <a:pPr eaLnBrk="1" hangingPunct="1">
              <a:lnSpc>
                <a:spcPct val="90000"/>
              </a:lnSpc>
            </a:pPr>
            <a:r>
              <a:rPr lang="en-US" altLang="en-US" sz="2200" dirty="0"/>
              <a:t>Because "anything worth doing requires some risk," </a:t>
            </a:r>
            <a:r>
              <a:rPr lang="en-US" altLang="en-US" sz="2200" dirty="0" err="1"/>
              <a:t>Schneier</a:t>
            </a:r>
            <a:r>
              <a:rPr lang="en-US" altLang="en-US" sz="2200" dirty="0"/>
              <a:t> suggests that seeking perfect security would make a system useless.</a:t>
            </a:r>
          </a:p>
        </p:txBody>
      </p:sp>
    </p:spTree>
    <p:extLst>
      <p:ext uri="{BB962C8B-B14F-4D97-AF65-F5344CB8AC3E}">
        <p14:creationId xmlns:p14="http://schemas.microsoft.com/office/powerpoint/2010/main" val="20390557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anim calcmode="lin" valueType="num">
                                      <p:cBhvr additive="base">
                                        <p:cTn id="7" dur="500" fill="hold"/>
                                        <p:tgtEl>
                                          <p:spTgt spid="665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65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6563">
                                            <p:txEl>
                                              <p:pRg st="2" end="2"/>
                                            </p:txEl>
                                          </p:spTgt>
                                        </p:tgtEl>
                                        <p:attrNameLst>
                                          <p:attrName>style.visibility</p:attrName>
                                        </p:attrNameLst>
                                      </p:cBhvr>
                                      <p:to>
                                        <p:strVal val="visible"/>
                                      </p:to>
                                    </p:set>
                                    <p:anim calcmode="lin" valueType="num">
                                      <p:cBhvr additive="base">
                                        <p:cTn id="13" dur="500" fill="hold"/>
                                        <p:tgtEl>
                                          <p:spTgt spid="6656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65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6563">
                                            <p:txEl>
                                              <p:pRg st="4" end="4"/>
                                            </p:txEl>
                                          </p:spTgt>
                                        </p:tgtEl>
                                        <p:attrNameLst>
                                          <p:attrName>style.visibility</p:attrName>
                                        </p:attrNameLst>
                                      </p:cBhvr>
                                      <p:to>
                                        <p:strVal val="visible"/>
                                      </p:to>
                                    </p:set>
                                    <p:anim calcmode="lin" valueType="num">
                                      <p:cBhvr additive="base">
                                        <p:cTn id="19" dur="500" fill="hold"/>
                                        <p:tgtEl>
                                          <p:spTgt spid="6656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656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18935719-B017-8D45-8FFC-3CA11A255E60}"/>
              </a:ext>
            </a:extLst>
          </p:cNvPr>
          <p:cNvSpPr>
            <a:spLocks noGrp="1" noChangeArrowheads="1"/>
          </p:cNvSpPr>
          <p:nvPr>
            <p:ph type="title"/>
          </p:nvPr>
        </p:nvSpPr>
        <p:spPr/>
        <p:txBody>
          <a:bodyPr/>
          <a:lstStyle/>
          <a:p>
            <a:pPr>
              <a:defRPr/>
            </a:pPr>
            <a:r>
              <a:rPr lang="en-US" dirty="0">
                <a:ea typeface="+mj-ea"/>
                <a:cs typeface="Times New Roman" pitchFamily="18" charset="0"/>
              </a:rPr>
              <a:t>Risk Analysis (Continued)</a:t>
            </a:r>
          </a:p>
        </p:txBody>
      </p:sp>
      <p:sp>
        <p:nvSpPr>
          <p:cNvPr id="68611" name="Rectangle 3">
            <a:extLst>
              <a:ext uri="{FF2B5EF4-FFF2-40B4-BE49-F238E27FC236}">
                <a16:creationId xmlns:a16="http://schemas.microsoft.com/office/drawing/2014/main" id="{D6A1A73D-CCBA-674A-B131-67587F9CF490}"/>
              </a:ext>
            </a:extLst>
          </p:cNvPr>
          <p:cNvSpPr>
            <a:spLocks noGrp="1"/>
          </p:cNvSpPr>
          <p:nvPr>
            <p:ph idx="1"/>
          </p:nvPr>
        </p:nvSpPr>
        <p:spPr/>
        <p:txBody>
          <a:bodyPr>
            <a:normAutofit/>
          </a:bodyPr>
          <a:lstStyle/>
          <a:p>
            <a:pPr eaLnBrk="1" hangingPunct="1"/>
            <a:r>
              <a:rPr lang="en-US" altLang="en-US" sz="2200" dirty="0" err="1">
                <a:solidFill>
                  <a:srgbClr val="000000"/>
                </a:solidFill>
              </a:rPr>
              <a:t>Schneier</a:t>
            </a:r>
            <a:r>
              <a:rPr lang="en-US" altLang="en-US" sz="2200" dirty="0">
                <a:solidFill>
                  <a:srgbClr val="000000"/>
                </a:solidFill>
              </a:rPr>
              <a:t> believes that risk can be understood and assessed in terms of the net result of the impacts of five elements: </a:t>
            </a:r>
          </a:p>
          <a:p>
            <a:pPr eaLnBrk="1" hangingPunct="1">
              <a:buFont typeface="Wingdings" pitchFamily="2" charset="2"/>
              <a:buChar char="§"/>
            </a:pPr>
            <a:r>
              <a:rPr lang="en-US" altLang="en-US" sz="2200" dirty="0">
                <a:solidFill>
                  <a:srgbClr val="000000"/>
                </a:solidFill>
              </a:rPr>
              <a:t>assets,</a:t>
            </a:r>
          </a:p>
          <a:p>
            <a:pPr eaLnBrk="1" hangingPunct="1">
              <a:buFont typeface="Wingdings" pitchFamily="2" charset="2"/>
              <a:buChar char="§"/>
            </a:pPr>
            <a:r>
              <a:rPr lang="en-US" altLang="en-US" sz="2200" dirty="0">
                <a:solidFill>
                  <a:srgbClr val="000000"/>
                </a:solidFill>
              </a:rPr>
              <a:t>threats, </a:t>
            </a:r>
          </a:p>
          <a:p>
            <a:pPr eaLnBrk="1" hangingPunct="1">
              <a:buFont typeface="Wingdings" pitchFamily="2" charset="2"/>
              <a:buChar char="§"/>
            </a:pPr>
            <a:r>
              <a:rPr lang="en-US" altLang="en-US" sz="2200" dirty="0">
                <a:solidFill>
                  <a:srgbClr val="000000"/>
                </a:solidFill>
              </a:rPr>
              <a:t>vulnerabilities, </a:t>
            </a:r>
          </a:p>
          <a:p>
            <a:pPr eaLnBrk="1" hangingPunct="1">
              <a:buFont typeface="Wingdings" pitchFamily="2" charset="2"/>
              <a:buChar char="§"/>
            </a:pPr>
            <a:r>
              <a:rPr lang="en-US" altLang="en-US" sz="2200" dirty="0">
                <a:solidFill>
                  <a:srgbClr val="000000"/>
                </a:solidFill>
              </a:rPr>
              <a:t>impact,</a:t>
            </a:r>
          </a:p>
          <a:p>
            <a:pPr eaLnBrk="1" hangingPunct="1">
              <a:buFont typeface="Wingdings" pitchFamily="2" charset="2"/>
              <a:buChar char="§"/>
            </a:pPr>
            <a:r>
              <a:rPr lang="en-US" altLang="en-US" sz="2200" dirty="0">
                <a:solidFill>
                  <a:srgbClr val="000000"/>
                </a:solidFill>
              </a:rPr>
              <a:t>safeguards.</a:t>
            </a:r>
          </a:p>
        </p:txBody>
      </p:sp>
    </p:spTree>
    <p:extLst>
      <p:ext uri="{BB962C8B-B14F-4D97-AF65-F5344CB8AC3E}">
        <p14:creationId xmlns:p14="http://schemas.microsoft.com/office/powerpoint/2010/main" val="13813506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anim calcmode="lin" valueType="num">
                                      <p:cBhvr additive="base">
                                        <p:cTn id="7" dur="500" fill="hold"/>
                                        <p:tgtEl>
                                          <p:spTgt spid="686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86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8611">
                                            <p:txEl>
                                              <p:pRg st="1" end="1"/>
                                            </p:txEl>
                                          </p:spTgt>
                                        </p:tgtEl>
                                        <p:attrNameLst>
                                          <p:attrName>style.visibility</p:attrName>
                                        </p:attrNameLst>
                                      </p:cBhvr>
                                      <p:to>
                                        <p:strVal val="visible"/>
                                      </p:to>
                                    </p:set>
                                    <p:anim calcmode="lin" valueType="num">
                                      <p:cBhvr additive="base">
                                        <p:cTn id="13" dur="500" fill="hold"/>
                                        <p:tgtEl>
                                          <p:spTgt spid="6861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86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8611">
                                            <p:txEl>
                                              <p:pRg st="2" end="2"/>
                                            </p:txEl>
                                          </p:spTgt>
                                        </p:tgtEl>
                                        <p:attrNameLst>
                                          <p:attrName>style.visibility</p:attrName>
                                        </p:attrNameLst>
                                      </p:cBhvr>
                                      <p:to>
                                        <p:strVal val="visible"/>
                                      </p:to>
                                    </p:set>
                                    <p:anim calcmode="lin" valueType="num">
                                      <p:cBhvr additive="base">
                                        <p:cTn id="19" dur="500" fill="hold"/>
                                        <p:tgtEl>
                                          <p:spTgt spid="6861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86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8611">
                                            <p:txEl>
                                              <p:pRg st="3" end="3"/>
                                            </p:txEl>
                                          </p:spTgt>
                                        </p:tgtEl>
                                        <p:attrNameLst>
                                          <p:attrName>style.visibility</p:attrName>
                                        </p:attrNameLst>
                                      </p:cBhvr>
                                      <p:to>
                                        <p:strVal val="visible"/>
                                      </p:to>
                                    </p:set>
                                    <p:anim calcmode="lin" valueType="num">
                                      <p:cBhvr additive="base">
                                        <p:cTn id="25" dur="500" fill="hold"/>
                                        <p:tgtEl>
                                          <p:spTgt spid="6861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86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8611">
                                            <p:txEl>
                                              <p:pRg st="4" end="4"/>
                                            </p:txEl>
                                          </p:spTgt>
                                        </p:tgtEl>
                                        <p:attrNameLst>
                                          <p:attrName>style.visibility</p:attrName>
                                        </p:attrNameLst>
                                      </p:cBhvr>
                                      <p:to>
                                        <p:strVal val="visible"/>
                                      </p:to>
                                    </p:set>
                                    <p:anim calcmode="lin" valueType="num">
                                      <p:cBhvr additive="base">
                                        <p:cTn id="31" dur="500" fill="hold"/>
                                        <p:tgtEl>
                                          <p:spTgt spid="6861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861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68611">
                                            <p:txEl>
                                              <p:pRg st="5" end="5"/>
                                            </p:txEl>
                                          </p:spTgt>
                                        </p:tgtEl>
                                        <p:attrNameLst>
                                          <p:attrName>style.visibility</p:attrName>
                                        </p:attrNameLst>
                                      </p:cBhvr>
                                      <p:to>
                                        <p:strVal val="visible"/>
                                      </p:to>
                                    </p:set>
                                    <p:anim calcmode="lin" valueType="num">
                                      <p:cBhvr additive="base">
                                        <p:cTn id="37" dur="500" fill="hold"/>
                                        <p:tgtEl>
                                          <p:spTgt spid="68611">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6861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034592D4-D35D-D245-B8B9-EE97D9A2D578}"/>
              </a:ext>
            </a:extLst>
          </p:cNvPr>
          <p:cNvSpPr>
            <a:spLocks noGrp="1" noChangeArrowheads="1"/>
          </p:cNvSpPr>
          <p:nvPr>
            <p:ph type="title"/>
          </p:nvPr>
        </p:nvSpPr>
        <p:spPr/>
        <p:txBody>
          <a:bodyPr/>
          <a:lstStyle/>
          <a:p>
            <a:pPr>
              <a:defRPr/>
            </a:pPr>
            <a:r>
              <a:rPr lang="en-US" dirty="0">
                <a:ea typeface="+mj-ea"/>
                <a:cs typeface="Times New Roman" pitchFamily="18" charset="0"/>
              </a:rPr>
              <a:t>Risk Analysis (Continued)</a:t>
            </a:r>
          </a:p>
        </p:txBody>
      </p:sp>
      <p:sp>
        <p:nvSpPr>
          <p:cNvPr id="71683" name="Rectangle 3">
            <a:extLst>
              <a:ext uri="{FF2B5EF4-FFF2-40B4-BE49-F238E27FC236}">
                <a16:creationId xmlns:a16="http://schemas.microsoft.com/office/drawing/2014/main" id="{4E314033-618E-F94B-A169-A8A993BFE57C}"/>
              </a:ext>
            </a:extLst>
          </p:cNvPr>
          <p:cNvSpPr>
            <a:spLocks noGrp="1"/>
          </p:cNvSpPr>
          <p:nvPr>
            <p:ph idx="1"/>
          </p:nvPr>
        </p:nvSpPr>
        <p:spPr/>
        <p:txBody>
          <a:bodyPr/>
          <a:lstStyle/>
          <a:p>
            <a:pPr eaLnBrk="1" hangingPunct="1"/>
            <a:r>
              <a:rPr lang="en-US" altLang="en-US" sz="2200" dirty="0">
                <a:solidFill>
                  <a:srgbClr val="000000"/>
                </a:solidFill>
              </a:rPr>
              <a:t>Should the results of a decision procedure based on conventional risk analysis be used to determine security policies involving our national infrastructure?</a:t>
            </a:r>
          </a:p>
          <a:p>
            <a:pPr eaLnBrk="1" hangingPunct="1"/>
            <a:r>
              <a:rPr lang="en-US" altLang="en-US" sz="2200" dirty="0">
                <a:solidFill>
                  <a:srgbClr val="000000"/>
                </a:solidFill>
              </a:rPr>
              <a:t>This can have implications for the safety and well being of millions of people? </a:t>
            </a:r>
          </a:p>
          <a:p>
            <a:pPr eaLnBrk="1" hangingPunct="1"/>
            <a:r>
              <a:rPr lang="en-US" altLang="en-US" sz="2200" dirty="0">
                <a:solidFill>
                  <a:srgbClr val="000000"/>
                </a:solidFill>
              </a:rPr>
              <a:t>If the private sector is not willing to pay for enhanced security, does the federal government have an obligation to do so? </a:t>
            </a:r>
          </a:p>
          <a:p>
            <a:pPr eaLnBrk="1" hangingPunct="1">
              <a:buFont typeface="Wingdings" pitchFamily="2" charset="2"/>
              <a:buNone/>
            </a:pPr>
            <a:endParaRPr lang="en-US" altLang="en-US" sz="2800" dirty="0"/>
          </a:p>
        </p:txBody>
      </p:sp>
    </p:spTree>
    <p:extLst>
      <p:ext uri="{BB962C8B-B14F-4D97-AF65-F5344CB8AC3E}">
        <p14:creationId xmlns:p14="http://schemas.microsoft.com/office/powerpoint/2010/main" val="33582709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anim calcmode="lin" valueType="num">
                                      <p:cBhvr additive="base">
                                        <p:cTn id="7" dur="500" fill="hold"/>
                                        <p:tgtEl>
                                          <p:spTgt spid="716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6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1683">
                                            <p:txEl>
                                              <p:pRg st="1" end="1"/>
                                            </p:txEl>
                                          </p:spTgt>
                                        </p:tgtEl>
                                        <p:attrNameLst>
                                          <p:attrName>style.visibility</p:attrName>
                                        </p:attrNameLst>
                                      </p:cBhvr>
                                      <p:to>
                                        <p:strVal val="visible"/>
                                      </p:to>
                                    </p:set>
                                    <p:anim calcmode="lin" valueType="num">
                                      <p:cBhvr additive="base">
                                        <p:cTn id="13" dur="500" fill="hold"/>
                                        <p:tgtEl>
                                          <p:spTgt spid="7168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16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1683">
                                            <p:txEl>
                                              <p:pRg st="2" end="2"/>
                                            </p:txEl>
                                          </p:spTgt>
                                        </p:tgtEl>
                                        <p:attrNameLst>
                                          <p:attrName>style.visibility</p:attrName>
                                        </p:attrNameLst>
                                      </p:cBhvr>
                                      <p:to>
                                        <p:strVal val="visible"/>
                                      </p:to>
                                    </p:set>
                                    <p:anim calcmode="lin" valueType="num">
                                      <p:cBhvr additive="base">
                                        <p:cTn id="19" dur="500" fill="hold"/>
                                        <p:tgtEl>
                                          <p:spTgt spid="7168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168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97DE3C7D-E7A6-8747-B626-52B5E1B4FF44}"/>
              </a:ext>
            </a:extLst>
          </p:cNvPr>
          <p:cNvSpPr>
            <a:spLocks noGrp="1" noChangeArrowheads="1"/>
          </p:cNvSpPr>
          <p:nvPr>
            <p:ph type="title"/>
          </p:nvPr>
        </p:nvSpPr>
        <p:spPr/>
        <p:txBody>
          <a:bodyPr/>
          <a:lstStyle/>
          <a:p>
            <a:pPr>
              <a:defRPr/>
            </a:pPr>
            <a:r>
              <a:rPr lang="en-US" dirty="0">
                <a:ea typeface="+mj-ea"/>
                <a:cs typeface="Times New Roman" pitchFamily="18" charset="0"/>
              </a:rPr>
              <a:t>Risk Assessment (Continued)</a:t>
            </a:r>
          </a:p>
        </p:txBody>
      </p:sp>
      <p:sp>
        <p:nvSpPr>
          <p:cNvPr id="72707" name="Rectangle 3">
            <a:extLst>
              <a:ext uri="{FF2B5EF4-FFF2-40B4-BE49-F238E27FC236}">
                <a16:creationId xmlns:a16="http://schemas.microsoft.com/office/drawing/2014/main" id="{C9D35961-EDC2-0647-A769-B145D3429309}"/>
              </a:ext>
            </a:extLst>
          </p:cNvPr>
          <p:cNvSpPr>
            <a:spLocks noGrp="1"/>
          </p:cNvSpPr>
          <p:nvPr>
            <p:ph idx="1"/>
          </p:nvPr>
        </p:nvSpPr>
        <p:spPr/>
        <p:txBody>
          <a:bodyPr/>
          <a:lstStyle/>
          <a:p>
            <a:pPr eaLnBrk="1" hangingPunct="1"/>
            <a:r>
              <a:rPr lang="en-US" altLang="en-US" sz="2200" dirty="0"/>
              <a:t>Many of the ethical issues surrounding computer security are not trivial.</a:t>
            </a:r>
          </a:p>
          <a:p>
            <a:pPr eaLnBrk="1" hangingPunct="1"/>
            <a:r>
              <a:rPr lang="en-US" altLang="en-US" sz="2200" dirty="0"/>
              <a:t>They have implications for public safety that can result in the deaths of significant numbers of persons. </a:t>
            </a:r>
          </a:p>
          <a:p>
            <a:pPr eaLnBrk="1" hangingPunct="1"/>
            <a:r>
              <a:rPr lang="en-US" altLang="en-US" sz="2200" dirty="0"/>
              <a:t>So, it is not clear that all computer security issues can be understood simply in terms of the risk analysis model advocated by </a:t>
            </a:r>
            <a:r>
              <a:rPr lang="en-US" altLang="en-US" sz="2200" dirty="0" err="1"/>
              <a:t>Schneier</a:t>
            </a:r>
            <a:r>
              <a:rPr lang="en-US" altLang="en-US" sz="2200" dirty="0"/>
              <a:t>. </a:t>
            </a:r>
          </a:p>
          <a:p>
            <a:pPr eaLnBrk="1" hangingPunct="1"/>
            <a:endParaRPr lang="en-US" altLang="en-US" sz="2800" dirty="0"/>
          </a:p>
        </p:txBody>
      </p:sp>
    </p:spTree>
    <p:extLst>
      <p:ext uri="{BB962C8B-B14F-4D97-AF65-F5344CB8AC3E}">
        <p14:creationId xmlns:p14="http://schemas.microsoft.com/office/powerpoint/2010/main" val="41723403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anim calcmode="lin" valueType="num">
                                      <p:cBhvr additive="base">
                                        <p:cTn id="7" dur="500" fill="hold"/>
                                        <p:tgtEl>
                                          <p:spTgt spid="727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27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2707">
                                            <p:txEl>
                                              <p:pRg st="1" end="1"/>
                                            </p:txEl>
                                          </p:spTgt>
                                        </p:tgtEl>
                                        <p:attrNameLst>
                                          <p:attrName>style.visibility</p:attrName>
                                        </p:attrNameLst>
                                      </p:cBhvr>
                                      <p:to>
                                        <p:strVal val="visible"/>
                                      </p:to>
                                    </p:set>
                                    <p:anim calcmode="lin" valueType="num">
                                      <p:cBhvr additive="base">
                                        <p:cTn id="13" dur="500" fill="hold"/>
                                        <p:tgtEl>
                                          <p:spTgt spid="7270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27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2707">
                                            <p:txEl>
                                              <p:pRg st="2" end="2"/>
                                            </p:txEl>
                                          </p:spTgt>
                                        </p:tgtEl>
                                        <p:attrNameLst>
                                          <p:attrName>style.visibility</p:attrName>
                                        </p:attrNameLst>
                                      </p:cBhvr>
                                      <p:to>
                                        <p:strVal val="visible"/>
                                      </p:to>
                                    </p:set>
                                    <p:anim calcmode="lin" valueType="num">
                                      <p:cBhvr additive="base">
                                        <p:cTn id="19" dur="500" fill="hold"/>
                                        <p:tgtEl>
                                          <p:spTgt spid="7270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270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a:extLst>
              <a:ext uri="{FF2B5EF4-FFF2-40B4-BE49-F238E27FC236}">
                <a16:creationId xmlns:a16="http://schemas.microsoft.com/office/drawing/2014/main" id="{7F78B84A-1F1A-4E46-96B3-858DCCDF4A9C}"/>
              </a:ext>
            </a:extLst>
          </p:cNvPr>
          <p:cNvSpPr>
            <a:spLocks noGrp="1"/>
          </p:cNvSpPr>
          <p:nvPr>
            <p:ph type="title"/>
          </p:nvPr>
        </p:nvSpPr>
        <p:spPr/>
        <p:txBody>
          <a:bodyPr wrap="square" numCol="1" anchorCtr="0" compatLnSpc="1">
            <a:prstTxWarp prst="textNoShape">
              <a:avLst/>
            </a:prstTxWarp>
          </a:bodyPr>
          <a:lstStyle/>
          <a:p>
            <a:pPr eaLnBrk="1" hangingPunct="1">
              <a:defRPr/>
            </a:pPr>
            <a:r>
              <a:rPr lang="en-US" dirty="0"/>
              <a:t>Risk and the </a:t>
            </a:r>
            <a:r>
              <a:rPr lang="ja-JP" altLang="en-US"/>
              <a:t>“</a:t>
            </a:r>
            <a:r>
              <a:rPr lang="en-US" altLang="ja-JP" dirty="0"/>
              <a:t>De-</a:t>
            </a:r>
            <a:r>
              <a:rPr lang="en-US" altLang="ja-JP" dirty="0" err="1"/>
              <a:t>perimeterization</a:t>
            </a:r>
            <a:r>
              <a:rPr lang="en-US" altLang="ja-JP" dirty="0"/>
              <a:t> of Information Security</a:t>
            </a:r>
            <a:r>
              <a:rPr lang="ja-JP" altLang="en-US"/>
              <a:t>”</a:t>
            </a:r>
            <a:endParaRPr lang="en-US" dirty="0"/>
          </a:p>
        </p:txBody>
      </p:sp>
      <p:sp>
        <p:nvSpPr>
          <p:cNvPr id="3" name="Content Placeholder 2">
            <a:extLst>
              <a:ext uri="{FF2B5EF4-FFF2-40B4-BE49-F238E27FC236}">
                <a16:creationId xmlns:a16="http://schemas.microsoft.com/office/drawing/2014/main" id="{3184803B-361B-8F4E-8D9F-1A8ACA72063B}"/>
              </a:ext>
            </a:extLst>
          </p:cNvPr>
          <p:cNvSpPr>
            <a:spLocks noGrp="1"/>
          </p:cNvSpPr>
          <p:nvPr>
            <p:ph idx="1"/>
          </p:nvPr>
        </p:nvSpPr>
        <p:spPr/>
        <p:txBody>
          <a:bodyPr/>
          <a:lstStyle/>
          <a:p>
            <a:pPr eaLnBrk="1" hangingPunct="1"/>
            <a:r>
              <a:rPr lang="en-US" altLang="en-US" sz="2200" dirty="0"/>
              <a:t>One reason why it is difficult to determine who is responsible for securing cyberspace may have to do with what Pieters and van </a:t>
            </a:r>
            <a:r>
              <a:rPr lang="en-US" altLang="en-US" sz="2200" dirty="0" err="1"/>
              <a:t>Cleeff</a:t>
            </a:r>
            <a:r>
              <a:rPr lang="en-US" altLang="en-US" sz="2200" dirty="0"/>
              <a:t> (2009) call the </a:t>
            </a:r>
            <a:r>
              <a:rPr lang="ja-JP" altLang="en-US" sz="2200"/>
              <a:t>“</a:t>
            </a:r>
            <a:r>
              <a:rPr lang="en-US" altLang="ja-JP" sz="2200" dirty="0"/>
              <a:t>de-</a:t>
            </a:r>
            <a:r>
              <a:rPr lang="en-US" altLang="ja-JP" sz="2200" dirty="0" err="1"/>
              <a:t>perimeterization</a:t>
            </a:r>
            <a:r>
              <a:rPr lang="en-US" altLang="ja-JP" sz="2200" dirty="0"/>
              <a:t> of information security.</a:t>
            </a:r>
            <a:r>
              <a:rPr lang="ja-JP" altLang="en-US" sz="2200"/>
              <a:t>”</a:t>
            </a:r>
            <a:r>
              <a:rPr lang="en-US" altLang="ja-JP" sz="2200" dirty="0"/>
              <a:t> </a:t>
            </a:r>
          </a:p>
          <a:p>
            <a:pPr eaLnBrk="1" hangingPunct="1">
              <a:buFont typeface="Wingdings" pitchFamily="2" charset="2"/>
              <a:buChar char="Ø"/>
            </a:pPr>
            <a:r>
              <a:rPr lang="en-US" altLang="en-US" sz="2200" dirty="0"/>
              <a:t>For example, they note that IT systems </a:t>
            </a:r>
            <a:r>
              <a:rPr lang="ja-JP" altLang="en-US" sz="2200"/>
              <a:t>“</a:t>
            </a:r>
            <a:r>
              <a:rPr lang="en-US" altLang="ja-JP" sz="2200" dirty="0"/>
              <a:t>span the boundaries of multiple parties</a:t>
            </a:r>
            <a:r>
              <a:rPr lang="ja-JP" altLang="en-US" sz="2200"/>
              <a:t>”</a:t>
            </a:r>
            <a:r>
              <a:rPr lang="en-US" altLang="ja-JP" sz="2200" dirty="0"/>
              <a:t> and </a:t>
            </a:r>
            <a:r>
              <a:rPr lang="ja-JP" altLang="en-US" sz="2200"/>
              <a:t>“</a:t>
            </a:r>
            <a:r>
              <a:rPr lang="en-US" altLang="ja-JP" sz="2200" dirty="0"/>
              <a:t>cross the security perimeters</a:t>
            </a:r>
            <a:r>
              <a:rPr lang="ja-JP" altLang="en-US" sz="2200"/>
              <a:t>”</a:t>
            </a:r>
            <a:r>
              <a:rPr lang="en-US" altLang="ja-JP" sz="2200" dirty="0"/>
              <a:t> that these parties have put in place for themselves. </a:t>
            </a:r>
          </a:p>
          <a:p>
            <a:pPr eaLnBrk="1" hangingPunct="1"/>
            <a:r>
              <a:rPr lang="en-US" altLang="en-US" sz="2200" dirty="0"/>
              <a:t>As a result, they argue that we can </a:t>
            </a:r>
            <a:r>
              <a:rPr lang="ja-JP" altLang="en-US" sz="2200"/>
              <a:t>“</a:t>
            </a:r>
            <a:r>
              <a:rPr lang="en-US" altLang="ja-JP" sz="2200" dirty="0"/>
              <a:t>no longer achieve adequate cybersecurity</a:t>
            </a:r>
            <a:r>
              <a:rPr lang="ja-JP" altLang="en-US" sz="2200"/>
              <a:t>”</a:t>
            </a:r>
            <a:r>
              <a:rPr lang="en-US" altLang="ja-JP" sz="2200" dirty="0"/>
              <a:t> by simply building a </a:t>
            </a:r>
            <a:r>
              <a:rPr lang="ja-JP" altLang="en-US" sz="2200"/>
              <a:t>“</a:t>
            </a:r>
            <a:r>
              <a:rPr lang="en-US" altLang="ja-JP" sz="2200" dirty="0"/>
              <a:t>digital fence</a:t>
            </a:r>
            <a:r>
              <a:rPr lang="ja-JP" altLang="en-US" sz="2200"/>
              <a:t>”</a:t>
            </a:r>
            <a:r>
              <a:rPr lang="en-US" altLang="ja-JP" sz="2200" dirty="0"/>
              <a:t> around a single organization. </a:t>
            </a:r>
            <a:endParaRPr lang="en-US" altLang="en-US" sz="2200" dirty="0"/>
          </a:p>
        </p:txBody>
      </p:sp>
    </p:spTree>
    <p:extLst>
      <p:ext uri="{BB962C8B-B14F-4D97-AF65-F5344CB8AC3E}">
        <p14:creationId xmlns:p14="http://schemas.microsoft.com/office/powerpoint/2010/main" val="20755982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a:extLst>
              <a:ext uri="{FF2B5EF4-FFF2-40B4-BE49-F238E27FC236}">
                <a16:creationId xmlns:a16="http://schemas.microsoft.com/office/drawing/2014/main" id="{0AF73119-2562-CA4C-A2A7-AE9901B074A9}"/>
              </a:ext>
            </a:extLst>
          </p:cNvPr>
          <p:cNvSpPr>
            <a:spLocks noGrp="1"/>
          </p:cNvSpPr>
          <p:nvPr>
            <p:ph type="title"/>
          </p:nvPr>
        </p:nvSpPr>
        <p:spPr/>
        <p:txBody>
          <a:bodyPr wrap="square" numCol="1" anchorCtr="0" compatLnSpc="1">
            <a:prstTxWarp prst="textNoShape">
              <a:avLst/>
            </a:prstTxWarp>
          </a:bodyPr>
          <a:lstStyle/>
          <a:p>
            <a:pPr eaLnBrk="1" hangingPunct="1">
              <a:defRPr/>
            </a:pPr>
            <a:r>
              <a:rPr lang="en-US" dirty="0"/>
              <a:t>Risk and the </a:t>
            </a:r>
            <a:r>
              <a:rPr lang="ja-JP" altLang="en-US"/>
              <a:t>“</a:t>
            </a:r>
            <a:r>
              <a:rPr lang="en-US" altLang="ja-JP" dirty="0"/>
              <a:t>De-</a:t>
            </a:r>
            <a:r>
              <a:rPr lang="en-US" altLang="ja-JP" dirty="0" err="1"/>
              <a:t>perimeterization</a:t>
            </a:r>
            <a:r>
              <a:rPr lang="en-US" altLang="ja-JP" dirty="0"/>
              <a:t> of Information Security</a:t>
            </a:r>
            <a:r>
              <a:rPr lang="ja-JP" altLang="en-US"/>
              <a:t>”</a:t>
            </a:r>
            <a:r>
              <a:rPr lang="en-US" altLang="ja-JP" dirty="0"/>
              <a:t> (Continued)</a:t>
            </a:r>
            <a:endParaRPr lang="en-US" dirty="0"/>
          </a:p>
        </p:txBody>
      </p:sp>
      <p:sp>
        <p:nvSpPr>
          <p:cNvPr id="3" name="Content Placeholder 2">
            <a:extLst>
              <a:ext uri="{FF2B5EF4-FFF2-40B4-BE49-F238E27FC236}">
                <a16:creationId xmlns:a16="http://schemas.microsoft.com/office/drawing/2014/main" id="{C41339A8-8073-2B4C-A55A-0A38E597A0F5}"/>
              </a:ext>
            </a:extLst>
          </p:cNvPr>
          <p:cNvSpPr>
            <a:spLocks noGrp="1"/>
          </p:cNvSpPr>
          <p:nvPr>
            <p:ph idx="1"/>
          </p:nvPr>
        </p:nvSpPr>
        <p:spPr/>
        <p:txBody>
          <a:bodyPr>
            <a:normAutofit/>
          </a:bodyPr>
          <a:lstStyle/>
          <a:p>
            <a:pPr eaLnBrk="1" hangingPunct="1"/>
            <a:r>
              <a:rPr lang="en-US" altLang="en-US" sz="2200" dirty="0"/>
              <a:t>According to Pieters and van </a:t>
            </a:r>
            <a:r>
              <a:rPr lang="en-US" altLang="en-US" sz="2200" dirty="0" err="1"/>
              <a:t>Cleeff</a:t>
            </a:r>
            <a:r>
              <a:rPr lang="en-US" altLang="en-US" sz="2200" dirty="0"/>
              <a:t>, IT security has become de-</a:t>
            </a:r>
            <a:r>
              <a:rPr lang="en-US" altLang="en-US" sz="2200" dirty="0" err="1"/>
              <a:t>perimeterized</a:t>
            </a:r>
            <a:r>
              <a:rPr lang="en-US" altLang="en-US" sz="2200" dirty="0"/>
              <a:t> due to the following trends:</a:t>
            </a:r>
          </a:p>
          <a:p>
            <a:pPr eaLnBrk="1" hangingPunct="1">
              <a:buFont typeface="Wingdings" pitchFamily="2" charset="2"/>
              <a:buChar char="§"/>
            </a:pPr>
            <a:r>
              <a:rPr lang="en-US" altLang="en-US" sz="2200" dirty="0"/>
              <a:t>many organizations now outsource their information-technology processes; </a:t>
            </a:r>
          </a:p>
          <a:p>
            <a:pPr eaLnBrk="1" hangingPunct="1">
              <a:buFont typeface="Wingdings" pitchFamily="2" charset="2"/>
              <a:buChar char="§"/>
            </a:pPr>
            <a:r>
              <a:rPr lang="en-US" altLang="en-US" sz="2200" dirty="0"/>
              <a:t>many employees expect to be able to work from home;</a:t>
            </a:r>
          </a:p>
          <a:p>
            <a:pPr eaLnBrk="1" hangingPunct="1">
              <a:buFont typeface="Wingdings" pitchFamily="2" charset="2"/>
              <a:buChar char="§"/>
            </a:pPr>
            <a:r>
              <a:rPr lang="en-US" altLang="en-US" sz="2200" dirty="0"/>
              <a:t>mobile devices make it possible to access data from anywhere; </a:t>
            </a:r>
          </a:p>
          <a:p>
            <a:pPr eaLnBrk="1" hangingPunct="1">
              <a:buFont typeface="Wingdings" pitchFamily="2" charset="2"/>
              <a:buChar char="§"/>
            </a:pPr>
            <a:r>
              <a:rPr lang="ja-JP" altLang="en-US" sz="2200"/>
              <a:t>“</a:t>
            </a:r>
            <a:r>
              <a:rPr lang="en-US" altLang="ja-JP" sz="2200" dirty="0"/>
              <a:t>smart buildings</a:t>
            </a:r>
            <a:r>
              <a:rPr lang="ja-JP" altLang="en-US" sz="2200"/>
              <a:t>”</a:t>
            </a:r>
            <a:r>
              <a:rPr lang="en-US" altLang="ja-JP" sz="2200" dirty="0"/>
              <a:t> are being equipped with small microchips that allows for constant communication between buildings and their headquarters.</a:t>
            </a:r>
            <a:endParaRPr lang="en-US" altLang="en-US" sz="2200" dirty="0"/>
          </a:p>
        </p:txBody>
      </p:sp>
    </p:spTree>
    <p:extLst>
      <p:ext uri="{BB962C8B-B14F-4D97-AF65-F5344CB8AC3E}">
        <p14:creationId xmlns:p14="http://schemas.microsoft.com/office/powerpoint/2010/main" val="5976428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a:extLst>
              <a:ext uri="{FF2B5EF4-FFF2-40B4-BE49-F238E27FC236}">
                <a16:creationId xmlns:a16="http://schemas.microsoft.com/office/drawing/2014/main" id="{F4A5DC2D-0ABA-A347-897A-578D210894DD}"/>
              </a:ext>
            </a:extLst>
          </p:cNvPr>
          <p:cNvSpPr>
            <a:spLocks noGrp="1"/>
          </p:cNvSpPr>
          <p:nvPr>
            <p:ph type="title"/>
          </p:nvPr>
        </p:nvSpPr>
        <p:spPr/>
        <p:txBody>
          <a:bodyPr wrap="square" numCol="1" anchorCtr="0" compatLnSpc="1">
            <a:prstTxWarp prst="textNoShape">
              <a:avLst/>
            </a:prstTxWarp>
          </a:bodyPr>
          <a:lstStyle/>
          <a:p>
            <a:pPr eaLnBrk="1" hangingPunct="1">
              <a:defRPr/>
            </a:pPr>
            <a:r>
              <a:rPr lang="en-US" dirty="0"/>
              <a:t>Risk and the </a:t>
            </a:r>
            <a:r>
              <a:rPr lang="ja-JP" altLang="en-US"/>
              <a:t>“</a:t>
            </a:r>
            <a:r>
              <a:rPr lang="en-US" altLang="ja-JP" dirty="0"/>
              <a:t>De-</a:t>
            </a:r>
            <a:r>
              <a:rPr lang="en-US" altLang="ja-JP" dirty="0" err="1"/>
              <a:t>perimeterization</a:t>
            </a:r>
            <a:r>
              <a:rPr lang="en-US" altLang="ja-JP" dirty="0"/>
              <a:t> of Information Security</a:t>
            </a:r>
            <a:r>
              <a:rPr lang="ja-JP" altLang="en-US"/>
              <a:t>”</a:t>
            </a:r>
            <a:r>
              <a:rPr lang="en-US" altLang="ja-JP" dirty="0"/>
              <a:t> (Continued)</a:t>
            </a:r>
            <a:endParaRPr lang="en-US" dirty="0"/>
          </a:p>
        </p:txBody>
      </p:sp>
      <p:sp>
        <p:nvSpPr>
          <p:cNvPr id="3" name="Content Placeholder 2">
            <a:extLst>
              <a:ext uri="{FF2B5EF4-FFF2-40B4-BE49-F238E27FC236}">
                <a16:creationId xmlns:a16="http://schemas.microsoft.com/office/drawing/2014/main" id="{F4CF15AC-B467-3E44-ABEC-9407A5E4EFA0}"/>
              </a:ext>
            </a:extLst>
          </p:cNvPr>
          <p:cNvSpPr>
            <a:spLocks noGrp="1"/>
          </p:cNvSpPr>
          <p:nvPr>
            <p:ph idx="1"/>
          </p:nvPr>
        </p:nvSpPr>
        <p:spPr/>
        <p:txBody>
          <a:bodyPr/>
          <a:lstStyle/>
          <a:p>
            <a:pPr eaLnBrk="1" hangingPunct="1"/>
            <a:r>
              <a:rPr lang="en-US" altLang="en-US" sz="2200" dirty="0"/>
              <a:t>Pieters and van </a:t>
            </a:r>
            <a:r>
              <a:rPr lang="en-US" altLang="en-US" sz="2200" dirty="0" err="1"/>
              <a:t>Cleeff</a:t>
            </a:r>
            <a:r>
              <a:rPr lang="en-US" altLang="en-US" sz="2200" dirty="0"/>
              <a:t> note that de-</a:t>
            </a:r>
            <a:r>
              <a:rPr lang="en-US" altLang="en-US" sz="2200" dirty="0" err="1"/>
              <a:t>perimeterization</a:t>
            </a:r>
            <a:r>
              <a:rPr lang="en-US" altLang="en-US" sz="2200" dirty="0"/>
              <a:t> leads to </a:t>
            </a:r>
            <a:r>
              <a:rPr lang="ja-JP" altLang="en-US" sz="2200"/>
              <a:t>“</a:t>
            </a:r>
            <a:r>
              <a:rPr lang="en-US" altLang="ja-JP" sz="2200" dirty="0"/>
              <a:t>uncertain risk</a:t>
            </a:r>
            <a:r>
              <a:rPr lang="ja-JP" altLang="en-US" sz="2200"/>
              <a:t>”</a:t>
            </a:r>
            <a:r>
              <a:rPr lang="en-US" altLang="ja-JP" sz="2200" dirty="0"/>
              <a:t> for IT security. </a:t>
            </a:r>
          </a:p>
          <a:p>
            <a:pPr eaLnBrk="1" hangingPunct="1"/>
            <a:r>
              <a:rPr lang="en-US" altLang="en-US" sz="2200" dirty="0"/>
              <a:t>They argue that an adequate analysis of security-related risks now requires a </a:t>
            </a:r>
            <a:r>
              <a:rPr lang="ja-JP" altLang="en-US" sz="2200"/>
              <a:t>“</a:t>
            </a:r>
            <a:r>
              <a:rPr lang="en-US" altLang="ja-JP" sz="2200" dirty="0"/>
              <a:t>new paradigm</a:t>
            </a:r>
            <a:r>
              <a:rPr lang="ja-JP" altLang="en-US" sz="2200"/>
              <a:t>”</a:t>
            </a:r>
            <a:r>
              <a:rPr lang="en-US" altLang="ja-JP" sz="2200" dirty="0"/>
              <a:t> that integrates elements of the </a:t>
            </a:r>
            <a:r>
              <a:rPr lang="en-US" altLang="ja-JP" sz="2200" i="1" dirty="0"/>
              <a:t>precautionary principle</a:t>
            </a:r>
            <a:r>
              <a:rPr lang="en-US" altLang="ja-JP" sz="2200" dirty="0"/>
              <a:t> (described in Chapter 12). </a:t>
            </a:r>
          </a:p>
          <a:p>
            <a:pPr eaLnBrk="1" hangingPunct="1"/>
            <a:r>
              <a:rPr lang="en-US" altLang="en-US" sz="2200" dirty="0"/>
              <a:t>Pieters and van </a:t>
            </a:r>
            <a:r>
              <a:rPr lang="en-US" altLang="en-US" sz="2200" dirty="0" err="1"/>
              <a:t>Cleeff</a:t>
            </a:r>
            <a:r>
              <a:rPr lang="en-US" altLang="en-US" sz="2200" dirty="0"/>
              <a:t> also point out that the precautionary principle is closely related to the legal concept </a:t>
            </a:r>
            <a:r>
              <a:rPr lang="ja-JP" altLang="en-US" sz="2200"/>
              <a:t>“</a:t>
            </a:r>
            <a:r>
              <a:rPr lang="en-US" altLang="ja-JP" sz="2200" dirty="0"/>
              <a:t>duty of care</a:t>
            </a:r>
            <a:r>
              <a:rPr lang="ja-JP" altLang="en-US" sz="2200"/>
              <a:t>”</a:t>
            </a:r>
            <a:r>
              <a:rPr lang="en-US" altLang="ja-JP" sz="2200" dirty="0"/>
              <a:t> in that it implies that failure to </a:t>
            </a:r>
            <a:r>
              <a:rPr lang="ja-JP" altLang="en-US" sz="2200"/>
              <a:t>“</a:t>
            </a:r>
            <a:r>
              <a:rPr lang="en-US" altLang="ja-JP" sz="2200" dirty="0"/>
              <a:t>exercise care</a:t>
            </a:r>
            <a:r>
              <a:rPr lang="ja-JP" altLang="en-US" sz="2200"/>
              <a:t>”</a:t>
            </a:r>
            <a:r>
              <a:rPr lang="en-US" altLang="ja-JP" sz="2200" dirty="0"/>
              <a:t> can result in liabilities for damages.</a:t>
            </a:r>
            <a:endParaRPr lang="en-US" altLang="en-US" sz="2200" dirty="0"/>
          </a:p>
        </p:txBody>
      </p:sp>
    </p:spTree>
    <p:extLst>
      <p:ext uri="{BB962C8B-B14F-4D97-AF65-F5344CB8AC3E}">
        <p14:creationId xmlns:p14="http://schemas.microsoft.com/office/powerpoint/2010/main" val="33154606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CB3A2DC8-9D10-FB43-BE2A-59CC2B5821CF}"/>
              </a:ext>
            </a:extLst>
          </p:cNvPr>
          <p:cNvSpPr>
            <a:spLocks noGrp="1" noChangeArrowheads="1"/>
          </p:cNvSpPr>
          <p:nvPr>
            <p:ph type="title"/>
          </p:nvPr>
        </p:nvSpPr>
        <p:spPr>
          <a:xfrm>
            <a:off x="197548" y="91505"/>
            <a:ext cx="9320000" cy="758575"/>
          </a:xfrm>
        </p:spPr>
        <p:txBody>
          <a:bodyPr wrap="square" numCol="1" anchorCtr="0" compatLnSpc="1">
            <a:prstTxWarp prst="textNoShape">
              <a:avLst/>
            </a:prstTxWarp>
          </a:bodyPr>
          <a:lstStyle/>
          <a:p>
            <a:pPr eaLnBrk="1" hangingPunct="1">
              <a:defRPr/>
            </a:pPr>
            <a:r>
              <a:rPr lang="en-US" dirty="0"/>
              <a:t>Hacking and </a:t>
            </a:r>
            <a:r>
              <a:rPr lang="ja-JP" altLang="en-US"/>
              <a:t>“</a:t>
            </a:r>
            <a:r>
              <a:rPr lang="en-US" altLang="ja-JP" dirty="0"/>
              <a:t>Hacker Ethic</a:t>
            </a:r>
            <a:r>
              <a:rPr lang="ja-JP" altLang="en-US"/>
              <a:t>”</a:t>
            </a:r>
            <a:r>
              <a:rPr lang="en-US" altLang="ja-JP" dirty="0"/>
              <a:t> (Continued)</a:t>
            </a:r>
            <a:endParaRPr lang="en-US" dirty="0"/>
          </a:p>
        </p:txBody>
      </p:sp>
      <p:sp>
        <p:nvSpPr>
          <p:cNvPr id="91139" name="Rectangle 3">
            <a:extLst>
              <a:ext uri="{FF2B5EF4-FFF2-40B4-BE49-F238E27FC236}">
                <a16:creationId xmlns:a16="http://schemas.microsoft.com/office/drawing/2014/main" id="{4903D3B7-B967-8A4C-8F60-BC4531F41EB0}"/>
              </a:ext>
            </a:extLst>
          </p:cNvPr>
          <p:cNvSpPr>
            <a:spLocks noGrp="1"/>
          </p:cNvSpPr>
          <p:nvPr>
            <p:ph idx="1"/>
          </p:nvPr>
        </p:nvSpPr>
        <p:spPr/>
        <p:txBody>
          <a:bodyPr>
            <a:normAutofit/>
          </a:bodyPr>
          <a:lstStyle/>
          <a:p>
            <a:pPr eaLnBrk="1" hangingPunct="1">
              <a:lnSpc>
                <a:spcPct val="90000"/>
              </a:lnSpc>
            </a:pPr>
            <a:r>
              <a:rPr lang="en-US" altLang="en-US" sz="2200" dirty="0"/>
              <a:t>Many people who are now identified in the media as hackers are neither brilliant nor accomplished computer experts.</a:t>
            </a:r>
            <a:br>
              <a:rPr lang="en-US" altLang="en-US" sz="2200" dirty="0"/>
            </a:br>
            <a:endParaRPr lang="en-US" altLang="en-US" sz="2200" dirty="0"/>
          </a:p>
          <a:p>
            <a:pPr eaLnBrk="1" hangingPunct="1">
              <a:lnSpc>
                <a:spcPct val="90000"/>
              </a:lnSpc>
            </a:pPr>
            <a:r>
              <a:rPr lang="ja-JP" altLang="en-US" sz="2200"/>
              <a:t>“</a:t>
            </a:r>
            <a:r>
              <a:rPr lang="en-US" altLang="ja-JP" sz="2200" dirty="0"/>
              <a:t>Early computer hackers</a:t>
            </a:r>
            <a:r>
              <a:rPr lang="ja-JP" altLang="en-US" sz="2200"/>
              <a:t>”</a:t>
            </a:r>
            <a:r>
              <a:rPr lang="en-US" altLang="ja-JP" sz="2200" dirty="0"/>
              <a:t> have been described as individuals who aimed at accessing computer systems to see how they worked, and not to cause any harm to those systems. </a:t>
            </a:r>
            <a:br>
              <a:rPr lang="en-US" altLang="ja-JP" sz="2200" dirty="0"/>
            </a:br>
            <a:endParaRPr lang="en-US" altLang="ja-JP" sz="2200" dirty="0"/>
          </a:p>
          <a:p>
            <a:pPr eaLnBrk="1" hangingPunct="1">
              <a:lnSpc>
                <a:spcPct val="90000"/>
              </a:lnSpc>
            </a:pPr>
            <a:r>
              <a:rPr lang="en-US" altLang="en-US" sz="2200" dirty="0"/>
              <a:t>Were these kinds of hackers also behaving unethically? </a:t>
            </a:r>
          </a:p>
          <a:p>
            <a:pPr eaLnBrk="1" hangingPunct="1">
              <a:lnSpc>
                <a:spcPct val="90000"/>
              </a:lnSpc>
            </a:pPr>
            <a:r>
              <a:rPr lang="en-US" altLang="en-US" sz="2200" dirty="0"/>
              <a:t>These individuals are sometimes described as behaving in accordance with a certain </a:t>
            </a:r>
            <a:r>
              <a:rPr lang="ja-JP" altLang="en-US" sz="2200"/>
              <a:t>“</a:t>
            </a:r>
            <a:r>
              <a:rPr lang="en-US" altLang="ja-JP" sz="2200" dirty="0"/>
              <a:t>code of ethics.</a:t>
            </a:r>
            <a:r>
              <a:rPr lang="ja-JP" altLang="en-US" sz="2200"/>
              <a:t>”</a:t>
            </a:r>
            <a:endParaRPr lang="en-US" altLang="en-US" sz="2200" dirty="0"/>
          </a:p>
        </p:txBody>
      </p:sp>
    </p:spTree>
    <p:extLst>
      <p:ext uri="{BB962C8B-B14F-4D97-AF65-F5344CB8AC3E}">
        <p14:creationId xmlns:p14="http://schemas.microsoft.com/office/powerpoint/2010/main" val="32659273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1138"/>
                                        </p:tgtEl>
                                        <p:attrNameLst>
                                          <p:attrName>style.visibility</p:attrName>
                                        </p:attrNameLst>
                                      </p:cBhvr>
                                      <p:to>
                                        <p:strVal val="visible"/>
                                      </p:to>
                                    </p:set>
                                    <p:animEffect transition="in" filter="fade">
                                      <p:cBhvr>
                                        <p:cTn id="7" dur="2000"/>
                                        <p:tgtEl>
                                          <p:spTgt spid="911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1139">
                                            <p:txEl>
                                              <p:pRg st="0" end="0"/>
                                            </p:txEl>
                                          </p:spTgt>
                                        </p:tgtEl>
                                        <p:attrNameLst>
                                          <p:attrName>style.visibility</p:attrName>
                                        </p:attrNameLst>
                                      </p:cBhvr>
                                      <p:to>
                                        <p:strVal val="visible"/>
                                      </p:to>
                                    </p:set>
                                    <p:animEffect transition="in" filter="fade">
                                      <p:cBhvr>
                                        <p:cTn id="12" dur="2000"/>
                                        <p:tgtEl>
                                          <p:spTgt spid="9113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1139">
                                            <p:txEl>
                                              <p:pRg st="1" end="1"/>
                                            </p:txEl>
                                          </p:spTgt>
                                        </p:tgtEl>
                                        <p:attrNameLst>
                                          <p:attrName>style.visibility</p:attrName>
                                        </p:attrNameLst>
                                      </p:cBhvr>
                                      <p:to>
                                        <p:strVal val="visible"/>
                                      </p:to>
                                    </p:set>
                                    <p:animEffect transition="in" filter="fade">
                                      <p:cBhvr>
                                        <p:cTn id="17" dur="2000"/>
                                        <p:tgtEl>
                                          <p:spTgt spid="9113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1139">
                                            <p:txEl>
                                              <p:pRg st="2" end="2"/>
                                            </p:txEl>
                                          </p:spTgt>
                                        </p:tgtEl>
                                        <p:attrNameLst>
                                          <p:attrName>style.visibility</p:attrName>
                                        </p:attrNameLst>
                                      </p:cBhvr>
                                      <p:to>
                                        <p:strVal val="visible"/>
                                      </p:to>
                                    </p:set>
                                    <p:animEffect transition="in" filter="fade">
                                      <p:cBhvr>
                                        <p:cTn id="22" dur="2000"/>
                                        <p:tgtEl>
                                          <p:spTgt spid="9113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1139">
                                            <p:txEl>
                                              <p:pRg st="3" end="3"/>
                                            </p:txEl>
                                          </p:spTgt>
                                        </p:tgtEl>
                                        <p:attrNameLst>
                                          <p:attrName>style.visibility</p:attrName>
                                        </p:attrNameLst>
                                      </p:cBhvr>
                                      <p:to>
                                        <p:strVal val="visible"/>
                                      </p:to>
                                    </p:set>
                                    <p:animEffect transition="in" filter="fade">
                                      <p:cBhvr>
                                        <p:cTn id="27" dur="2000"/>
                                        <p:tgtEl>
                                          <p:spTgt spid="911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8" grpId="0"/>
      <p:bldP spid="91139"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78F027D2-8F55-654A-B450-02AC7D326780}"/>
              </a:ext>
            </a:extLst>
          </p:cNvPr>
          <p:cNvSpPr>
            <a:spLocks noGrp="1" noChangeArrowheads="1"/>
          </p:cNvSpPr>
          <p:nvPr>
            <p:ph type="title"/>
          </p:nvPr>
        </p:nvSpPr>
        <p:spPr/>
        <p:txBody>
          <a:bodyPr wrap="square" numCol="1" anchorCtr="0" compatLnSpc="1">
            <a:prstTxWarp prst="textNoShape">
              <a:avLst/>
            </a:prstTxWarp>
          </a:bodyPr>
          <a:lstStyle/>
          <a:p>
            <a:pPr eaLnBrk="1" hangingPunct="1">
              <a:defRPr/>
            </a:pPr>
            <a:r>
              <a:rPr lang="en-US" dirty="0"/>
              <a:t>Hacking and the </a:t>
            </a:r>
            <a:r>
              <a:rPr lang="ja-JP" altLang="en-US"/>
              <a:t>“</a:t>
            </a:r>
            <a:r>
              <a:rPr lang="en-US" altLang="ja-JP" dirty="0"/>
              <a:t>Hacker Ethic</a:t>
            </a:r>
            <a:r>
              <a:rPr lang="ja-JP" altLang="en-US"/>
              <a:t>”</a:t>
            </a:r>
            <a:r>
              <a:rPr lang="en-US" altLang="ja-JP" dirty="0"/>
              <a:t> (Continued) </a:t>
            </a:r>
            <a:endParaRPr lang="en-US" dirty="0"/>
          </a:p>
        </p:txBody>
      </p:sp>
      <p:sp>
        <p:nvSpPr>
          <p:cNvPr id="24579" name="Rectangle 3">
            <a:extLst>
              <a:ext uri="{FF2B5EF4-FFF2-40B4-BE49-F238E27FC236}">
                <a16:creationId xmlns:a16="http://schemas.microsoft.com/office/drawing/2014/main" id="{029FDE53-7B08-B245-8B13-2C02EFA35351}"/>
              </a:ext>
            </a:extLst>
          </p:cNvPr>
          <p:cNvSpPr>
            <a:spLocks noGrp="1"/>
          </p:cNvSpPr>
          <p:nvPr>
            <p:ph idx="1"/>
          </p:nvPr>
        </p:nvSpPr>
        <p:spPr/>
        <p:txBody>
          <a:bodyPr>
            <a:normAutofit/>
          </a:bodyPr>
          <a:lstStyle/>
          <a:p>
            <a:pPr eaLnBrk="1" hangingPunct="1">
              <a:lnSpc>
                <a:spcPct val="90000"/>
              </a:lnSpc>
            </a:pPr>
            <a:r>
              <a:rPr lang="en-US" altLang="en-US" sz="2200" dirty="0"/>
              <a:t>Steven Levy (2001) describes the </a:t>
            </a:r>
            <a:r>
              <a:rPr lang="ja-JP" altLang="en-US" sz="2200"/>
              <a:t>“</a:t>
            </a:r>
            <a:r>
              <a:rPr lang="en-US" altLang="ja-JP" sz="2200" dirty="0"/>
              <a:t>Hacker Ethic</a:t>
            </a:r>
            <a:r>
              <a:rPr lang="ja-JP" altLang="en-US" sz="2200"/>
              <a:t>”</a:t>
            </a:r>
            <a:r>
              <a:rPr lang="en-US" altLang="ja-JP" sz="2200" dirty="0"/>
              <a:t> as comprising the following beliefs:</a:t>
            </a:r>
          </a:p>
          <a:p>
            <a:pPr eaLnBrk="1" hangingPunct="1">
              <a:lnSpc>
                <a:spcPct val="90000"/>
              </a:lnSpc>
              <a:buFont typeface="Tahoma" panose="020B0604030504040204" pitchFamily="34" charset="0"/>
              <a:buAutoNum type="arabicParenR"/>
            </a:pPr>
            <a:endParaRPr lang="en-US" altLang="en-US" sz="2200" dirty="0">
              <a:solidFill>
                <a:srgbClr val="000000"/>
              </a:solidFill>
            </a:endParaRPr>
          </a:p>
          <a:p>
            <a:pPr marL="457200" indent="-457200" eaLnBrk="1" hangingPunct="1">
              <a:lnSpc>
                <a:spcPct val="90000"/>
              </a:lnSpc>
              <a:buFont typeface="+mj-lt"/>
              <a:buAutoNum type="arabicParenR"/>
            </a:pPr>
            <a:r>
              <a:rPr lang="en-US" altLang="en-US" sz="2200" dirty="0">
                <a:solidFill>
                  <a:srgbClr val="000000"/>
                </a:solidFill>
              </a:rPr>
              <a:t>Access to computers should be unlimited and total.</a:t>
            </a:r>
          </a:p>
          <a:p>
            <a:pPr marL="457200" indent="-457200" eaLnBrk="1" hangingPunct="1">
              <a:lnSpc>
                <a:spcPct val="90000"/>
              </a:lnSpc>
              <a:buFont typeface="+mj-lt"/>
              <a:buAutoNum type="arabicParenR"/>
            </a:pPr>
            <a:r>
              <a:rPr lang="en-US" altLang="en-US" sz="2200" dirty="0">
                <a:solidFill>
                  <a:srgbClr val="000000"/>
                </a:solidFill>
              </a:rPr>
              <a:t>All information should be free.</a:t>
            </a:r>
          </a:p>
          <a:p>
            <a:pPr marL="457200" indent="-457200" eaLnBrk="1" hangingPunct="1">
              <a:lnSpc>
                <a:spcPct val="90000"/>
              </a:lnSpc>
              <a:buFont typeface="+mj-lt"/>
              <a:buAutoNum type="arabicParenR"/>
            </a:pPr>
            <a:r>
              <a:rPr lang="en-US" altLang="en-US" sz="2200" dirty="0">
                <a:solidFill>
                  <a:srgbClr val="000000"/>
                </a:solidFill>
              </a:rPr>
              <a:t>Mistrust Authority - Promote Decentralization.</a:t>
            </a:r>
          </a:p>
          <a:p>
            <a:pPr marL="457200" indent="-457200" eaLnBrk="1" hangingPunct="1">
              <a:lnSpc>
                <a:spcPct val="90000"/>
              </a:lnSpc>
              <a:buFont typeface="+mj-lt"/>
              <a:buAutoNum type="arabicParenR"/>
            </a:pPr>
            <a:r>
              <a:rPr lang="en-US" altLang="en-US" sz="2200" dirty="0">
                <a:solidFill>
                  <a:srgbClr val="000000"/>
                </a:solidFill>
              </a:rPr>
              <a:t>Hackers should be judged by their hacking, not bogus criteria such as degrees, age, race, or position.</a:t>
            </a:r>
          </a:p>
          <a:p>
            <a:pPr marL="457200" indent="-457200" eaLnBrk="1" hangingPunct="1">
              <a:lnSpc>
                <a:spcPct val="90000"/>
              </a:lnSpc>
              <a:buFont typeface="+mj-lt"/>
              <a:buAutoNum type="arabicParenR"/>
            </a:pPr>
            <a:r>
              <a:rPr lang="en-US" altLang="en-US" sz="2200" dirty="0">
                <a:solidFill>
                  <a:srgbClr val="000000"/>
                </a:solidFill>
              </a:rPr>
              <a:t>You can create art and beauty on a computer.</a:t>
            </a:r>
          </a:p>
          <a:p>
            <a:pPr marL="457200" indent="-457200" eaLnBrk="1" hangingPunct="1">
              <a:lnSpc>
                <a:spcPct val="90000"/>
              </a:lnSpc>
              <a:buFont typeface="+mj-lt"/>
              <a:buAutoNum type="arabicParenR"/>
            </a:pPr>
            <a:r>
              <a:rPr lang="en-US" altLang="en-US" sz="2200" dirty="0">
                <a:solidFill>
                  <a:srgbClr val="000000"/>
                </a:solidFill>
              </a:rPr>
              <a:t>Computers can change life for the better.</a:t>
            </a:r>
          </a:p>
          <a:p>
            <a:pPr marL="457200" indent="-457200" eaLnBrk="1" hangingPunct="1">
              <a:lnSpc>
                <a:spcPct val="90000"/>
              </a:lnSpc>
              <a:buFont typeface="+mj-lt"/>
              <a:buAutoNum type="arabicParenR"/>
            </a:pPr>
            <a:endParaRPr lang="en-US" altLang="en-US" sz="2200" dirty="0"/>
          </a:p>
        </p:txBody>
      </p:sp>
    </p:spTree>
    <p:extLst>
      <p:ext uri="{BB962C8B-B14F-4D97-AF65-F5344CB8AC3E}">
        <p14:creationId xmlns:p14="http://schemas.microsoft.com/office/powerpoint/2010/main" val="1344932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 calcmode="lin" valueType="num">
                                      <p:cBhvr additive="base">
                                        <p:cTn id="7" dur="500" fill="hold"/>
                                        <p:tgtEl>
                                          <p:spTgt spid="245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45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4579">
                                            <p:txEl>
                                              <p:pRg st="2" end="2"/>
                                            </p:txEl>
                                          </p:spTgt>
                                        </p:tgtEl>
                                        <p:attrNameLst>
                                          <p:attrName>style.visibility</p:attrName>
                                        </p:attrNameLst>
                                      </p:cBhvr>
                                      <p:to>
                                        <p:strVal val="visible"/>
                                      </p:to>
                                    </p:set>
                                    <p:anim calcmode="lin" valueType="num">
                                      <p:cBhvr additive="base">
                                        <p:cTn id="13" dur="500" fill="hold"/>
                                        <p:tgtEl>
                                          <p:spTgt spid="2457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457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4579">
                                            <p:txEl>
                                              <p:pRg st="3" end="3"/>
                                            </p:txEl>
                                          </p:spTgt>
                                        </p:tgtEl>
                                        <p:attrNameLst>
                                          <p:attrName>style.visibility</p:attrName>
                                        </p:attrNameLst>
                                      </p:cBhvr>
                                      <p:to>
                                        <p:strVal val="visible"/>
                                      </p:to>
                                    </p:set>
                                    <p:anim calcmode="lin" valueType="num">
                                      <p:cBhvr additive="base">
                                        <p:cTn id="19" dur="500" fill="hold"/>
                                        <p:tgtEl>
                                          <p:spTgt spid="24579">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457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4579">
                                            <p:txEl>
                                              <p:pRg st="4" end="4"/>
                                            </p:txEl>
                                          </p:spTgt>
                                        </p:tgtEl>
                                        <p:attrNameLst>
                                          <p:attrName>style.visibility</p:attrName>
                                        </p:attrNameLst>
                                      </p:cBhvr>
                                      <p:to>
                                        <p:strVal val="visible"/>
                                      </p:to>
                                    </p:set>
                                    <p:anim calcmode="lin" valueType="num">
                                      <p:cBhvr additive="base">
                                        <p:cTn id="25" dur="500" fill="hold"/>
                                        <p:tgtEl>
                                          <p:spTgt spid="24579">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457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4579">
                                            <p:txEl>
                                              <p:pRg st="5" end="5"/>
                                            </p:txEl>
                                          </p:spTgt>
                                        </p:tgtEl>
                                        <p:attrNameLst>
                                          <p:attrName>style.visibility</p:attrName>
                                        </p:attrNameLst>
                                      </p:cBhvr>
                                      <p:to>
                                        <p:strVal val="visible"/>
                                      </p:to>
                                    </p:set>
                                    <p:anim calcmode="lin" valueType="num">
                                      <p:cBhvr additive="base">
                                        <p:cTn id="31" dur="500" fill="hold"/>
                                        <p:tgtEl>
                                          <p:spTgt spid="24579">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457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4579">
                                            <p:txEl>
                                              <p:pRg st="6" end="6"/>
                                            </p:txEl>
                                          </p:spTgt>
                                        </p:tgtEl>
                                        <p:attrNameLst>
                                          <p:attrName>style.visibility</p:attrName>
                                        </p:attrNameLst>
                                      </p:cBhvr>
                                      <p:to>
                                        <p:strVal val="visible"/>
                                      </p:to>
                                    </p:set>
                                    <p:anim calcmode="lin" valueType="num">
                                      <p:cBhvr additive="base">
                                        <p:cTn id="37" dur="500" fill="hold"/>
                                        <p:tgtEl>
                                          <p:spTgt spid="24579">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457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4579">
                                            <p:txEl>
                                              <p:pRg st="7" end="7"/>
                                            </p:txEl>
                                          </p:spTgt>
                                        </p:tgtEl>
                                        <p:attrNameLst>
                                          <p:attrName>style.visibility</p:attrName>
                                        </p:attrNameLst>
                                      </p:cBhvr>
                                      <p:to>
                                        <p:strVal val="visible"/>
                                      </p:to>
                                    </p:set>
                                    <p:anim calcmode="lin" valueType="num">
                                      <p:cBhvr additive="base">
                                        <p:cTn id="43" dur="500" fill="hold"/>
                                        <p:tgtEl>
                                          <p:spTgt spid="24579">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4579">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7AF91598-6334-B240-9D94-E1AA453B9223}"/>
              </a:ext>
            </a:extLst>
          </p:cNvPr>
          <p:cNvSpPr>
            <a:spLocks noGrp="1" noChangeArrowheads="1"/>
          </p:cNvSpPr>
          <p:nvPr>
            <p:ph type="title"/>
          </p:nvPr>
        </p:nvSpPr>
        <p:spPr/>
        <p:txBody>
          <a:bodyPr/>
          <a:lstStyle/>
          <a:p>
            <a:pPr>
              <a:defRPr/>
            </a:pPr>
            <a:r>
              <a:rPr lang="en-US" dirty="0">
                <a:ea typeface="+mj-ea"/>
                <a:cs typeface="Times New Roman" pitchFamily="18" charset="0"/>
              </a:rPr>
              <a:t>Hacking Activities</a:t>
            </a:r>
          </a:p>
        </p:txBody>
      </p:sp>
      <p:sp>
        <p:nvSpPr>
          <p:cNvPr id="25603" name="Rectangle 3">
            <a:extLst>
              <a:ext uri="{FF2B5EF4-FFF2-40B4-BE49-F238E27FC236}">
                <a16:creationId xmlns:a16="http://schemas.microsoft.com/office/drawing/2014/main" id="{CF5F4CA2-F53F-3E41-95CD-CDE42374CF89}"/>
              </a:ext>
            </a:extLst>
          </p:cNvPr>
          <p:cNvSpPr>
            <a:spLocks noGrp="1"/>
          </p:cNvSpPr>
          <p:nvPr>
            <p:ph idx="1"/>
          </p:nvPr>
        </p:nvSpPr>
        <p:spPr/>
        <p:txBody>
          <a:bodyPr>
            <a:normAutofit/>
          </a:bodyPr>
          <a:lstStyle/>
          <a:p>
            <a:pPr eaLnBrk="1" hangingPunct="1">
              <a:lnSpc>
                <a:spcPct val="90000"/>
              </a:lnSpc>
            </a:pPr>
            <a:r>
              <a:rPr lang="en-US" altLang="en-US" sz="2200" dirty="0">
                <a:solidFill>
                  <a:srgbClr val="000000"/>
                </a:solidFill>
              </a:rPr>
              <a:t>Some hacking activities can be viewed as examples of three of the principles included in Levy</a:t>
            </a:r>
            <a:r>
              <a:rPr lang="ja-JP" altLang="en-US" sz="2200">
                <a:solidFill>
                  <a:srgbClr val="000000"/>
                </a:solidFill>
              </a:rPr>
              <a:t>’</a:t>
            </a:r>
            <a:r>
              <a:rPr lang="en-US" altLang="ja-JP" sz="2200" dirty="0">
                <a:solidFill>
                  <a:srgbClr val="000000"/>
                </a:solidFill>
              </a:rPr>
              <a:t>s </a:t>
            </a:r>
            <a:r>
              <a:rPr lang="ja-JP" altLang="en-US" sz="2200">
                <a:solidFill>
                  <a:srgbClr val="000000"/>
                </a:solidFill>
              </a:rPr>
              <a:t>“</a:t>
            </a:r>
            <a:r>
              <a:rPr lang="en-US" altLang="ja-JP" sz="2200" dirty="0">
                <a:solidFill>
                  <a:srgbClr val="000000"/>
                </a:solidFill>
              </a:rPr>
              <a:t>Hacker Ethic</a:t>
            </a:r>
            <a:r>
              <a:rPr lang="ja-JP" altLang="en-US" sz="2200">
                <a:solidFill>
                  <a:srgbClr val="000000"/>
                </a:solidFill>
              </a:rPr>
              <a:t>”</a:t>
            </a:r>
            <a:r>
              <a:rPr lang="en-US" altLang="ja-JP" sz="2200" dirty="0">
                <a:solidFill>
                  <a:srgbClr val="000000"/>
                </a:solidFill>
              </a:rPr>
              <a:t>: </a:t>
            </a:r>
            <a:br>
              <a:rPr lang="en-US" altLang="ja-JP" sz="2200" dirty="0">
                <a:solidFill>
                  <a:srgbClr val="000000"/>
                </a:solidFill>
              </a:rPr>
            </a:br>
            <a:endParaRPr lang="en-US" altLang="ja-JP" sz="2200" dirty="0">
              <a:solidFill>
                <a:srgbClr val="000000"/>
              </a:solidFill>
            </a:endParaRPr>
          </a:p>
          <a:p>
            <a:pPr eaLnBrk="1" hangingPunct="1">
              <a:lnSpc>
                <a:spcPct val="90000"/>
              </a:lnSpc>
              <a:buFont typeface="Tahoma" panose="020B0604030504040204" pitchFamily="34" charset="0"/>
              <a:buAutoNum type="arabicParenR"/>
            </a:pPr>
            <a:r>
              <a:rPr lang="en-US" altLang="en-US" sz="2200" dirty="0">
                <a:solidFill>
                  <a:srgbClr val="000000"/>
                </a:solidFill>
              </a:rPr>
              <a:t>information should be (totally) free;</a:t>
            </a:r>
          </a:p>
          <a:p>
            <a:pPr eaLnBrk="1" hangingPunct="1">
              <a:lnSpc>
                <a:spcPct val="90000"/>
              </a:lnSpc>
              <a:buFont typeface="Tahoma" panose="020B0604030504040204" pitchFamily="34" charset="0"/>
              <a:buAutoNum type="arabicParenR"/>
            </a:pPr>
            <a:r>
              <a:rPr lang="en-US" altLang="en-US" sz="2200" dirty="0">
                <a:solidFill>
                  <a:srgbClr val="000000"/>
                </a:solidFill>
              </a:rPr>
              <a:t>hackers provide society with a useful and important service;</a:t>
            </a:r>
          </a:p>
          <a:p>
            <a:pPr eaLnBrk="1" hangingPunct="1">
              <a:lnSpc>
                <a:spcPct val="90000"/>
              </a:lnSpc>
              <a:buFont typeface="Tahoma" panose="020B0604030504040204" pitchFamily="34" charset="0"/>
              <a:buAutoNum type="arabicParenR"/>
            </a:pPr>
            <a:r>
              <a:rPr lang="en-US" altLang="en-US" sz="2200" dirty="0">
                <a:solidFill>
                  <a:srgbClr val="000000"/>
                </a:solidFill>
              </a:rPr>
              <a:t>activities in cyberspace are virtual in nature; so they do not cause real harm to people in the real (physical) world.</a:t>
            </a:r>
            <a:endParaRPr lang="en-US" altLang="en-US" sz="2200" dirty="0"/>
          </a:p>
        </p:txBody>
      </p:sp>
    </p:spTree>
    <p:extLst>
      <p:ext uri="{BB962C8B-B14F-4D97-AF65-F5344CB8AC3E}">
        <p14:creationId xmlns:p14="http://schemas.microsoft.com/office/powerpoint/2010/main" val="4730023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additive="base">
                                        <p:cTn id="7" dur="500" fill="hold"/>
                                        <p:tgtEl>
                                          <p:spTgt spid="256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6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603">
                                            <p:txEl>
                                              <p:pRg st="1" end="1"/>
                                            </p:txEl>
                                          </p:spTgt>
                                        </p:tgtEl>
                                        <p:attrNameLst>
                                          <p:attrName>style.visibility</p:attrName>
                                        </p:attrNameLst>
                                      </p:cBhvr>
                                      <p:to>
                                        <p:strVal val="visible"/>
                                      </p:to>
                                    </p:set>
                                    <p:anim calcmode="lin" valueType="num">
                                      <p:cBhvr additive="base">
                                        <p:cTn id="13" dur="500" fill="hold"/>
                                        <p:tgtEl>
                                          <p:spTgt spid="2560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6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5603">
                                            <p:txEl>
                                              <p:pRg st="2" end="2"/>
                                            </p:txEl>
                                          </p:spTgt>
                                        </p:tgtEl>
                                        <p:attrNameLst>
                                          <p:attrName>style.visibility</p:attrName>
                                        </p:attrNameLst>
                                      </p:cBhvr>
                                      <p:to>
                                        <p:strVal val="visible"/>
                                      </p:to>
                                    </p:set>
                                    <p:anim calcmode="lin" valueType="num">
                                      <p:cBhvr additive="base">
                                        <p:cTn id="19" dur="500" fill="hold"/>
                                        <p:tgtEl>
                                          <p:spTgt spid="2560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560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5603">
                                            <p:txEl>
                                              <p:pRg st="3" end="3"/>
                                            </p:txEl>
                                          </p:spTgt>
                                        </p:tgtEl>
                                        <p:attrNameLst>
                                          <p:attrName>style.visibility</p:attrName>
                                        </p:attrNameLst>
                                      </p:cBhvr>
                                      <p:to>
                                        <p:strVal val="visible"/>
                                      </p:to>
                                    </p:set>
                                    <p:anim calcmode="lin" valueType="num">
                                      <p:cBhvr additive="base">
                                        <p:cTn id="25" dur="500" fill="hold"/>
                                        <p:tgtEl>
                                          <p:spTgt spid="2560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560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E26DDD00-CD22-3D48-B60F-A7CB08ECCD13}"/>
              </a:ext>
            </a:extLst>
          </p:cNvPr>
          <p:cNvSpPr>
            <a:spLocks noGrp="1" noChangeArrowheads="1"/>
          </p:cNvSpPr>
          <p:nvPr>
            <p:ph type="title"/>
          </p:nvPr>
        </p:nvSpPr>
        <p:spPr/>
        <p:txBody>
          <a:bodyPr wrap="square" numCol="1" anchorCtr="0" compatLnSpc="1">
            <a:prstTxWarp prst="textNoShape">
              <a:avLst/>
            </a:prstTxWarp>
          </a:bodyPr>
          <a:lstStyle/>
          <a:p>
            <a:pPr eaLnBrk="1" hangingPunct="1">
              <a:defRPr/>
            </a:pPr>
            <a:r>
              <a:rPr lang="ja-JP" altLang="en-US"/>
              <a:t>“</a:t>
            </a:r>
            <a:r>
              <a:rPr lang="en-US" altLang="ja-JP" dirty="0"/>
              <a:t>Information Wants to Be Free</a:t>
            </a:r>
            <a:r>
              <a:rPr lang="ja-JP" altLang="en-US"/>
              <a:t>”</a:t>
            </a:r>
            <a:endParaRPr lang="en-US" dirty="0"/>
          </a:p>
        </p:txBody>
      </p:sp>
      <p:sp>
        <p:nvSpPr>
          <p:cNvPr id="26627" name="Rectangle 3">
            <a:extLst>
              <a:ext uri="{FF2B5EF4-FFF2-40B4-BE49-F238E27FC236}">
                <a16:creationId xmlns:a16="http://schemas.microsoft.com/office/drawing/2014/main" id="{295A7B54-333B-E845-B4F7-CB13DB7ECF1E}"/>
              </a:ext>
            </a:extLst>
          </p:cNvPr>
          <p:cNvSpPr>
            <a:spLocks noGrp="1"/>
          </p:cNvSpPr>
          <p:nvPr>
            <p:ph idx="1"/>
          </p:nvPr>
        </p:nvSpPr>
        <p:spPr>
          <a:xfrm>
            <a:off x="382246" y="1628774"/>
            <a:ext cx="9141513" cy="4753889"/>
          </a:xfrm>
        </p:spPr>
        <p:txBody>
          <a:bodyPr>
            <a:normAutofit/>
          </a:bodyPr>
          <a:lstStyle/>
          <a:p>
            <a:pPr eaLnBrk="1" hangingPunct="1">
              <a:lnSpc>
                <a:spcPct val="90000"/>
              </a:lnSpc>
            </a:pPr>
            <a:r>
              <a:rPr lang="en-US" altLang="en-US" sz="2200" dirty="0">
                <a:solidFill>
                  <a:srgbClr val="000000"/>
                </a:solidFill>
              </a:rPr>
              <a:t>Should all information be totally free?</a:t>
            </a:r>
          </a:p>
          <a:p>
            <a:pPr eaLnBrk="1" hangingPunct="1">
              <a:lnSpc>
                <a:spcPct val="90000"/>
              </a:lnSpc>
            </a:pPr>
            <a:r>
              <a:rPr lang="en-US" altLang="en-US" sz="2200" dirty="0">
                <a:solidFill>
                  <a:srgbClr val="000000"/>
                </a:solidFill>
              </a:rPr>
              <a:t>The view that information should be free is regarded by some critics (for example, Spafford 2004) as naïve, idealistic, or romantic.</a:t>
            </a:r>
          </a:p>
          <a:p>
            <a:pPr eaLnBrk="1" hangingPunct="1">
              <a:lnSpc>
                <a:spcPct val="90000"/>
              </a:lnSpc>
            </a:pPr>
            <a:r>
              <a:rPr lang="en-US" altLang="en-US" sz="2200" dirty="0">
                <a:solidFill>
                  <a:srgbClr val="000000"/>
                </a:solidFill>
              </a:rPr>
              <a:t>Spafford notes that if information were free: </a:t>
            </a:r>
          </a:p>
          <a:p>
            <a:pPr lvl="1">
              <a:lnSpc>
                <a:spcPct val="90000"/>
              </a:lnSpc>
              <a:buFont typeface="Wingdings" pitchFamily="2" charset="2"/>
              <a:buChar char="§"/>
            </a:pPr>
            <a:r>
              <a:rPr lang="en-US" altLang="en-US" sz="2000" dirty="0">
                <a:solidFill>
                  <a:srgbClr val="000000"/>
                </a:solidFill>
              </a:rPr>
              <a:t>privacy would not be possible because we would not be able to control how information about us was collected and used. </a:t>
            </a:r>
          </a:p>
          <a:p>
            <a:pPr lvl="1">
              <a:lnSpc>
                <a:spcPct val="90000"/>
              </a:lnSpc>
              <a:buFont typeface="Wingdings" pitchFamily="2" charset="2"/>
              <a:buChar char="§"/>
            </a:pPr>
            <a:r>
              <a:rPr lang="en-US" altLang="en-US" sz="2000" dirty="0">
                <a:solidFill>
                  <a:srgbClr val="000000"/>
                </a:solidFill>
              </a:rPr>
              <a:t>it would not be possible to ensure integrity and accuracy of that information. </a:t>
            </a:r>
            <a:endParaRPr lang="en-US" altLang="en-US" sz="2000" dirty="0"/>
          </a:p>
        </p:txBody>
      </p:sp>
    </p:spTree>
    <p:extLst>
      <p:ext uri="{BB962C8B-B14F-4D97-AF65-F5344CB8AC3E}">
        <p14:creationId xmlns:p14="http://schemas.microsoft.com/office/powerpoint/2010/main" val="34933532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6627">
                                            <p:txEl>
                                              <p:pRg st="1" end="1"/>
                                            </p:txEl>
                                          </p:spTgt>
                                        </p:tgtEl>
                                        <p:attrNameLst>
                                          <p:attrName>style.visibility</p:attrName>
                                        </p:attrNameLst>
                                      </p:cBhvr>
                                      <p:to>
                                        <p:strVal val="visible"/>
                                      </p:to>
                                    </p:set>
                                    <p:anim calcmode="lin" valueType="num">
                                      <p:cBhvr additive="base">
                                        <p:cTn id="13" dur="500" fill="hold"/>
                                        <p:tgtEl>
                                          <p:spTgt spid="266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66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6627">
                                            <p:txEl>
                                              <p:pRg st="2" end="2"/>
                                            </p:txEl>
                                          </p:spTgt>
                                        </p:tgtEl>
                                        <p:attrNameLst>
                                          <p:attrName>style.visibility</p:attrName>
                                        </p:attrNameLst>
                                      </p:cBhvr>
                                      <p:to>
                                        <p:strVal val="visible"/>
                                      </p:to>
                                    </p:set>
                                    <p:anim calcmode="lin" valueType="num">
                                      <p:cBhvr additive="base">
                                        <p:cTn id="19" dur="500" fill="hold"/>
                                        <p:tgtEl>
                                          <p:spTgt spid="2662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6627">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26627">
                                            <p:txEl>
                                              <p:pRg st="3" end="3"/>
                                            </p:txEl>
                                          </p:spTgt>
                                        </p:tgtEl>
                                        <p:attrNameLst>
                                          <p:attrName>style.visibility</p:attrName>
                                        </p:attrNameLst>
                                      </p:cBhvr>
                                      <p:to>
                                        <p:strVal val="visible"/>
                                      </p:to>
                                    </p:set>
                                    <p:anim calcmode="lin" valueType="num">
                                      <p:cBhvr additive="base">
                                        <p:cTn id="23" dur="500" fill="hold"/>
                                        <p:tgtEl>
                                          <p:spTgt spid="26627">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6627">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26627">
                                            <p:txEl>
                                              <p:pRg st="4" end="4"/>
                                            </p:txEl>
                                          </p:spTgt>
                                        </p:tgtEl>
                                        <p:attrNameLst>
                                          <p:attrName>style.visibility</p:attrName>
                                        </p:attrNameLst>
                                      </p:cBhvr>
                                      <p:to>
                                        <p:strVal val="visible"/>
                                      </p:to>
                                    </p:set>
                                    <p:anim calcmode="lin" valueType="num">
                                      <p:cBhvr additive="base">
                                        <p:cTn id="27" dur="500" fill="hold"/>
                                        <p:tgtEl>
                                          <p:spTgt spid="26627">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2662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C097C8E5-AF05-064E-ADB3-B1BC24F44CFA}"/>
              </a:ext>
            </a:extLst>
          </p:cNvPr>
          <p:cNvSpPr>
            <a:spLocks noGrp="1" noChangeArrowheads="1"/>
          </p:cNvSpPr>
          <p:nvPr>
            <p:ph type="title"/>
          </p:nvPr>
        </p:nvSpPr>
        <p:spPr/>
        <p:txBody>
          <a:bodyPr/>
          <a:lstStyle/>
          <a:p>
            <a:pPr>
              <a:defRPr/>
            </a:pPr>
            <a:r>
              <a:rPr lang="en-US" dirty="0">
                <a:ea typeface="+mj-ea"/>
              </a:rPr>
              <a:t>Do Hackers Really Provide an Important Service?</a:t>
            </a:r>
          </a:p>
        </p:txBody>
      </p:sp>
      <p:sp>
        <p:nvSpPr>
          <p:cNvPr id="28675" name="Rectangle 3">
            <a:extLst>
              <a:ext uri="{FF2B5EF4-FFF2-40B4-BE49-F238E27FC236}">
                <a16:creationId xmlns:a16="http://schemas.microsoft.com/office/drawing/2014/main" id="{35F9FC12-78C0-5B4B-B19E-D4AA359CEDC9}"/>
              </a:ext>
            </a:extLst>
          </p:cNvPr>
          <p:cNvSpPr>
            <a:spLocks noGrp="1"/>
          </p:cNvSpPr>
          <p:nvPr>
            <p:ph idx="1"/>
          </p:nvPr>
        </p:nvSpPr>
        <p:spPr>
          <a:xfrm>
            <a:off x="382246" y="1728788"/>
            <a:ext cx="9141513" cy="4653876"/>
          </a:xfrm>
        </p:spPr>
        <p:txBody>
          <a:bodyPr>
            <a:normAutofit/>
          </a:bodyPr>
          <a:lstStyle/>
          <a:p>
            <a:pPr eaLnBrk="1" hangingPunct="1">
              <a:lnSpc>
                <a:spcPct val="90000"/>
              </a:lnSpc>
            </a:pPr>
            <a:r>
              <a:rPr lang="en-US" altLang="en-US" sz="2200" dirty="0">
                <a:solidFill>
                  <a:srgbClr val="000000"/>
                </a:solidFill>
              </a:rPr>
              <a:t>Spafford also provides counterexamples to this version of the </a:t>
            </a:r>
            <a:r>
              <a:rPr lang="ja-JP" altLang="en-US" sz="2200">
                <a:solidFill>
                  <a:srgbClr val="000000"/>
                </a:solidFill>
              </a:rPr>
              <a:t>“</a:t>
            </a:r>
            <a:r>
              <a:rPr lang="en-US" altLang="ja-JP" sz="2200" dirty="0">
                <a:solidFill>
                  <a:srgbClr val="000000"/>
                </a:solidFill>
              </a:rPr>
              <a:t>hacker argument.</a:t>
            </a:r>
            <a:r>
              <a:rPr lang="ja-JP" altLang="en-US" sz="2200">
                <a:solidFill>
                  <a:srgbClr val="000000"/>
                </a:solidFill>
              </a:rPr>
              <a:t>”</a:t>
            </a:r>
            <a:endParaRPr lang="en-US" altLang="ja-JP" sz="2200" dirty="0">
              <a:solidFill>
                <a:srgbClr val="000000"/>
              </a:solidFill>
            </a:endParaRPr>
          </a:p>
          <a:p>
            <a:pPr eaLnBrk="1" hangingPunct="1">
              <a:lnSpc>
                <a:spcPct val="90000"/>
              </a:lnSpc>
            </a:pPr>
            <a:r>
              <a:rPr lang="en-US" altLang="en-US" sz="2200" dirty="0">
                <a:solidFill>
                  <a:srgbClr val="000000"/>
                </a:solidFill>
              </a:rPr>
              <a:t>He asks whether we would permit someone to start a fire in a crowded shopping mall in order to expose the fact that the mall's sprinkler system was not adequate.</a:t>
            </a:r>
          </a:p>
          <a:p>
            <a:pPr eaLnBrk="1" hangingPunct="1">
              <a:lnSpc>
                <a:spcPct val="90000"/>
              </a:lnSpc>
            </a:pPr>
            <a:r>
              <a:rPr lang="en-US" altLang="en-US" sz="2200" dirty="0">
                <a:solidFill>
                  <a:srgbClr val="000000"/>
                </a:solidFill>
              </a:rPr>
              <a:t>Alternatively, would you be willing to thank a burglar who successfully broke into your house?</a:t>
            </a:r>
          </a:p>
          <a:p>
            <a:pPr eaLnBrk="1" hangingPunct="1">
              <a:lnSpc>
                <a:spcPct val="90000"/>
              </a:lnSpc>
              <a:buFont typeface="Wingdings" pitchFamily="2" charset="2"/>
              <a:buChar char="Ø"/>
            </a:pPr>
            <a:r>
              <a:rPr lang="en-US" altLang="en-US" sz="2200" dirty="0">
                <a:solidFill>
                  <a:srgbClr val="000000"/>
                </a:solidFill>
              </a:rPr>
              <a:t>For example, would you thank that burglar for showing that your home security system was inadequate? </a:t>
            </a:r>
            <a:endParaRPr lang="en-US" altLang="en-US" sz="2200" dirty="0"/>
          </a:p>
        </p:txBody>
      </p:sp>
    </p:spTree>
    <p:extLst>
      <p:ext uri="{BB962C8B-B14F-4D97-AF65-F5344CB8AC3E}">
        <p14:creationId xmlns:p14="http://schemas.microsoft.com/office/powerpoint/2010/main" val="6156190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8675">
                                            <p:txEl>
                                              <p:pRg st="1" end="1"/>
                                            </p:txEl>
                                          </p:spTgt>
                                        </p:tgtEl>
                                        <p:attrNameLst>
                                          <p:attrName>style.visibility</p:attrName>
                                        </p:attrNameLst>
                                      </p:cBhvr>
                                      <p:to>
                                        <p:strVal val="visible"/>
                                      </p:to>
                                    </p:set>
                                    <p:anim calcmode="lin" valueType="num">
                                      <p:cBhvr additive="base">
                                        <p:cTn id="13" dur="500" fill="hold"/>
                                        <p:tgtEl>
                                          <p:spTgt spid="2867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86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8675">
                                            <p:txEl>
                                              <p:pRg st="2" end="2"/>
                                            </p:txEl>
                                          </p:spTgt>
                                        </p:tgtEl>
                                        <p:attrNameLst>
                                          <p:attrName>style.visibility</p:attrName>
                                        </p:attrNameLst>
                                      </p:cBhvr>
                                      <p:to>
                                        <p:strVal val="visible"/>
                                      </p:to>
                                    </p:set>
                                    <p:anim calcmode="lin" valueType="num">
                                      <p:cBhvr additive="base">
                                        <p:cTn id="19" dur="500" fill="hold"/>
                                        <p:tgtEl>
                                          <p:spTgt spid="2867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867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8675">
                                            <p:txEl>
                                              <p:pRg st="3" end="3"/>
                                            </p:txEl>
                                          </p:spTgt>
                                        </p:tgtEl>
                                        <p:attrNameLst>
                                          <p:attrName>style.visibility</p:attrName>
                                        </p:attrNameLst>
                                      </p:cBhvr>
                                      <p:to>
                                        <p:strVal val="visible"/>
                                      </p:to>
                                    </p:set>
                                    <p:anim calcmode="lin" valueType="num">
                                      <p:cBhvr additive="base">
                                        <p:cTn id="25" dur="500" fill="hold"/>
                                        <p:tgtEl>
                                          <p:spTgt spid="2867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867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PAPERSIZE" val="Letter"/>
  <p:tag name="BACKGROUNDCOLOR" val="-1"/>
  <p:tag name="BACKGROUNDINTENSITY" val="Light"/>
  <p:tag name="PRESENTATIONTYPE" val="BoardWhite"/>
  <p:tag name="OFFICECODE" val="True"/>
  <p:tag name="FOOTER" val="True"/>
  <p:tag name="OFFICES" val="Atlanta;Boston;Chicago;San Francisco;Palo Alto;Dallas;Houston;Los Angeles;Mexico City;Manila;New York;Toronto"/>
  <p:tag name="OFFICE" val="Boston"/>
  <p:tag name="VERSION" val="5.0"/>
  <p:tag name="CHECKEDTHEME" val="Global Training"/>
  <p:tag name="THINKCELLUNDODONOTDELETE" val="0"/>
  <p:tag name="BAINFLOWCONTROLSECTIONVIEW" val="True"/>
</p:tagLst>
</file>

<file path=ppt/tags/tag2.xml><?xml version="1.0" encoding="utf-8"?>
<p:tagLst xmlns:a="http://schemas.openxmlformats.org/drawingml/2006/main" xmlns:r="http://schemas.openxmlformats.org/officeDocument/2006/relationships" xmlns:p="http://schemas.openxmlformats.org/presentationml/2006/main">
  <p:tag name="FOLLOWANCHOR" val="tru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BAINBULLETSACTIVATED" val="True"/>
  <p:tag name="BAINBULLETSLINESPACING" val="2"/>
  <p:tag name="BAINBULLETSLEVELSFINGERPRINT" val="1080426994"/>
</p:tagLst>
</file>

<file path=ppt/theme/theme1.xml><?xml version="1.0" encoding="utf-8"?>
<a:theme xmlns:a="http://schemas.openxmlformats.org/drawingml/2006/main" name="Global Training">
  <a:themeElements>
    <a:clrScheme name="Letter Bain New">
      <a:dk1>
        <a:sysClr val="windowText" lastClr="000000"/>
      </a:dk1>
      <a:lt1>
        <a:srgbClr val="CCCCCC"/>
      </a:lt1>
      <a:dk2>
        <a:srgbClr val="FFFFFF"/>
      </a:dk2>
      <a:lt2>
        <a:srgbClr val="000000"/>
      </a:lt2>
      <a:accent1>
        <a:srgbClr val="CCCCCC"/>
      </a:accent1>
      <a:accent2>
        <a:srgbClr val="FFFFFF"/>
      </a:accent2>
      <a:accent3>
        <a:srgbClr val="CC0000"/>
      </a:accent3>
      <a:accent4>
        <a:srgbClr val="A3A3A3"/>
      </a:accent4>
      <a:accent5>
        <a:srgbClr val="777777"/>
      </a:accent5>
      <a:accent6>
        <a:srgbClr val="333333"/>
      </a:accent6>
      <a:hlink>
        <a:srgbClr val="000000"/>
      </a:hlink>
      <a:folHlink>
        <a:srgbClr val="CC0000"/>
      </a:folHlink>
    </a:clrScheme>
    <a:fontScheme name="1 - Letter CFR Red">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9050">
          <a:noFill/>
        </a:ln>
      </a:spPr>
      <a:bodyPr lIns="45720" tIns="45720" rIns="45720" bIns="45720" rtlCol="0" anchor="ctr"/>
      <a:lstStyle>
        <a:defPPr algn="ctr">
          <a:defRPr sz="20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rgbClr val="080808"/>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45720" rIns="45720" rtlCol="0">
        <a:spAutoFit/>
      </a:bodyPr>
      <a:lstStyle>
        <a:defPPr>
          <a:defRPr sz="2000"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Showofficecode>false</Showofficecode>
</file>

<file path=customXml/item2.xml><?xml version="1.0" encoding="utf-8"?>
<Showfilename>false</Showfilename>
</file>

<file path=customXml/itemProps1.xml><?xml version="1.0" encoding="utf-8"?>
<ds:datastoreItem xmlns:ds="http://schemas.openxmlformats.org/officeDocument/2006/customXml" ds:itemID="{CE78D4F9-2E1C-4C35-9B77-AE33693FB48E}">
  <ds:schemaRefs/>
</ds:datastoreItem>
</file>

<file path=customXml/itemProps2.xml><?xml version="1.0" encoding="utf-8"?>
<ds:datastoreItem xmlns:ds="http://schemas.openxmlformats.org/officeDocument/2006/customXml" ds:itemID="{27B3F8FE-3D47-48F8-B488-0534D8BF9CE2}">
  <ds:schemaRefs/>
</ds:datastoreItem>
</file>

<file path=docProps/app.xml><?xml version="1.0" encoding="utf-8"?>
<Properties xmlns="http://schemas.openxmlformats.org/officeDocument/2006/extended-properties" xmlns:vt="http://schemas.openxmlformats.org/officeDocument/2006/docPropsVTypes">
  <Template>Global Training</Template>
  <TotalTime>16136</TotalTime>
  <Words>3813</Words>
  <Application>Microsoft Macintosh PowerPoint</Application>
  <PresentationFormat>A4 Paper (210x297 mm)</PresentationFormat>
  <Paragraphs>272</Paragraphs>
  <Slides>47</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47</vt:i4>
      </vt:variant>
    </vt:vector>
  </HeadingPairs>
  <TitlesOfParts>
    <vt:vector size="55" baseType="lpstr">
      <vt:lpstr>Arial</vt:lpstr>
      <vt:lpstr>Calibri</vt:lpstr>
      <vt:lpstr>Marlett</vt:lpstr>
      <vt:lpstr>Tahoma</vt:lpstr>
      <vt:lpstr>Verdana</vt:lpstr>
      <vt:lpstr>Wingdings</vt:lpstr>
      <vt:lpstr>Global Training</vt:lpstr>
      <vt:lpstr>think-cell Folie</vt:lpstr>
      <vt:lpstr>Digital Ethics:  Security (Part 2) </vt:lpstr>
      <vt:lpstr>Agenda</vt:lpstr>
      <vt:lpstr>Hacking and the “Hacker Ethic”</vt:lpstr>
      <vt:lpstr>Hacking and “Hacker Ethic” (Continued)</vt:lpstr>
      <vt:lpstr>Hacking and “Hacker Ethic” (Continued)</vt:lpstr>
      <vt:lpstr>Hacking and the “Hacker Ethic” (Continued) </vt:lpstr>
      <vt:lpstr>Hacking Activities</vt:lpstr>
      <vt:lpstr>“Information Wants to Be Free”</vt:lpstr>
      <vt:lpstr>Do Hackers Really Provide an Important Service?</vt:lpstr>
      <vt:lpstr>Does Hacking Cause Only Virtual Harm, Not Real Harm?</vt:lpstr>
      <vt:lpstr>Virtuality Fallacy</vt:lpstr>
      <vt:lpstr>Can Computer Break-ins Ever Be Ethically Justified? </vt:lpstr>
      <vt:lpstr>Ethically Justifying a Computer Break-in (Continued)</vt:lpstr>
      <vt:lpstr>Cyberterrorism</vt:lpstr>
      <vt:lpstr>Cyberterrorism vs. Hacktivism </vt:lpstr>
      <vt:lpstr>Hacktivism </vt:lpstr>
      <vt:lpstr>Can Hacktivism be Justified?</vt:lpstr>
      <vt:lpstr>Hactivism as a form of Electronic Civil Disobedience (ECD)</vt:lpstr>
      <vt:lpstr>Hacktivism as a form of ECD (Continued)</vt:lpstr>
      <vt:lpstr>Hacktivism vs. Cyberterrorism</vt:lpstr>
      <vt:lpstr>Activism, Hacktivism, and Cyberterrorism</vt:lpstr>
      <vt:lpstr>Activism, Hacktivism, and Cyberterrorism (continued)</vt:lpstr>
      <vt:lpstr>Activism, Hacktivism, and Cyberterrorism (continued)</vt:lpstr>
      <vt:lpstr>Denning’s Analysis</vt:lpstr>
      <vt:lpstr>Cybertechnology and Terrorist Organizations </vt:lpstr>
      <vt:lpstr>Cybertechnology and Terrorism (continued)</vt:lpstr>
      <vt:lpstr>Cybertechnology and Terrorism (continued)</vt:lpstr>
      <vt:lpstr>Cybertechnology and Terrorism (continued)</vt:lpstr>
      <vt:lpstr>Information Warfare </vt:lpstr>
      <vt:lpstr>Information Warfare (continued)</vt:lpstr>
      <vt:lpstr>Information Warfare (continued)</vt:lpstr>
      <vt:lpstr>Information Warfare (continued)</vt:lpstr>
      <vt:lpstr>Information Warfare (Continued) </vt:lpstr>
      <vt:lpstr>Information Warfare (continued)</vt:lpstr>
      <vt:lpstr>Information Warfare (continued)</vt:lpstr>
      <vt:lpstr>Information Warfare (continued)</vt:lpstr>
      <vt:lpstr>Information Warfare (continued)</vt:lpstr>
      <vt:lpstr>Information Warfare and Requirements for “Just War”</vt:lpstr>
      <vt:lpstr>Hacktivism, Cyberterrorism, and Information Warfare</vt:lpstr>
      <vt:lpstr>Computer Security and Risk Analysis</vt:lpstr>
      <vt:lpstr>Computer Security and Risk Analysis (Continued)</vt:lpstr>
      <vt:lpstr>Risk Analysis (Continued)</vt:lpstr>
      <vt:lpstr>Risk Analysis (Continued)</vt:lpstr>
      <vt:lpstr>Risk Assessment (Continued)</vt:lpstr>
      <vt:lpstr>Risk and the “De-perimeterization of Information Security”</vt:lpstr>
      <vt:lpstr>Risk and the “De-perimeterization of Information Security” (Continued)</vt:lpstr>
      <vt:lpstr>Risk and the “De-perimeterization of Information Security”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Markus Westner</dc:creator>
  <cp:lastModifiedBy>Steve McKinlay</cp:lastModifiedBy>
  <cp:revision>329</cp:revision>
  <cp:lastPrinted>2018-10-05T20:44:12Z</cp:lastPrinted>
  <dcterms:created xsi:type="dcterms:W3CDTF">2011-08-30T13:53:38Z</dcterms:created>
  <dcterms:modified xsi:type="dcterms:W3CDTF">2020-04-22T00:35:28Z</dcterms:modified>
</cp:coreProperties>
</file>