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Lst>
  <p:notesMasterIdLst>
    <p:notesMasterId r:id="rId35"/>
  </p:notesMasterIdLst>
  <p:handoutMasterIdLst>
    <p:handoutMasterId r:id="rId36"/>
  </p:handoutMasterIdLst>
  <p:sldIdLst>
    <p:sldId id="307" r:id="rId4"/>
    <p:sldId id="340" r:id="rId5"/>
    <p:sldId id="258" r:id="rId6"/>
    <p:sldId id="259" r:id="rId7"/>
    <p:sldId id="260" r:id="rId8"/>
    <p:sldId id="262" r:id="rId9"/>
    <p:sldId id="264" r:id="rId10"/>
    <p:sldId id="265" r:id="rId11"/>
    <p:sldId id="304" r:id="rId12"/>
    <p:sldId id="325" r:id="rId13"/>
    <p:sldId id="306" r:id="rId14"/>
    <p:sldId id="308" r:id="rId15"/>
    <p:sldId id="342" r:id="rId16"/>
    <p:sldId id="341" r:id="rId17"/>
    <p:sldId id="330" r:id="rId18"/>
    <p:sldId id="331" r:id="rId19"/>
    <p:sldId id="332" r:id="rId20"/>
    <p:sldId id="310" r:id="rId21"/>
    <p:sldId id="311" r:id="rId22"/>
    <p:sldId id="268" r:id="rId23"/>
    <p:sldId id="269" r:id="rId24"/>
    <p:sldId id="270" r:id="rId25"/>
    <p:sldId id="271" r:id="rId26"/>
    <p:sldId id="272" r:id="rId27"/>
    <p:sldId id="273" r:id="rId28"/>
    <p:sldId id="274" r:id="rId29"/>
    <p:sldId id="275" r:id="rId30"/>
    <p:sldId id="276" r:id="rId31"/>
    <p:sldId id="256" r:id="rId32"/>
    <p:sldId id="277" r:id="rId33"/>
    <p:sldId id="278" r:id="rId34"/>
  </p:sldIdLst>
  <p:sldSz cx="9906000" cy="6858000" type="A4"/>
  <p:notesSz cx="6451600" cy="9321800"/>
  <p:custDataLst>
    <p:tags r:id="rId37"/>
  </p:custDataLst>
  <p:defaultTextStyle>
    <a:defPPr>
      <a:defRPr lang="en-US"/>
    </a:defPPr>
    <a:lvl1pPr marL="0" algn="l" defTabSz="974603" rtl="0" eaLnBrk="1" latinLnBrk="0" hangingPunct="1">
      <a:defRPr lang="en-CA" sz="1900" kern="1200">
        <a:solidFill>
          <a:schemeClr val="tx1"/>
        </a:solidFill>
        <a:latin typeface="+mn-lt"/>
        <a:ea typeface="+mn-ea"/>
        <a:cs typeface="+mn-cs"/>
      </a:defRPr>
    </a:lvl1pPr>
    <a:lvl2pPr marL="487302" algn="l" defTabSz="974603" rtl="0" eaLnBrk="1" latinLnBrk="0" hangingPunct="1">
      <a:defRPr sz="1900" kern="1200">
        <a:solidFill>
          <a:schemeClr val="tx1"/>
        </a:solidFill>
        <a:latin typeface="+mn-lt"/>
        <a:ea typeface="+mn-ea"/>
        <a:cs typeface="+mn-cs"/>
      </a:defRPr>
    </a:lvl2pPr>
    <a:lvl3pPr marL="974603" algn="l" defTabSz="974603" rtl="0" eaLnBrk="1" latinLnBrk="0" hangingPunct="1">
      <a:defRPr sz="1900" kern="1200">
        <a:solidFill>
          <a:schemeClr val="tx1"/>
        </a:solidFill>
        <a:latin typeface="+mn-lt"/>
        <a:ea typeface="+mn-ea"/>
        <a:cs typeface="+mn-cs"/>
      </a:defRPr>
    </a:lvl3pPr>
    <a:lvl4pPr marL="1461899" algn="l" defTabSz="974603" rtl="0" eaLnBrk="1" latinLnBrk="0" hangingPunct="1">
      <a:defRPr sz="1900" kern="1200">
        <a:solidFill>
          <a:schemeClr val="tx1"/>
        </a:solidFill>
        <a:latin typeface="+mn-lt"/>
        <a:ea typeface="+mn-ea"/>
        <a:cs typeface="+mn-cs"/>
      </a:defRPr>
    </a:lvl4pPr>
    <a:lvl5pPr marL="1949204" algn="l" defTabSz="974603" rtl="0" eaLnBrk="1" latinLnBrk="0" hangingPunct="1">
      <a:defRPr sz="1900" kern="1200">
        <a:solidFill>
          <a:schemeClr val="tx1"/>
        </a:solidFill>
        <a:latin typeface="+mn-lt"/>
        <a:ea typeface="+mn-ea"/>
        <a:cs typeface="+mn-cs"/>
      </a:defRPr>
    </a:lvl5pPr>
    <a:lvl6pPr marL="2436502" algn="l" defTabSz="974603" rtl="0" eaLnBrk="1" latinLnBrk="0" hangingPunct="1">
      <a:defRPr sz="1900" kern="1200">
        <a:solidFill>
          <a:schemeClr val="tx1"/>
        </a:solidFill>
        <a:latin typeface="+mn-lt"/>
        <a:ea typeface="+mn-ea"/>
        <a:cs typeface="+mn-cs"/>
      </a:defRPr>
    </a:lvl6pPr>
    <a:lvl7pPr marL="2923803" algn="l" defTabSz="974603" rtl="0" eaLnBrk="1" latinLnBrk="0" hangingPunct="1">
      <a:defRPr sz="1900" kern="1200">
        <a:solidFill>
          <a:schemeClr val="tx1"/>
        </a:solidFill>
        <a:latin typeface="+mn-lt"/>
        <a:ea typeface="+mn-ea"/>
        <a:cs typeface="+mn-cs"/>
      </a:defRPr>
    </a:lvl7pPr>
    <a:lvl8pPr marL="3411103" algn="l" defTabSz="974603" rtl="0" eaLnBrk="1" latinLnBrk="0" hangingPunct="1">
      <a:defRPr sz="1900" kern="1200">
        <a:solidFill>
          <a:schemeClr val="tx1"/>
        </a:solidFill>
        <a:latin typeface="+mn-lt"/>
        <a:ea typeface="+mn-ea"/>
        <a:cs typeface="+mn-cs"/>
      </a:defRPr>
    </a:lvl8pPr>
    <a:lvl9pPr marL="3898401" algn="l" defTabSz="974603" rtl="0" eaLnBrk="1" latinLnBrk="0" hangingPunct="1">
      <a:defRPr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Prefix" id="{5AF7CB10-C4F9-436E-9C61-A417AC529D11}">
          <p14:sldIdLst>
            <p14:sldId id="307"/>
          </p14:sldIdLst>
        </p14:section>
        <p14:section name="Logistics&#10;" id="{020FB3A2-B8AC-40D9-AF4D-D64380D1D05F}">
          <p14:sldIdLst>
            <p14:sldId id="340"/>
          </p14:sldIdLst>
        </p14:section>
        <p14:section name="Setting the stage…" id="{BAD0F373-E90D-480C-B0E4-7A108D7790BD}">
          <p14:sldIdLst>
            <p14:sldId id="258"/>
            <p14:sldId id="259"/>
            <p14:sldId id="260"/>
            <p14:sldId id="262"/>
            <p14:sldId id="264"/>
            <p14:sldId id="265"/>
            <p14:sldId id="304"/>
            <p14:sldId id="325"/>
            <p14:sldId id="306"/>
            <p14:sldId id="308"/>
            <p14:sldId id="342"/>
            <p14:sldId id="341"/>
            <p14:sldId id="330"/>
            <p14:sldId id="331"/>
            <p14:sldId id="332"/>
            <p14:sldId id="310"/>
            <p14:sldId id="311"/>
            <p14:sldId id="268"/>
            <p14:sldId id="269"/>
            <p14:sldId id="270"/>
            <p14:sldId id="271"/>
            <p14:sldId id="272"/>
            <p14:sldId id="273"/>
            <p14:sldId id="274"/>
            <p14:sldId id="275"/>
            <p14:sldId id="276"/>
            <p14:sldId id="256"/>
            <p14:sldId id="277"/>
            <p14:sldId id="278"/>
          </p14:sldIdLst>
        </p14:section>
      </p14:sectionLst>
    </p:ext>
    <p:ext uri="{EFAFB233-063F-42B5-8137-9DF3F51BA10A}">
      <p15:sldGuideLst xmlns:p15="http://schemas.microsoft.com/office/powerpoint/2012/main">
        <p15:guide id="1" orient="horz" pos="4234">
          <p15:clr>
            <a:srgbClr val="A4A3A4"/>
          </p15:clr>
        </p15:guide>
        <p15:guide id="2" pos="220">
          <p15:clr>
            <a:srgbClr val="A4A3A4"/>
          </p15:clr>
        </p15:guide>
      </p15:sldGuideLst>
    </p:ext>
    <p:ext uri="{2D200454-40CA-4A62-9FC3-DE9A4176ACB9}">
      <p15:notesGuideLst xmlns:p15="http://schemas.microsoft.com/office/powerpoint/2012/main">
        <p15:guide id="1" orient="horz" pos="2936" userDrawn="1">
          <p15:clr>
            <a:srgbClr val="A4A3A4"/>
          </p15:clr>
        </p15:guide>
        <p15:guide id="2" pos="203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FFFF"/>
    <a:srgbClr val="FEFE00"/>
    <a:srgbClr val="080808"/>
    <a:srgbClr val="366858"/>
    <a:srgbClr val="17305D"/>
    <a:srgbClr val="6666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05" autoAdjust="0"/>
    <p:restoredTop sz="77465" autoAdjust="0"/>
  </p:normalViewPr>
  <p:slideViewPr>
    <p:cSldViewPr snapToGrid="0">
      <p:cViewPr varScale="1">
        <p:scale>
          <a:sx n="66" d="100"/>
          <a:sy n="66" d="100"/>
        </p:scale>
        <p:origin x="2026" y="58"/>
      </p:cViewPr>
      <p:guideLst>
        <p:guide orient="horz" pos="4234"/>
        <p:guide pos="22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94" d="100"/>
          <a:sy n="94" d="100"/>
        </p:scale>
        <p:origin x="-3438" y="-108"/>
      </p:cViewPr>
      <p:guideLst>
        <p:guide orient="horz" pos="2936"/>
        <p:guide pos="20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795693" cy="466090"/>
          </a:xfrm>
          <a:prstGeom prst="rect">
            <a:avLst/>
          </a:prstGeom>
        </p:spPr>
        <p:txBody>
          <a:bodyPr vert="horz" lIns="87453" tIns="43727" rIns="87453" bIns="43727" rtlCol="0"/>
          <a:lstStyle>
            <a:lvl1pPr algn="l">
              <a:defRPr sz="1100"/>
            </a:lvl1pPr>
          </a:lstStyle>
          <a:p>
            <a:endParaRPr lang="en-CA" dirty="0"/>
          </a:p>
        </p:txBody>
      </p:sp>
      <p:sp>
        <p:nvSpPr>
          <p:cNvPr id="3" name="Date Placeholder 2"/>
          <p:cNvSpPr>
            <a:spLocks noGrp="1"/>
          </p:cNvSpPr>
          <p:nvPr>
            <p:ph type="dt" sz="quarter" idx="1"/>
          </p:nvPr>
        </p:nvSpPr>
        <p:spPr>
          <a:xfrm>
            <a:off x="3654788" y="0"/>
            <a:ext cx="2795693" cy="466090"/>
          </a:xfrm>
          <a:prstGeom prst="rect">
            <a:avLst/>
          </a:prstGeom>
        </p:spPr>
        <p:txBody>
          <a:bodyPr vert="horz" lIns="87453" tIns="43727" rIns="87453" bIns="43727" rtlCol="0"/>
          <a:lstStyle>
            <a:lvl1pPr algn="r">
              <a:defRPr sz="1100"/>
            </a:lvl1pPr>
          </a:lstStyle>
          <a:p>
            <a:fld id="{9088374C-FBE6-4B8B-93A6-5FAFFFD20233}" type="datetimeFigureOut">
              <a:rPr lang="en-US" smtClean="0"/>
              <a:pPr/>
              <a:t>4/26/2022</a:t>
            </a:fld>
            <a:endParaRPr lang="en-CA" dirty="0"/>
          </a:p>
        </p:txBody>
      </p:sp>
      <p:sp>
        <p:nvSpPr>
          <p:cNvPr id="4" name="Footer Placeholder 3"/>
          <p:cNvSpPr>
            <a:spLocks noGrp="1"/>
          </p:cNvSpPr>
          <p:nvPr>
            <p:ph type="ftr" sz="quarter" idx="2"/>
          </p:nvPr>
        </p:nvSpPr>
        <p:spPr>
          <a:xfrm>
            <a:off x="1" y="8853553"/>
            <a:ext cx="2795693" cy="466090"/>
          </a:xfrm>
          <a:prstGeom prst="rect">
            <a:avLst/>
          </a:prstGeom>
        </p:spPr>
        <p:txBody>
          <a:bodyPr vert="horz" lIns="87453" tIns="43727" rIns="87453" bIns="43727" rtlCol="0" anchor="b"/>
          <a:lstStyle>
            <a:lvl1pPr algn="l">
              <a:defRPr sz="1100"/>
            </a:lvl1pPr>
          </a:lstStyle>
          <a:p>
            <a:endParaRPr lang="en-CA" dirty="0"/>
          </a:p>
        </p:txBody>
      </p:sp>
      <p:sp>
        <p:nvSpPr>
          <p:cNvPr id="5" name="Slide Number Placeholder 4"/>
          <p:cNvSpPr>
            <a:spLocks noGrp="1"/>
          </p:cNvSpPr>
          <p:nvPr>
            <p:ph type="sldNum" sz="quarter" idx="3"/>
          </p:nvPr>
        </p:nvSpPr>
        <p:spPr>
          <a:xfrm>
            <a:off x="3654788" y="8853553"/>
            <a:ext cx="2795693" cy="466090"/>
          </a:xfrm>
          <a:prstGeom prst="rect">
            <a:avLst/>
          </a:prstGeom>
        </p:spPr>
        <p:txBody>
          <a:bodyPr vert="horz" lIns="87453" tIns="43727" rIns="87453" bIns="43727" rtlCol="0" anchor="b"/>
          <a:lstStyle>
            <a:lvl1pPr algn="r">
              <a:defRPr sz="1100"/>
            </a:lvl1pPr>
          </a:lstStyle>
          <a:p>
            <a:fld id="{C0708A86-4735-4E3C-A53A-ACD9DD50FEDE}" type="slidenum">
              <a:rPr lang="en-CA" smtClean="0"/>
              <a:pPr/>
              <a:t>‹#›</a:t>
            </a:fld>
            <a:endParaRPr lang="en-CA" dirty="0"/>
          </a:p>
        </p:txBody>
      </p:sp>
    </p:spTree>
    <p:extLst>
      <p:ext uri="{BB962C8B-B14F-4D97-AF65-F5344CB8AC3E}">
        <p14:creationId xmlns:p14="http://schemas.microsoft.com/office/powerpoint/2010/main" val="3768820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79488" y="344488"/>
            <a:ext cx="4492625" cy="3111500"/>
          </a:xfrm>
          <a:prstGeom prst="rect">
            <a:avLst/>
          </a:prstGeom>
          <a:noFill/>
          <a:ln w="12700">
            <a:solidFill>
              <a:prstClr val="black"/>
            </a:solidFill>
          </a:ln>
        </p:spPr>
        <p:txBody>
          <a:bodyPr vert="horz" lIns="87453" tIns="43727" rIns="87453" bIns="43727" rtlCol="0" anchor="ctr"/>
          <a:lstStyle/>
          <a:p>
            <a:endParaRPr lang="en-US" dirty="0"/>
          </a:p>
        </p:txBody>
      </p:sp>
      <p:sp>
        <p:nvSpPr>
          <p:cNvPr id="5" name="Notes Placeholder 4"/>
          <p:cNvSpPr>
            <a:spLocks noGrp="1"/>
          </p:cNvSpPr>
          <p:nvPr>
            <p:ph type="body" sz="quarter" idx="3"/>
          </p:nvPr>
        </p:nvSpPr>
        <p:spPr>
          <a:xfrm>
            <a:off x="148388" y="3691756"/>
            <a:ext cx="6148374" cy="5431182"/>
          </a:xfrm>
          <a:prstGeom prst="rect">
            <a:avLst/>
          </a:prstGeom>
        </p:spPr>
        <p:txBody>
          <a:bodyPr vert="horz" lIns="87453" tIns="43727" rIns="87453" bIns="43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35343965"/>
      </p:ext>
    </p:extLst>
  </p:cSld>
  <p:clrMap bg1="lt1" tx1="dk1" bg2="lt2" tx2="dk2" accent1="accent1" accent2="accent2" accent3="accent3" accent4="accent4" accent5="accent5" accent6="accent6" hlink="hlink" folHlink="folHlink"/>
  <p:notesStyle>
    <a:lvl1pPr marL="0" algn="l" defTabSz="908127" rtl="0" eaLnBrk="1" latinLnBrk="0" hangingPunct="1">
      <a:defRPr sz="1200" kern="1200">
        <a:solidFill>
          <a:schemeClr val="tx1"/>
        </a:solidFill>
        <a:latin typeface="Verdana" pitchFamily="34" charset="0"/>
        <a:ea typeface="+mn-ea"/>
        <a:cs typeface="+mn-cs"/>
      </a:defRPr>
    </a:lvl1pPr>
    <a:lvl2pPr marL="454061" algn="l" defTabSz="908127" rtl="0" eaLnBrk="1" latinLnBrk="0" hangingPunct="1">
      <a:defRPr sz="1200" kern="1200">
        <a:solidFill>
          <a:schemeClr val="tx1"/>
        </a:solidFill>
        <a:latin typeface="Verdana" pitchFamily="34" charset="0"/>
        <a:ea typeface="+mn-ea"/>
        <a:cs typeface="+mn-cs"/>
      </a:defRPr>
    </a:lvl2pPr>
    <a:lvl3pPr marL="908127" algn="l" defTabSz="908127" rtl="0" eaLnBrk="1" latinLnBrk="0" hangingPunct="1">
      <a:defRPr sz="1200" kern="1200">
        <a:solidFill>
          <a:schemeClr val="tx1"/>
        </a:solidFill>
        <a:latin typeface="Verdana" pitchFamily="34" charset="0"/>
        <a:ea typeface="+mn-ea"/>
        <a:cs typeface="+mn-cs"/>
      </a:defRPr>
    </a:lvl3pPr>
    <a:lvl4pPr marL="1362191" algn="l" defTabSz="908127" rtl="0" eaLnBrk="1" latinLnBrk="0" hangingPunct="1">
      <a:defRPr sz="1200" kern="1200">
        <a:solidFill>
          <a:schemeClr val="tx1"/>
        </a:solidFill>
        <a:latin typeface="Verdana" pitchFamily="34" charset="0"/>
        <a:ea typeface="+mn-ea"/>
        <a:cs typeface="+mn-cs"/>
      </a:defRPr>
    </a:lvl4pPr>
    <a:lvl5pPr marL="1816251" algn="l" defTabSz="908127" rtl="0" eaLnBrk="1" latinLnBrk="0" hangingPunct="1">
      <a:defRPr sz="1200" kern="1200">
        <a:solidFill>
          <a:schemeClr val="tx1"/>
        </a:solidFill>
        <a:latin typeface="Verdana" pitchFamily="34" charset="0"/>
        <a:ea typeface="+mn-ea"/>
        <a:cs typeface="+mn-cs"/>
      </a:defRPr>
    </a:lvl5pPr>
    <a:lvl6pPr marL="2270315" algn="l" defTabSz="908127" rtl="0" eaLnBrk="1" latinLnBrk="0" hangingPunct="1">
      <a:defRPr sz="1200" kern="1200">
        <a:solidFill>
          <a:schemeClr val="tx1"/>
        </a:solidFill>
        <a:latin typeface="+mn-lt"/>
        <a:ea typeface="+mn-ea"/>
        <a:cs typeface="+mn-cs"/>
      </a:defRPr>
    </a:lvl6pPr>
    <a:lvl7pPr marL="2724378" algn="l" defTabSz="908127" rtl="0" eaLnBrk="1" latinLnBrk="0" hangingPunct="1">
      <a:defRPr sz="1200" kern="1200">
        <a:solidFill>
          <a:schemeClr val="tx1"/>
        </a:solidFill>
        <a:latin typeface="+mn-lt"/>
        <a:ea typeface="+mn-ea"/>
        <a:cs typeface="+mn-cs"/>
      </a:defRPr>
    </a:lvl7pPr>
    <a:lvl8pPr marL="3178442" algn="l" defTabSz="908127" rtl="0" eaLnBrk="1" latinLnBrk="0" hangingPunct="1">
      <a:defRPr sz="1200" kern="1200">
        <a:solidFill>
          <a:schemeClr val="tx1"/>
        </a:solidFill>
        <a:latin typeface="+mn-lt"/>
        <a:ea typeface="+mn-ea"/>
        <a:cs typeface="+mn-cs"/>
      </a:defRPr>
    </a:lvl8pPr>
    <a:lvl9pPr marL="3632506" algn="l" defTabSz="9081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otizenplatzhalter 5"/>
          <p:cNvSpPr>
            <a:spLocks noGrp="1"/>
          </p:cNvSpPr>
          <p:nvPr>
            <p:ph type="body" sz="quarter" idx="3"/>
          </p:nvPr>
        </p:nvSpPr>
        <p:spPr/>
        <p:txBody>
          <a:bodyPr>
            <a:normAutofit/>
          </a:bodyPr>
          <a:lstStyle/>
          <a:p>
            <a:endParaRPr lang="de-DE" dirty="0"/>
          </a:p>
        </p:txBody>
      </p:sp>
      <p:sp>
        <p:nvSpPr>
          <p:cNvPr id="7" name="Folienbildplatzhalter 6"/>
          <p:cNvSpPr>
            <a:spLocks noGrp="1" noRot="1" noChangeAspect="1"/>
          </p:cNvSpPr>
          <p:nvPr>
            <p:ph type="sldImg" idx="2"/>
          </p:nvPr>
        </p:nvSpPr>
        <p:spPr>
          <a:xfrm>
            <a:off x="1006475" y="211138"/>
            <a:ext cx="4438650" cy="3074987"/>
          </a:xfrm>
        </p:spPr>
      </p:sp>
    </p:spTree>
    <p:extLst>
      <p:ext uri="{BB962C8B-B14F-4D97-AF65-F5344CB8AC3E}">
        <p14:creationId xmlns:p14="http://schemas.microsoft.com/office/powerpoint/2010/main" val="38218739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4" name="Objekt 3" hidden="1"/>
          <p:cNvGraphicFramePr>
            <a:graphicFrameLocks noChangeAspect="1"/>
          </p:cNvGraphicFramePr>
          <p:nvPr userDrawn="1">
            <p:custDataLst>
              <p:tags r:id="rId1"/>
            </p:custDataLst>
            <p:extLst>
              <p:ext uri="{D42A27DB-BD31-4B8C-83A1-F6EECF244321}">
                <p14:modId xmlns:p14="http://schemas.microsoft.com/office/powerpoint/2010/main" val="9392711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Folie" r:id="rId3" imgW="353" imgH="353" progId="TCLayout.ActiveDocument.1">
                  <p:embed/>
                </p:oleObj>
              </mc:Choice>
              <mc:Fallback>
                <p:oleObj name="think-cell Folie" r:id="rId3" imgW="353" imgH="353"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genda Chart Layou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2525437" y="2697400"/>
            <a:ext cx="5008566" cy="1769128"/>
          </a:xfrm>
        </p:spPr>
        <p:txBody>
          <a:bodyPr/>
          <a:lstStyle/>
          <a:p>
            <a:pPr lvl="0"/>
            <a:r>
              <a:rPr lang="en-US" dirty="0"/>
              <a:t>First level bullet</a:t>
            </a:r>
          </a:p>
          <a:p>
            <a:pPr lvl="0"/>
            <a:r>
              <a:rPr lang="en-US" dirty="0"/>
              <a:t>First level bullet</a:t>
            </a:r>
          </a:p>
          <a:p>
            <a:pPr lvl="0"/>
            <a:r>
              <a:rPr lang="en-US" dirty="0"/>
              <a:t>First level bullet</a:t>
            </a:r>
          </a:p>
        </p:txBody>
      </p:sp>
      <p:sp>
        <p:nvSpPr>
          <p:cNvPr id="5" name="Title 4"/>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lank Slide Layou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DE945577-9640-9548-93A9-557E21B15A3F}"/>
              </a:ext>
            </a:extLst>
          </p:cNvPr>
          <p:cNvSpPr>
            <a:spLocks noGrp="1"/>
          </p:cNvSpPr>
          <p:nvPr>
            <p:ph type="sldNum" sz="quarter" idx="10"/>
          </p:nvPr>
        </p:nvSpPr>
        <p:spPr>
          <a:ln/>
        </p:spPr>
        <p:txBody>
          <a:bodyPr/>
          <a:lstStyle>
            <a:lvl1pPr>
              <a:defRPr/>
            </a:lvl1pPr>
          </a:lstStyle>
          <a:p>
            <a:fld id="{37A86FD1-1486-0746-9D0C-96AF8A0D38DD}" type="slidenum">
              <a:rPr lang="en-US" altLang="en-US"/>
              <a:pPr/>
              <a:t>‹#›</a:t>
            </a:fld>
            <a:endParaRPr lang="en-US" altLang="en-US"/>
          </a:p>
        </p:txBody>
      </p:sp>
      <p:sp>
        <p:nvSpPr>
          <p:cNvPr id="5" name="Footer Placeholder 4">
            <a:extLst>
              <a:ext uri="{FF2B5EF4-FFF2-40B4-BE49-F238E27FC236}">
                <a16:creationId xmlns:a16="http://schemas.microsoft.com/office/drawing/2014/main" id="{C26CAC21-E5C6-A142-9930-39546374FDA7}"/>
              </a:ext>
            </a:extLst>
          </p:cNvPr>
          <p:cNvSpPr>
            <a:spLocks noGrp="1"/>
          </p:cNvSpPr>
          <p:nvPr>
            <p:ph type="ftr" sz="quarter" idx="11"/>
          </p:nvPr>
        </p:nvSpPr>
        <p:spPr/>
        <p:txBody>
          <a:bodyPr/>
          <a:lstStyle>
            <a:lvl1pPr>
              <a:defRPr/>
            </a:lvl1pPr>
          </a:lstStyle>
          <a:p>
            <a:pPr>
              <a:defRPr/>
            </a:pPr>
            <a:endParaRPr lang="en-US"/>
          </a:p>
        </p:txBody>
      </p:sp>
      <p:sp>
        <p:nvSpPr>
          <p:cNvPr id="6" name="Date Placeholder 3">
            <a:extLst>
              <a:ext uri="{FF2B5EF4-FFF2-40B4-BE49-F238E27FC236}">
                <a16:creationId xmlns:a16="http://schemas.microsoft.com/office/drawing/2014/main" id="{B18E34F0-6462-E242-9631-72A10BEF842D}"/>
              </a:ext>
            </a:extLst>
          </p:cNvPr>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009478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Chart Layout">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2" name="TextBox 1">
            <a:extLst>
              <a:ext uri="{FF2B5EF4-FFF2-40B4-BE49-F238E27FC236}">
                <a16:creationId xmlns:a16="http://schemas.microsoft.com/office/drawing/2014/main" id="{CB641B4E-565A-468A-8D0B-DCAE2EFC6AFB}"/>
              </a:ext>
            </a:extLst>
          </p:cNvPr>
          <p:cNvSpPr txBox="1"/>
          <p:nvPr userDrawn="1"/>
        </p:nvSpPr>
        <p:spPr>
          <a:xfrm>
            <a:off x="365760" y="1354975"/>
            <a:ext cx="9137500" cy="4796443"/>
          </a:xfrm>
          <a:prstGeom prst="rect">
            <a:avLst/>
          </a:prstGeom>
          <a:noFill/>
        </p:spPr>
        <p:txBody>
          <a:bodyPr wrap="square" lIns="45720" rIns="45720" rtlCol="0">
            <a:spAutoFit/>
          </a:bodyPr>
          <a:lstStyle/>
          <a:p>
            <a:endParaRPr lang="en-NZ" sz="2000" dirty="0"/>
          </a:p>
        </p:txBody>
      </p:sp>
      <p:sp>
        <p:nvSpPr>
          <p:cNvPr id="4" name="TextBox 3">
            <a:extLst>
              <a:ext uri="{FF2B5EF4-FFF2-40B4-BE49-F238E27FC236}">
                <a16:creationId xmlns:a16="http://schemas.microsoft.com/office/drawing/2014/main" id="{0AA3954F-6E46-4EED-8954-213BFC944D83}"/>
              </a:ext>
            </a:extLst>
          </p:cNvPr>
          <p:cNvSpPr txBox="1"/>
          <p:nvPr userDrawn="1"/>
        </p:nvSpPr>
        <p:spPr>
          <a:xfrm>
            <a:off x="365760" y="1354975"/>
            <a:ext cx="9002684" cy="4796443"/>
          </a:xfrm>
          <a:prstGeom prst="rect">
            <a:avLst/>
          </a:prstGeom>
          <a:noFill/>
        </p:spPr>
        <p:txBody>
          <a:bodyPr wrap="square" lIns="45720" rIns="45720" rtlCol="0">
            <a:spAutoFit/>
          </a:bodyPr>
          <a:lstStyle/>
          <a:p>
            <a:endParaRPr lang="en-NZ" sz="20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harts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5" name="Picture Placeholder 7"/>
          <p:cNvSpPr>
            <a:spLocks noGrp="1"/>
          </p:cNvSpPr>
          <p:nvPr>
            <p:ph type="pic" sz="quarter" idx="13" hasCustomPrompt="1"/>
          </p:nvPr>
        </p:nvSpPr>
        <p:spPr>
          <a:xfrm>
            <a:off x="5188164"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6" name="Text Placeholder 6"/>
          <p:cNvSpPr>
            <a:spLocks noGrp="1"/>
          </p:cNvSpPr>
          <p:nvPr>
            <p:ph type="body" sz="quarter" idx="14"/>
          </p:nvPr>
        </p:nvSpPr>
        <p:spPr>
          <a:xfrm>
            <a:off x="384736" y="1171059"/>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7" name="Text Placeholder 6"/>
          <p:cNvSpPr>
            <a:spLocks noGrp="1"/>
          </p:cNvSpPr>
          <p:nvPr>
            <p:ph type="body" sz="quarter" idx="15"/>
          </p:nvPr>
        </p:nvSpPr>
        <p:spPr>
          <a:xfrm>
            <a:off x="5185521"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9" name="Title 8"/>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hree Charts Layout">
    <p:spTree>
      <p:nvGrpSpPr>
        <p:cNvPr id="1" name=""/>
        <p:cNvGrpSpPr/>
        <p:nvPr/>
      </p:nvGrpSpPr>
      <p:grpSpPr>
        <a:xfrm>
          <a:off x="0" y="0"/>
          <a:ext cx="0" cy="0"/>
          <a:chOff x="0" y="0"/>
          <a:chExt cx="0" cy="0"/>
        </a:xfrm>
      </p:grpSpPr>
      <p:sp>
        <p:nvSpPr>
          <p:cNvPr id="13" name="Picture Placeholder 7"/>
          <p:cNvSpPr>
            <a:spLocks noGrp="1"/>
          </p:cNvSpPr>
          <p:nvPr>
            <p:ph type="pic" sz="quarter" idx="12" hasCustomPrompt="1"/>
          </p:nvPr>
        </p:nvSpPr>
        <p:spPr>
          <a:xfrm>
            <a:off x="383123"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14" name="Picture Placeholder 7"/>
          <p:cNvSpPr>
            <a:spLocks noGrp="1"/>
          </p:cNvSpPr>
          <p:nvPr>
            <p:ph type="pic" sz="quarter" idx="13" hasCustomPrompt="1"/>
          </p:nvPr>
        </p:nvSpPr>
        <p:spPr>
          <a:xfrm>
            <a:off x="6452589"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5" name="Text Placeholder 6"/>
          <p:cNvSpPr>
            <a:spLocks noGrp="1"/>
          </p:cNvSpPr>
          <p:nvPr>
            <p:ph type="body" sz="quarter" idx="14"/>
          </p:nvPr>
        </p:nvSpPr>
        <p:spPr>
          <a:xfrm>
            <a:off x="383121"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6" name="Text Placeholder 6"/>
          <p:cNvSpPr>
            <a:spLocks noGrp="1"/>
          </p:cNvSpPr>
          <p:nvPr>
            <p:ph type="body" sz="quarter" idx="15"/>
          </p:nvPr>
        </p:nvSpPr>
        <p:spPr>
          <a:xfrm>
            <a:off x="6452588"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7" name="Picture Placeholder 7"/>
          <p:cNvSpPr>
            <a:spLocks noGrp="1"/>
          </p:cNvSpPr>
          <p:nvPr>
            <p:ph type="pic" sz="quarter" idx="16" hasCustomPrompt="1"/>
          </p:nvPr>
        </p:nvSpPr>
        <p:spPr>
          <a:xfrm>
            <a:off x="3417856"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8" name="Text Placeholder 6"/>
          <p:cNvSpPr>
            <a:spLocks noGrp="1"/>
          </p:cNvSpPr>
          <p:nvPr>
            <p:ph type="body" sz="quarter" idx="17"/>
          </p:nvPr>
        </p:nvSpPr>
        <p:spPr>
          <a:xfrm>
            <a:off x="3398817"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our Charts Layout">
    <p:spTree>
      <p:nvGrpSpPr>
        <p:cNvPr id="1" name=""/>
        <p:cNvGrpSpPr/>
        <p:nvPr/>
      </p:nvGrpSpPr>
      <p:grpSpPr>
        <a:xfrm>
          <a:off x="0" y="0"/>
          <a:ext cx="0" cy="0"/>
          <a:chOff x="0" y="0"/>
          <a:chExt cx="0" cy="0"/>
        </a:xfrm>
      </p:grpSpPr>
      <p:sp>
        <p:nvSpPr>
          <p:cNvPr id="15" name="Picture Placeholder 7"/>
          <p:cNvSpPr>
            <a:spLocks noGrp="1"/>
          </p:cNvSpPr>
          <p:nvPr>
            <p:ph type="pic" sz="quarter" idx="12" hasCustomPrompt="1"/>
          </p:nvPr>
        </p:nvSpPr>
        <p:spPr>
          <a:xfrm>
            <a:off x="383052" y="1319241"/>
            <a:ext cx="4338016" cy="2454499"/>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16" name="Picture Placeholder 7"/>
          <p:cNvSpPr>
            <a:spLocks noGrp="1"/>
          </p:cNvSpPr>
          <p:nvPr>
            <p:ph type="pic" sz="quarter" idx="13" hasCustomPrompt="1"/>
          </p:nvPr>
        </p:nvSpPr>
        <p:spPr>
          <a:xfrm>
            <a:off x="5188164" y="1319241"/>
            <a:ext cx="4338016" cy="2454499"/>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7" name="Text Placeholder 6"/>
          <p:cNvSpPr>
            <a:spLocks noGrp="1"/>
          </p:cNvSpPr>
          <p:nvPr>
            <p:ph type="body" sz="quarter" idx="14"/>
          </p:nvPr>
        </p:nvSpPr>
        <p:spPr>
          <a:xfrm>
            <a:off x="384736" y="1061541"/>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8" name="Text Placeholder 6"/>
          <p:cNvSpPr>
            <a:spLocks noGrp="1"/>
          </p:cNvSpPr>
          <p:nvPr>
            <p:ph type="body" sz="quarter" idx="15"/>
          </p:nvPr>
        </p:nvSpPr>
        <p:spPr>
          <a:xfrm>
            <a:off x="5185519" y="1061541"/>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9" name="Picture Placeholder 7"/>
          <p:cNvSpPr>
            <a:spLocks noGrp="1"/>
          </p:cNvSpPr>
          <p:nvPr>
            <p:ph type="pic" sz="quarter" idx="16" hasCustomPrompt="1"/>
          </p:nvPr>
        </p:nvSpPr>
        <p:spPr>
          <a:xfrm>
            <a:off x="381695" y="4047875"/>
            <a:ext cx="4338016" cy="2454499"/>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20" name="Picture Placeholder 7"/>
          <p:cNvSpPr>
            <a:spLocks noGrp="1"/>
          </p:cNvSpPr>
          <p:nvPr>
            <p:ph type="pic" sz="quarter" idx="17" hasCustomPrompt="1"/>
          </p:nvPr>
        </p:nvSpPr>
        <p:spPr>
          <a:xfrm>
            <a:off x="5185450" y="4047875"/>
            <a:ext cx="4338016" cy="2454499"/>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21" name="Text Placeholder 6"/>
          <p:cNvSpPr>
            <a:spLocks noGrp="1"/>
          </p:cNvSpPr>
          <p:nvPr>
            <p:ph type="body" sz="quarter" idx="18"/>
          </p:nvPr>
        </p:nvSpPr>
        <p:spPr>
          <a:xfrm>
            <a:off x="381763" y="3816326"/>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22" name="Text Placeholder 6"/>
          <p:cNvSpPr>
            <a:spLocks noGrp="1"/>
          </p:cNvSpPr>
          <p:nvPr>
            <p:ph type="body" sz="quarter" idx="19"/>
          </p:nvPr>
        </p:nvSpPr>
        <p:spPr>
          <a:xfrm>
            <a:off x="5185519" y="3816326"/>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2" name="Title 1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alf Page Chart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5" name="Text Placeholder 6"/>
          <p:cNvSpPr>
            <a:spLocks noGrp="1"/>
          </p:cNvSpPr>
          <p:nvPr>
            <p:ph type="body" sz="quarter" idx="14"/>
          </p:nvPr>
        </p:nvSpPr>
        <p:spPr>
          <a:xfrm>
            <a:off x="384669"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4" name="Table Placeholder 3"/>
          <p:cNvSpPr>
            <a:spLocks noGrp="1"/>
          </p:cNvSpPr>
          <p:nvPr>
            <p:ph type="tbl" sz="quarter" idx="10"/>
          </p:nvPr>
        </p:nvSpPr>
        <p:spPr>
          <a:xfrm>
            <a:off x="381986" y="1306077"/>
            <a:ext cx="9142030" cy="5096770"/>
          </a:xfrm>
          <a:prstGeom prst="rect">
            <a:avLst/>
          </a:prstGeom>
        </p:spPr>
        <p:txBody>
          <a:bodyPr>
            <a:normAutofit/>
          </a:bodyPr>
          <a:lstStyle>
            <a:lvl1pPr>
              <a:defRPr lang="en-US" altLang="zh-CN" sz="2400" kern="1200" baseline="0" noProof="1" dirty="0" smtClean="0">
                <a:solidFill>
                  <a:schemeClr val="tx1"/>
                </a:solidFill>
                <a:latin typeface="+mn-lt"/>
                <a:ea typeface="+mn-ea"/>
                <a:cs typeface="+mn-cs"/>
              </a:defRPr>
            </a:lvl1pPr>
          </a:lstStyle>
          <a:p>
            <a:pPr marL="268155" lvl="0" indent="-269598" algn="l" defTabSz="974345" rtl="0" eaLnBrk="1" fontAlgn="base" latinLnBrk="0" hangingPunct="1">
              <a:lnSpc>
                <a:spcPct val="150000"/>
              </a:lnSpc>
              <a:spcBef>
                <a:spcPts val="600"/>
              </a:spcBef>
              <a:spcAft>
                <a:spcPct val="0"/>
              </a:spcAft>
              <a:buClr>
                <a:schemeClr val="tx1"/>
              </a:buClr>
              <a:buSzPct val="100000"/>
              <a:buFont typeface="Verdana" pitchFamily="34" charset="0"/>
              <a:buChar char="•"/>
            </a:pPr>
            <a:r>
              <a:rPr lang="en-US" dirty="0"/>
              <a:t>Click icon to add table</a:t>
            </a:r>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alf Page Chart and Table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1261"/>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6" name="Table Placeholder 5"/>
          <p:cNvSpPr>
            <a:spLocks noGrp="1"/>
          </p:cNvSpPr>
          <p:nvPr>
            <p:ph type="tbl" sz="quarter" idx="13"/>
          </p:nvPr>
        </p:nvSpPr>
        <p:spPr>
          <a:xfrm>
            <a:off x="5185519" y="1391199"/>
            <a:ext cx="4338276" cy="5096770"/>
          </a:xfrm>
          <a:prstGeom prst="rect">
            <a:avLst/>
          </a:prstGeom>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smtClean="0">
                <a:solidFill>
                  <a:schemeClr val="tx1"/>
                </a:solidFill>
                <a:latin typeface="+mn-lt"/>
                <a:ea typeface="+mn-ea"/>
                <a:cs typeface="+mn-cs"/>
              </a:defRPr>
            </a:lvl1pPr>
          </a:lstStyle>
          <a:p>
            <a:r>
              <a:rPr lang="en-US" dirty="0"/>
              <a:t>Click icon to add table</a:t>
            </a:r>
          </a:p>
        </p:txBody>
      </p:sp>
      <p:sp>
        <p:nvSpPr>
          <p:cNvPr id="5" name="Text Placeholder 6"/>
          <p:cNvSpPr>
            <a:spLocks noGrp="1"/>
          </p:cNvSpPr>
          <p:nvPr>
            <p:ph type="body" sz="quarter" idx="14"/>
          </p:nvPr>
        </p:nvSpPr>
        <p:spPr>
          <a:xfrm>
            <a:off x="384669"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6016" y="3425992"/>
            <a:ext cx="8899981" cy="589709"/>
          </a:xfrm>
          <a:prstGeom prst="rect">
            <a:avLst/>
          </a:prstGeom>
        </p:spPr>
        <p:txBody>
          <a:bodyPr lIns="45445" tIns="45445" rIns="45445" bIns="45445" anchor="b" anchorCtr="0">
            <a:normAutofit/>
          </a:bodyPr>
          <a:lstStyle>
            <a:lvl1pPr>
              <a:defRPr sz="2800" b="1">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96017" y="4015639"/>
            <a:ext cx="8909290" cy="539162"/>
          </a:xfrm>
          <a:prstGeom prst="rect">
            <a:avLst/>
          </a:prstGeom>
        </p:spPr>
        <p:txBody>
          <a:bodyPr lIns="45445" rIns="45445">
            <a:normAutofit/>
          </a:bodyPr>
          <a:lstStyle>
            <a:lvl1pPr marL="0" indent="0" algn="l">
              <a:buNone/>
              <a:defRPr sz="2400">
                <a:solidFill>
                  <a:srgbClr val="666666"/>
                </a:solidFill>
              </a:defRPr>
            </a:lvl1pPr>
            <a:lvl2pPr marL="487302" indent="0" algn="ctr">
              <a:buNone/>
              <a:defRPr>
                <a:solidFill>
                  <a:schemeClr val="tx1">
                    <a:tint val="75000"/>
                  </a:schemeClr>
                </a:solidFill>
              </a:defRPr>
            </a:lvl2pPr>
            <a:lvl3pPr marL="974603" indent="0" algn="ctr">
              <a:buNone/>
              <a:defRPr>
                <a:solidFill>
                  <a:schemeClr val="tx1">
                    <a:tint val="75000"/>
                  </a:schemeClr>
                </a:solidFill>
              </a:defRPr>
            </a:lvl3pPr>
            <a:lvl4pPr marL="1461899" indent="0" algn="ctr">
              <a:buNone/>
              <a:defRPr>
                <a:solidFill>
                  <a:schemeClr val="tx1">
                    <a:tint val="75000"/>
                  </a:schemeClr>
                </a:solidFill>
              </a:defRPr>
            </a:lvl4pPr>
            <a:lvl5pPr marL="1949204" indent="0" algn="ctr">
              <a:buNone/>
              <a:defRPr>
                <a:solidFill>
                  <a:schemeClr val="tx1">
                    <a:tint val="75000"/>
                  </a:schemeClr>
                </a:solidFill>
              </a:defRPr>
            </a:lvl5pPr>
            <a:lvl6pPr marL="2436502" indent="0" algn="ctr">
              <a:buNone/>
              <a:defRPr>
                <a:solidFill>
                  <a:schemeClr val="tx1">
                    <a:tint val="75000"/>
                  </a:schemeClr>
                </a:solidFill>
              </a:defRPr>
            </a:lvl6pPr>
            <a:lvl7pPr marL="2923803" indent="0" algn="ctr">
              <a:buNone/>
              <a:defRPr>
                <a:solidFill>
                  <a:schemeClr val="tx1">
                    <a:tint val="75000"/>
                  </a:schemeClr>
                </a:solidFill>
              </a:defRPr>
            </a:lvl7pPr>
            <a:lvl8pPr marL="3411103" indent="0" algn="ctr">
              <a:buNone/>
              <a:defRPr>
                <a:solidFill>
                  <a:schemeClr val="tx1">
                    <a:tint val="75000"/>
                  </a:schemeClr>
                </a:solidFill>
              </a:defRPr>
            </a:lvl8pPr>
            <a:lvl9pPr marL="3898401" indent="0" algn="ctr">
              <a:buNone/>
              <a:defRPr>
                <a:solidFill>
                  <a:schemeClr val="tx1">
                    <a:tint val="75000"/>
                  </a:schemeClr>
                </a:solidFill>
              </a:defRPr>
            </a:lvl9pPr>
          </a:lstStyle>
          <a:p>
            <a:r>
              <a:rPr lang="en-US"/>
              <a:t>Click to edit Master subtitle style</a:t>
            </a:r>
            <a:endParaRPr lang="en-US" dirty="0"/>
          </a:p>
        </p:txBody>
      </p:sp>
      <p:cxnSp>
        <p:nvCxnSpPr>
          <p:cNvPr id="12" name="Straight Connector 11"/>
          <p:cNvCxnSpPr/>
          <p:nvPr/>
        </p:nvCxnSpPr>
        <p:spPr>
          <a:xfrm>
            <a:off x="69" y="6555697"/>
            <a:ext cx="9906000"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customXml" Target="../../customXml/item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customXml/item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aphicFrame>
        <p:nvGraphicFramePr>
          <p:cNvPr id="23" name="Object 22" hidden="1"/>
          <p:cNvGraphicFramePr>
            <a:graphicFrameLocks noChangeAspect="1"/>
          </p:cNvGraphicFramePr>
          <p:nvPr>
            <p:extLst>
              <p:ext uri="{D42A27DB-BD31-4B8C-83A1-F6EECF244321}">
                <p14:modId xmlns:p14="http://schemas.microsoft.com/office/powerpoint/2010/main" val="4042912309"/>
              </p:ext>
            </p:extLst>
          </p:nvPr>
        </p:nvGraphicFramePr>
        <p:xfrm>
          <a:off x="1" y="1"/>
          <a:ext cx="161625" cy="146257"/>
        </p:xfrm>
        <a:graphic>
          <a:graphicData uri="http://schemas.openxmlformats.org/presentationml/2006/ole">
            <mc:AlternateContent xmlns:mc="http://schemas.openxmlformats.org/markup-compatibility/2006">
              <mc:Choice xmlns:v="urn:schemas-microsoft-com:vml" Requires="v">
                <p:oleObj name="think-cell Folie" r:id="rId17" imgW="360" imgH="360" progId="TCLayout.ActiveDocument.1">
                  <p:embed/>
                </p:oleObj>
              </mc:Choice>
              <mc:Fallback>
                <p:oleObj name="think-cell Folie" r:id="rId17" imgW="360" imgH="360" progId="TCLayout.ActiveDocument.1">
                  <p:embed/>
                  <p:pic>
                    <p:nvPicPr>
                      <p:cNvPr id="0" name="Object 2" hidden="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 y="1"/>
                        <a:ext cx="161625" cy="1462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Freeform 12"/>
          <p:cNvSpPr/>
          <p:nvPr/>
        </p:nvSpPr>
        <p:spPr>
          <a:xfrm>
            <a:off x="70" y="905108"/>
            <a:ext cx="9607802" cy="126366"/>
          </a:xfrm>
          <a:custGeom>
            <a:avLst/>
            <a:gdLst>
              <a:gd name="connsiteX0" fmla="*/ 0 w 9457509"/>
              <a:gd name="connsiteY0" fmla="*/ 0 h 195943"/>
              <a:gd name="connsiteX1" fmla="*/ 9457509 w 9457509"/>
              <a:gd name="connsiteY1" fmla="*/ 39189 h 195943"/>
              <a:gd name="connsiteX2" fmla="*/ 9353006 w 9457509"/>
              <a:gd name="connsiteY2" fmla="*/ 169817 h 195943"/>
              <a:gd name="connsiteX3" fmla="*/ 0 w 9457509"/>
              <a:gd name="connsiteY3" fmla="*/ 195943 h 195943"/>
              <a:gd name="connsiteX0" fmla="*/ 0 w 9457509"/>
              <a:gd name="connsiteY0" fmla="*/ 0 h 196306"/>
              <a:gd name="connsiteX1" fmla="*/ 9457509 w 9457509"/>
              <a:gd name="connsiteY1" fmla="*/ 39189 h 196306"/>
              <a:gd name="connsiteX2" fmla="*/ 9297557 w 9457509"/>
              <a:gd name="connsiteY2" fmla="*/ 196306 h 196306"/>
              <a:gd name="connsiteX3" fmla="*/ 0 w 9457509"/>
              <a:gd name="connsiteY3" fmla="*/ 195943 h 196306"/>
              <a:gd name="connsiteX0" fmla="*/ 13063 w 9457509"/>
              <a:gd name="connsiteY0" fmla="*/ 4716 h 157117"/>
              <a:gd name="connsiteX1" fmla="*/ 9457509 w 9457509"/>
              <a:gd name="connsiteY1" fmla="*/ 0 h 157117"/>
              <a:gd name="connsiteX2" fmla="*/ 9297557 w 9457509"/>
              <a:gd name="connsiteY2" fmla="*/ 157117 h 157117"/>
              <a:gd name="connsiteX3" fmla="*/ 0 w 9457509"/>
              <a:gd name="connsiteY3" fmla="*/ 156754 h 157117"/>
              <a:gd name="connsiteX0" fmla="*/ 13063 w 9449163"/>
              <a:gd name="connsiteY0" fmla="*/ 0 h 152401"/>
              <a:gd name="connsiteX1" fmla="*/ 9449163 w 9449163"/>
              <a:gd name="connsiteY1" fmla="*/ 0 h 152401"/>
              <a:gd name="connsiteX2" fmla="*/ 9297557 w 9449163"/>
              <a:gd name="connsiteY2" fmla="*/ 152401 h 152401"/>
              <a:gd name="connsiteX3" fmla="*/ 0 w 9449163"/>
              <a:gd name="connsiteY3" fmla="*/ 152038 h 152401"/>
              <a:gd name="connsiteX0" fmla="*/ 13063 w 9449163"/>
              <a:gd name="connsiteY0" fmla="*/ 0 h 152400"/>
              <a:gd name="connsiteX1" fmla="*/ 9449163 w 9449163"/>
              <a:gd name="connsiteY1" fmla="*/ 0 h 152400"/>
              <a:gd name="connsiteX2" fmla="*/ 9372963 w 9449163"/>
              <a:gd name="connsiteY2" fmla="*/ 152400 h 152400"/>
              <a:gd name="connsiteX3" fmla="*/ 0 w 9449163"/>
              <a:gd name="connsiteY3" fmla="*/ 152038 h 152400"/>
              <a:gd name="connsiteX0" fmla="*/ 13063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12269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0 w 9436894"/>
              <a:gd name="connsiteY0" fmla="*/ 0 h 152400"/>
              <a:gd name="connsiteX1" fmla="*/ 9436894 w 9436894"/>
              <a:gd name="connsiteY1" fmla="*/ 0 h 152400"/>
              <a:gd name="connsiteX2" fmla="*/ 9402763 w 9436894"/>
              <a:gd name="connsiteY2" fmla="*/ 152400 h 152400"/>
              <a:gd name="connsiteX3" fmla="*/ 0 w 9436894"/>
              <a:gd name="connsiteY3" fmla="*/ 152038 h 152400"/>
            </a:gdLst>
            <a:ahLst/>
            <a:cxnLst>
              <a:cxn ang="0">
                <a:pos x="connsiteX0" y="connsiteY0"/>
              </a:cxn>
              <a:cxn ang="0">
                <a:pos x="connsiteX1" y="connsiteY1"/>
              </a:cxn>
              <a:cxn ang="0">
                <a:pos x="connsiteX2" y="connsiteY2"/>
              </a:cxn>
              <a:cxn ang="0">
                <a:pos x="connsiteX3" y="connsiteY3"/>
              </a:cxn>
            </a:cxnLst>
            <a:rect l="l" t="t" r="r" b="b"/>
            <a:pathLst>
              <a:path w="9436894" h="152400">
                <a:moveTo>
                  <a:pt x="0" y="0"/>
                </a:moveTo>
                <a:lnTo>
                  <a:pt x="9436894" y="0"/>
                </a:lnTo>
                <a:lnTo>
                  <a:pt x="9402763" y="152400"/>
                </a:lnTo>
                <a:lnTo>
                  <a:pt x="0" y="152038"/>
                </a:lnTo>
              </a:path>
            </a:pathLst>
          </a:custGeom>
          <a:solidFill>
            <a:srgbClr val="002060"/>
          </a:solidFill>
          <a:ln w="19050">
            <a:noFill/>
          </a:ln>
        </p:spPr>
        <p:style>
          <a:lnRef idx="1">
            <a:schemeClr val="accent1"/>
          </a:lnRef>
          <a:fillRef idx="0">
            <a:schemeClr val="accent1"/>
          </a:fillRef>
          <a:effectRef idx="0">
            <a:schemeClr val="accent1"/>
          </a:effectRef>
          <a:fontRef idx="minor">
            <a:schemeClr val="tx1"/>
          </a:fontRef>
        </p:style>
        <p:txBody>
          <a:bodyPr lIns="90802" tIns="45445" rIns="90802" bIns="45445" rtlCol="0" anchor="ctr"/>
          <a:lstStyle/>
          <a:p>
            <a:pPr algn="ctr"/>
            <a:endParaRPr lang="fr-FR" dirty="0"/>
          </a:p>
        </p:txBody>
      </p:sp>
      <p:sp>
        <p:nvSpPr>
          <p:cNvPr id="22" name="Rectangle 2"/>
          <p:cNvSpPr>
            <a:spLocks noGrp="1" noChangeArrowheads="1"/>
          </p:cNvSpPr>
          <p:nvPr>
            <p:ph type="title"/>
          </p:nvPr>
        </p:nvSpPr>
        <p:spPr bwMode="gray">
          <a:xfrm>
            <a:off x="183260" y="53576"/>
            <a:ext cx="9320000" cy="834432"/>
          </a:xfrm>
          <a:prstGeom prst="rect">
            <a:avLst/>
          </a:prstGeom>
          <a:noFill/>
          <a:ln w="9525">
            <a:noFill/>
            <a:miter lim="800000"/>
            <a:headEnd/>
            <a:tailEnd/>
          </a:ln>
          <a:effectLst/>
        </p:spPr>
        <p:txBody>
          <a:bodyPr vert="horz" wrap="square" lIns="0" tIns="0" rIns="71494" bIns="0" numCol="1" anchor="ctr" anchorCtr="0" compatLnSpc="1">
            <a:prstTxWarp prst="textNoShape">
              <a:avLst/>
            </a:prstTxWarp>
          </a:bodyPr>
          <a:lstStyle/>
          <a:p>
            <a:pPr lvl="0"/>
            <a:endParaRPr lang="en-CA" noProof="1"/>
          </a:p>
        </p:txBody>
      </p:sp>
      <p:sp>
        <p:nvSpPr>
          <p:cNvPr id="11" name="Text Placeholder 10"/>
          <p:cNvSpPr>
            <a:spLocks noGrp="1"/>
          </p:cNvSpPr>
          <p:nvPr>
            <p:ph type="body" idx="1"/>
          </p:nvPr>
        </p:nvSpPr>
        <p:spPr>
          <a:xfrm>
            <a:off x="382246" y="1287064"/>
            <a:ext cx="9141513" cy="5095600"/>
          </a:xfrm>
          <a:prstGeom prst="rect">
            <a:avLst/>
          </a:prstGeom>
        </p:spPr>
        <p:txBody>
          <a:bodyPr vert="horz" lIns="90802" tIns="45445" rIns="90802" bIns="4544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SlideNumber"/>
          <p:cNvSpPr/>
          <p:nvPr/>
        </p:nvSpPr>
        <p:spPr>
          <a:xfrm>
            <a:off x="9225817" y="6615820"/>
            <a:ext cx="325836" cy="151639"/>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45445" rIns="0" bIns="18150" rtlCol="0" anchor="b" anchorCtr="0"/>
          <a:lstStyle/>
          <a:p>
            <a:pPr algn="ctr"/>
            <a:fld id="{BB69BBE8-4DB2-4642-B003-B220ACD5A2FD}" type="slidenum">
              <a:rPr lang="en-US" sz="800" baseline="0" smtClean="0">
                <a:solidFill>
                  <a:srgbClr val="080808"/>
                </a:solidFill>
                <a:latin typeface="Verdana" pitchFamily="34" charset="0"/>
              </a:rPr>
              <a:pPr algn="ctr"/>
              <a:t>‹#›</a:t>
            </a:fld>
            <a:endParaRPr lang="fr-FR" sz="600" dirty="0">
              <a:solidFill>
                <a:srgbClr val="080808"/>
              </a:solidFill>
            </a:endParaRPr>
          </a:p>
        </p:txBody>
      </p:sp>
      <p:cxnSp>
        <p:nvCxnSpPr>
          <p:cNvPr id="28" name="Straight Connector 27"/>
          <p:cNvCxnSpPr/>
          <p:nvPr/>
        </p:nvCxnSpPr>
        <p:spPr>
          <a:xfrm>
            <a:off x="69" y="6555697"/>
            <a:ext cx="9906000"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
        <p:nvSpPr>
          <p:cNvPr id="9" name="Notes"/>
          <p:cNvSpPr txBox="1">
            <a:spLocks noChangeArrowheads="1"/>
          </p:cNvSpPr>
          <p:nvPr/>
        </p:nvSpPr>
        <p:spPr bwMode="auto">
          <a:xfrm>
            <a:off x="186263" y="6400018"/>
            <a:ext cx="7088863" cy="153888"/>
          </a:xfrm>
          <a:prstGeom prst="rect">
            <a:avLst/>
          </a:prstGeom>
          <a:noFill/>
          <a:ln w="12700">
            <a:noFill/>
            <a:miter lim="800000"/>
            <a:headEnd type="none" w="sm" len="sm"/>
            <a:tailEnd type="none" w="sm" len="sm"/>
          </a:ln>
          <a:effectLst/>
        </p:spPr>
        <p:txBody>
          <a:bodyPr lIns="0" tIns="0" rIns="0" bIns="0" anchor="b">
            <a:spAutoFit/>
          </a:bodyPr>
          <a:lstStyle/>
          <a:p>
            <a:pPr marL="182890" indent="-182890" defTabSz="875024" fontAlgn="t"/>
            <a:endParaRPr lang="en-CA" sz="1000" noProof="0" dirty="0"/>
          </a:p>
        </p:txBody>
      </p:sp>
      <p:sp>
        <p:nvSpPr>
          <p:cNvPr id="14" name="OfficeCode" hidden="1"/>
          <p:cNvSpPr txBox="1"/>
          <p:nvPr userDrawn="1">
            <p:custDataLst>
              <p:tags r:id="rId16"/>
            </p:custDataLst>
          </p:nvPr>
        </p:nvSpPr>
        <p:spPr>
          <a:xfrm>
            <a:off x="8589861" y="6582850"/>
            <a:ext cx="212879" cy="184666"/>
          </a:xfrm>
          <a:prstGeom prst="rect">
            <a:avLst/>
          </a:prstGeom>
          <a:noFill/>
        </p:spPr>
        <p:txBody>
          <a:bodyPr vert="horz" wrap="none" lIns="45720" rIns="0" rtlCol="0" anchor="b">
            <a:spAutoFit/>
          </a:bodyPr>
          <a:lstStyle/>
          <a:p>
            <a:pPr algn="l"/>
            <a:r>
              <a:rPr lang="" sz="600" b="0" i="0" u="none">
                <a:latin typeface="Verdana"/>
              </a:rPr>
              <a:t>BOS</a:t>
            </a:r>
            <a:endParaRPr lang="" sz="600" b="0" i="0" u="none" dirty="0">
              <a:latin typeface="Verdana"/>
            </a:endParaRPr>
          </a:p>
        </p:txBody>
      </p:sp>
      <p:sp>
        <p:nvSpPr>
          <p:cNvPr id="3" name="CreatedFooter" hidden="1"/>
          <p:cNvSpPr txBox="1"/>
          <p:nvPr userDrawn="1"/>
        </p:nvSpPr>
        <p:spPr>
          <a:xfrm>
            <a:off x="8014606" y="6629016"/>
            <a:ext cx="1285288" cy="92333"/>
          </a:xfrm>
          <a:prstGeom prst="rect">
            <a:avLst/>
          </a:prstGeom>
          <a:noFill/>
        </p:spPr>
        <p:txBody>
          <a:bodyPr vert="horz" wrap="none" lIns="45720" tIns="0" rIns="0" bIns="0" rtlCol="0" anchor="ctr">
            <a:spAutoFit/>
          </a:bodyPr>
          <a:lstStyle/>
          <a:p>
            <a:pPr algn="r"/>
            <a:r>
              <a:rPr lang="de-DE" sz="600" b="0" i="0" u="none">
                <a:latin typeface="Verdana"/>
              </a:rPr>
              <a:t>ITC 00 Introduction (Master) vf</a:t>
            </a:r>
            <a:endParaRPr lang="de-DE" sz="600" b="0" i="0" u="none" dirty="0">
              <a:latin typeface="Verdana"/>
            </a:endParaRPr>
          </a:p>
        </p:txBody>
      </p:sp>
    </p:spTree>
    <p:custDataLst>
      <p:custData r:id="rId14"/>
      <p:custData r:id="rId15"/>
    </p:custData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hf sldNum="0" hdr="0" ftr="0" dt="0"/>
  <p:txStyles>
    <p:titleStyle>
      <a:lvl1pPr algn="l" defTabSz="974603" rtl="0" eaLnBrk="1" latinLnBrk="0" hangingPunct="1">
        <a:spcBef>
          <a:spcPct val="0"/>
        </a:spcBef>
        <a:buNone/>
        <a:defRPr sz="2600" kern="1200">
          <a:solidFill>
            <a:schemeClr val="tx1"/>
          </a:solidFill>
          <a:latin typeface="+mj-lt"/>
          <a:ea typeface="+mj-ea"/>
          <a:cs typeface="+mj-cs"/>
        </a:defRPr>
      </a:lvl1pPr>
    </p:titleStyle>
    <p:bodyStyle>
      <a:lvl1pPr marL="269598" marR="0" indent="-269598" algn="l" defTabSz="974345"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2000" b="0" i="0" u="none" strike="noStrike" kern="1200" cap="none" spc="0" normalizeH="0" baseline="0" noProof="1">
          <a:ln>
            <a:noFill/>
          </a:ln>
          <a:solidFill>
            <a:schemeClr val="tx1"/>
          </a:solidFill>
          <a:effectLst/>
          <a:uLnTx/>
          <a:uFillTx/>
          <a:latin typeface="+mn-lt"/>
          <a:ea typeface="+mn-ea"/>
          <a:cs typeface="+mn-cs"/>
        </a:defRPr>
      </a:lvl1pPr>
      <a:lvl2pPr marL="570728" marR="0" indent="-118271" algn="l" defTabSz="974345" rtl="0" eaLnBrk="1" fontAlgn="base" latinLnBrk="0" hangingPunct="1">
        <a:lnSpc>
          <a:spcPct val="100000"/>
        </a:lnSpc>
        <a:spcBef>
          <a:spcPct val="20000"/>
        </a:spcBef>
        <a:spcAft>
          <a:spcPct val="0"/>
        </a:spcAft>
        <a:buClr>
          <a:schemeClr val="tx1"/>
        </a:buClr>
        <a:buSzPts val="2200"/>
        <a:buFont typeface="Verdana"/>
        <a:buChar char="-"/>
        <a:tabLst/>
        <a:defRPr lang="en-CA" altLang="zh-CN" sz="1800" kern="1200" baseline="0" noProof="1">
          <a:solidFill>
            <a:schemeClr val="tx1"/>
          </a:solidFill>
          <a:latin typeface="+mn-lt"/>
          <a:ea typeface="+mn-ea"/>
          <a:cs typeface="+mn-cs"/>
        </a:defRPr>
      </a:lvl2pPr>
      <a:lvl3pPr marL="1045294" marR="0" indent="-285374" algn="l" defTabSz="974345"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800" kern="1200" noProof="1">
          <a:solidFill>
            <a:schemeClr val="tx1"/>
          </a:solidFill>
          <a:latin typeface="+mn-lt"/>
          <a:ea typeface="+mn-ea"/>
          <a:cs typeface="+mn-cs"/>
        </a:defRPr>
      </a:lvl3pPr>
      <a:lvl4pPr marL="1443922" marR="0" indent="-208868" algn="l" defTabSz="974603"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800" kern="1200">
          <a:solidFill>
            <a:schemeClr val="tx1"/>
          </a:solidFill>
          <a:latin typeface="+mn-lt"/>
          <a:ea typeface="+mn-ea"/>
          <a:cs typeface="+mn-cs"/>
        </a:defRPr>
      </a:lvl4pPr>
      <a:lvl5pPr marL="2192853" indent="-243629" algn="l" defTabSz="974603"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5pPr>
      <a:lvl6pPr marL="2680153"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674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547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42054"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74603" rtl="0" eaLnBrk="1" latinLnBrk="0" hangingPunct="1">
        <a:defRPr sz="1800" kern="1200">
          <a:solidFill>
            <a:schemeClr val="tx1"/>
          </a:solidFill>
          <a:latin typeface="+mn-lt"/>
          <a:ea typeface="+mn-ea"/>
          <a:cs typeface="+mn-cs"/>
        </a:defRPr>
      </a:lvl1pPr>
      <a:lvl2pPr marL="487302" algn="l" defTabSz="974603" rtl="0" eaLnBrk="1" latinLnBrk="0" hangingPunct="1">
        <a:defRPr sz="1900" kern="1200">
          <a:solidFill>
            <a:schemeClr val="tx1"/>
          </a:solidFill>
          <a:latin typeface="+mn-lt"/>
          <a:ea typeface="+mn-ea"/>
          <a:cs typeface="+mn-cs"/>
        </a:defRPr>
      </a:lvl2pPr>
      <a:lvl3pPr marL="974603" algn="l" defTabSz="974603" rtl="0" eaLnBrk="1" latinLnBrk="0" hangingPunct="1">
        <a:defRPr sz="1900" kern="1200">
          <a:solidFill>
            <a:schemeClr val="tx1"/>
          </a:solidFill>
          <a:latin typeface="+mn-lt"/>
          <a:ea typeface="+mn-ea"/>
          <a:cs typeface="+mn-cs"/>
        </a:defRPr>
      </a:lvl3pPr>
      <a:lvl4pPr marL="1461899" algn="l" defTabSz="974603" rtl="0" eaLnBrk="1" latinLnBrk="0" hangingPunct="1">
        <a:defRPr sz="1900" kern="1200">
          <a:solidFill>
            <a:schemeClr val="tx1"/>
          </a:solidFill>
          <a:latin typeface="+mn-lt"/>
          <a:ea typeface="+mn-ea"/>
          <a:cs typeface="+mn-cs"/>
        </a:defRPr>
      </a:lvl4pPr>
      <a:lvl5pPr marL="1949204" algn="l" defTabSz="974603" rtl="0" eaLnBrk="1" latinLnBrk="0" hangingPunct="1">
        <a:defRPr sz="1900" kern="1200">
          <a:solidFill>
            <a:schemeClr val="tx1"/>
          </a:solidFill>
          <a:latin typeface="+mn-lt"/>
          <a:ea typeface="+mn-ea"/>
          <a:cs typeface="+mn-cs"/>
        </a:defRPr>
      </a:lvl5pPr>
      <a:lvl6pPr marL="2436502" algn="l" defTabSz="974603" rtl="0" eaLnBrk="1" latinLnBrk="0" hangingPunct="1">
        <a:defRPr sz="1900" kern="1200">
          <a:solidFill>
            <a:schemeClr val="tx1"/>
          </a:solidFill>
          <a:latin typeface="+mn-lt"/>
          <a:ea typeface="+mn-ea"/>
          <a:cs typeface="+mn-cs"/>
        </a:defRPr>
      </a:lvl6pPr>
      <a:lvl7pPr marL="2923803" algn="l" defTabSz="974603" rtl="0" eaLnBrk="1" latinLnBrk="0" hangingPunct="1">
        <a:defRPr sz="1900" kern="1200">
          <a:solidFill>
            <a:schemeClr val="tx1"/>
          </a:solidFill>
          <a:latin typeface="+mn-lt"/>
          <a:ea typeface="+mn-ea"/>
          <a:cs typeface="+mn-cs"/>
        </a:defRPr>
      </a:lvl7pPr>
      <a:lvl8pPr marL="3411103" algn="l" defTabSz="974603" rtl="0" eaLnBrk="1" latinLnBrk="0" hangingPunct="1">
        <a:defRPr sz="1900" kern="1200">
          <a:solidFill>
            <a:schemeClr val="tx1"/>
          </a:solidFill>
          <a:latin typeface="+mn-lt"/>
          <a:ea typeface="+mn-ea"/>
          <a:cs typeface="+mn-cs"/>
        </a:defRPr>
      </a:lvl8pPr>
      <a:lvl9pPr marL="3898401" algn="l" defTabSz="97460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bwMode="gray">
          <a:xfrm>
            <a:off x="296016" y="1132598"/>
            <a:ext cx="8899981" cy="2554996"/>
          </a:xfrm>
        </p:spPr>
        <p:txBody>
          <a:bodyPr>
            <a:noAutofit/>
          </a:bodyPr>
          <a:lstStyle/>
          <a:p>
            <a:r>
              <a:rPr lang="de-DE" dirty="0"/>
              <a:t>Digital Ethics:</a:t>
            </a:r>
            <a:br>
              <a:rPr lang="de-DE" dirty="0"/>
            </a:br>
            <a:br>
              <a:rPr lang="de-DE" dirty="0"/>
            </a:br>
            <a:r>
              <a:rPr lang="de-DE" dirty="0"/>
              <a:t>Cybercrime (Part 1) </a:t>
            </a:r>
          </a:p>
        </p:txBody>
      </p:sp>
      <p:sp>
        <p:nvSpPr>
          <p:cNvPr id="3" name="Untertitel 2"/>
          <p:cNvSpPr>
            <a:spLocks noGrp="1"/>
          </p:cNvSpPr>
          <p:nvPr>
            <p:ph type="subTitle" idx="1"/>
          </p:nvPr>
        </p:nvSpPr>
        <p:spPr bwMode="gray">
          <a:xfrm>
            <a:off x="296016" y="3989513"/>
            <a:ext cx="8909290" cy="539162"/>
          </a:xfrm>
        </p:spPr>
        <p:txBody>
          <a:bodyPr>
            <a:noAutofit/>
          </a:bodyPr>
          <a:lstStyle/>
          <a:p>
            <a:r>
              <a:rPr lang="de-DE" dirty="0"/>
              <a:t>Trimester 1. 2022</a:t>
            </a:r>
          </a:p>
          <a:p>
            <a:endParaRPr lang="de-DE" dirty="0"/>
          </a:p>
          <a:p>
            <a:r>
              <a:rPr lang="de-DE" dirty="0"/>
              <a:t>Dr. Steve </a:t>
            </a:r>
            <a:r>
              <a:rPr lang="de-DE" dirty="0" err="1"/>
              <a:t>McKinlay</a:t>
            </a:r>
            <a:r>
              <a:rPr lang="de-DE" dirty="0"/>
              <a:t> </a:t>
            </a:r>
          </a:p>
        </p:txBody>
      </p:sp>
      <p:sp>
        <p:nvSpPr>
          <p:cNvPr id="4" name="BainBulletsConfiguration" hidden="1"/>
          <p:cNvSpPr txBox="1"/>
          <p:nvPr/>
        </p:nvSpPr>
        <p:spPr>
          <a:xfrm>
            <a:off x="12700" y="12700"/>
            <a:ext cx="8890000" cy="107722"/>
          </a:xfrm>
          <a:prstGeom prst="rect">
            <a:avLst/>
          </a:prstGeom>
          <a:noFill/>
        </p:spPr>
        <p:txBody>
          <a:bodyPr vert="horz" wrap="square" lIns="45720" rIns="45720" rtlCol="0">
            <a:spAutoFit/>
          </a:bodyPr>
          <a:lstStyle/>
          <a:p>
            <a:endParaRPr lang="en-US" sz="100" dirty="0">
              <a:solidFill>
                <a:srgbClr val="FFFFFF"/>
              </a:solidFill>
            </a:endParaRPr>
          </a:p>
        </p:txBody>
      </p:sp>
    </p:spTree>
    <p:extLst>
      <p:ext uri="{BB962C8B-B14F-4D97-AF65-F5344CB8AC3E}">
        <p14:creationId xmlns:p14="http://schemas.microsoft.com/office/powerpoint/2010/main" val="2496476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37BAE43-9667-BF4C-91DA-856E99930480}"/>
              </a:ext>
            </a:extLst>
          </p:cNvPr>
          <p:cNvSpPr>
            <a:spLocks noGrp="1" noChangeArrowheads="1"/>
          </p:cNvSpPr>
          <p:nvPr>
            <p:ph type="title"/>
          </p:nvPr>
        </p:nvSpPr>
        <p:spPr/>
        <p:txBody>
          <a:bodyPr/>
          <a:lstStyle/>
          <a:p>
            <a:pPr>
              <a:defRPr/>
            </a:pPr>
            <a:r>
              <a:rPr lang="en-US" dirty="0"/>
              <a:t>Malicious Hackers and “Hacking Tools” on the Internet</a:t>
            </a:r>
          </a:p>
        </p:txBody>
      </p:sp>
      <p:sp>
        <p:nvSpPr>
          <p:cNvPr id="75779" name="Rectangle 3">
            <a:extLst>
              <a:ext uri="{FF2B5EF4-FFF2-40B4-BE49-F238E27FC236}">
                <a16:creationId xmlns:a16="http://schemas.microsoft.com/office/drawing/2014/main" id="{E3E65290-7181-854E-BFC1-7443E98EFAF1}"/>
              </a:ext>
            </a:extLst>
          </p:cNvPr>
          <p:cNvSpPr>
            <a:spLocks noGrp="1"/>
          </p:cNvSpPr>
          <p:nvPr>
            <p:ph idx="1"/>
          </p:nvPr>
        </p:nvSpPr>
        <p:spPr/>
        <p:txBody>
          <a:bodyPr/>
          <a:lstStyle/>
          <a:p>
            <a:pPr eaLnBrk="1" hangingPunct="1">
              <a:lnSpc>
                <a:spcPct val="90000"/>
              </a:lnSpc>
            </a:pPr>
            <a:r>
              <a:rPr lang="en-US" altLang="en-US" sz="2200" dirty="0"/>
              <a:t>Simpson (2006) notes that many malicious hackers do not possess outstanding technical skills, but they nevertheless know how to locate sophisticated “hacking tools” that can be downloaded from the Internet for free.</a:t>
            </a:r>
          </a:p>
          <a:p>
            <a:pPr eaLnBrk="1" hangingPunct="1">
              <a:lnSpc>
                <a:spcPct val="90000"/>
              </a:lnSpc>
            </a:pPr>
            <a:endParaRPr lang="en-US" altLang="en-US" sz="2200" dirty="0"/>
          </a:p>
          <a:p>
            <a:pPr eaLnBrk="1" hangingPunct="1">
              <a:lnSpc>
                <a:spcPct val="90000"/>
              </a:lnSpc>
            </a:pPr>
            <a:r>
              <a:rPr lang="en-US" altLang="en-US" sz="2200" dirty="0"/>
              <a:t>Many of these individuals also know how to take advantage of “holes” in computer systems. </a:t>
            </a:r>
          </a:p>
          <a:p>
            <a:pPr eaLnBrk="1" hangingPunct="1">
              <a:lnSpc>
                <a:spcPct val="90000"/>
              </a:lnSpc>
            </a:pPr>
            <a:endParaRPr lang="en-US" altLang="en-US" sz="2200" dirty="0"/>
          </a:p>
          <a:p>
            <a:pPr eaLnBrk="1" hangingPunct="1">
              <a:lnSpc>
                <a:spcPct val="90000"/>
              </a:lnSpc>
            </a:pPr>
            <a:r>
              <a:rPr lang="en-US" altLang="en-US" sz="2200" dirty="0"/>
              <a:t>Some programmers refer to these “hackers” as “script kiddies” or “packet monkeys,” since  they copy code from knowledgeable programmers as opposed to creating the code themselves. </a:t>
            </a:r>
          </a:p>
          <a:p>
            <a:pPr eaLnBrk="1" hangingPunct="1">
              <a:lnSpc>
                <a:spcPct val="90000"/>
              </a:lnSpc>
            </a:pPr>
            <a:r>
              <a:rPr lang="en-US" altLang="en-US" sz="2200" dirty="0"/>
              <a:t>Variation being cheat hackers, attempts to cheat hack games. </a:t>
            </a:r>
          </a:p>
          <a:p>
            <a:pPr eaLnBrk="1" hangingPunct="1">
              <a:lnSpc>
                <a:spcPct val="90000"/>
              </a:lnSpc>
            </a:pPr>
            <a:endParaRPr lang="en-US" altLang="en-US" sz="2200" dirty="0"/>
          </a:p>
        </p:txBody>
      </p:sp>
    </p:spTree>
    <p:extLst>
      <p:ext uri="{BB962C8B-B14F-4D97-AF65-F5344CB8AC3E}">
        <p14:creationId xmlns:p14="http://schemas.microsoft.com/office/powerpoint/2010/main" val="2591902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 calcmode="lin" valueType="num">
                                      <p:cBhvr additive="base">
                                        <p:cTn id="7" dur="5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5779">
                                            <p:txEl>
                                              <p:pRg st="2" end="2"/>
                                            </p:txEl>
                                          </p:spTgt>
                                        </p:tgtEl>
                                        <p:attrNameLst>
                                          <p:attrName>style.visibility</p:attrName>
                                        </p:attrNameLst>
                                      </p:cBhvr>
                                      <p:to>
                                        <p:strVal val="visible"/>
                                      </p:to>
                                    </p:set>
                                    <p:anim calcmode="lin" valueType="num">
                                      <p:cBhvr additive="base">
                                        <p:cTn id="13" dur="5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5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5779">
                                            <p:txEl>
                                              <p:pRg st="4" end="4"/>
                                            </p:txEl>
                                          </p:spTgt>
                                        </p:tgtEl>
                                        <p:attrNameLst>
                                          <p:attrName>style.visibility</p:attrName>
                                        </p:attrNameLst>
                                      </p:cBhvr>
                                      <p:to>
                                        <p:strVal val="visible"/>
                                      </p:to>
                                    </p:set>
                                    <p:anim calcmode="lin" valueType="num">
                                      <p:cBhvr additive="base">
                                        <p:cTn id="19" dur="500" fill="hold"/>
                                        <p:tgtEl>
                                          <p:spTgt spid="7577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57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5779">
                                            <p:txEl>
                                              <p:pRg st="5" end="5"/>
                                            </p:txEl>
                                          </p:spTgt>
                                        </p:tgtEl>
                                        <p:attrNameLst>
                                          <p:attrName>style.visibility</p:attrName>
                                        </p:attrNameLst>
                                      </p:cBhvr>
                                      <p:to>
                                        <p:strVal val="visible"/>
                                      </p:to>
                                    </p:set>
                                    <p:anim calcmode="lin" valueType="num">
                                      <p:cBhvr additive="base">
                                        <p:cTn id="25" dur="500" fill="hold"/>
                                        <p:tgtEl>
                                          <p:spTgt spid="7577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57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5DC2ACA-4C24-504B-AE00-6BDB277342C6}"/>
              </a:ext>
            </a:extLst>
          </p:cNvPr>
          <p:cNvSpPr>
            <a:spLocks noGrp="1" noChangeArrowheads="1"/>
          </p:cNvSpPr>
          <p:nvPr>
            <p:ph type="title"/>
          </p:nvPr>
        </p:nvSpPr>
        <p:spPr/>
        <p:txBody>
          <a:bodyPr/>
          <a:lstStyle/>
          <a:p>
            <a:pPr>
              <a:defRPr/>
            </a:pPr>
            <a:r>
              <a:rPr lang="en-US" dirty="0"/>
              <a:t>Counter Hacking or “Hacking Back” (Active Defense Hacking)</a:t>
            </a:r>
          </a:p>
        </p:txBody>
      </p:sp>
      <p:sp>
        <p:nvSpPr>
          <p:cNvPr id="56323" name="Rectangle 3">
            <a:extLst>
              <a:ext uri="{FF2B5EF4-FFF2-40B4-BE49-F238E27FC236}">
                <a16:creationId xmlns:a16="http://schemas.microsoft.com/office/drawing/2014/main" id="{A5E8EF59-CA77-544C-BAF5-0FBD925F1086}"/>
              </a:ext>
            </a:extLst>
          </p:cNvPr>
          <p:cNvSpPr>
            <a:spLocks noGrp="1"/>
          </p:cNvSpPr>
          <p:nvPr>
            <p:ph idx="1"/>
          </p:nvPr>
        </p:nvSpPr>
        <p:spPr/>
        <p:txBody>
          <a:bodyPr>
            <a:normAutofit/>
          </a:bodyPr>
          <a:lstStyle/>
          <a:p>
            <a:pPr eaLnBrk="1" hangingPunct="1"/>
            <a:r>
              <a:rPr lang="en-US" altLang="en-US" sz="2200" dirty="0"/>
              <a:t>Can counter hacking or “hacking back” (at hackers) be justified?</a:t>
            </a:r>
          </a:p>
          <a:p>
            <a:pPr eaLnBrk="1" hangingPunct="1"/>
            <a:r>
              <a:rPr lang="en-US" altLang="en-US" sz="2200" dirty="0"/>
              <a:t>Counter hacking has been done both by individuals and corporations </a:t>
            </a:r>
            <a:r>
              <a:rPr lang="en-US" altLang="en-US" sz="2200" dirty="0">
                <a:solidFill>
                  <a:srgbClr val="00B0F0"/>
                </a:solidFill>
              </a:rPr>
              <a:t>(and nation states)</a:t>
            </a:r>
          </a:p>
          <a:p>
            <a:pPr eaLnBrk="1" hangingPunct="1"/>
            <a:r>
              <a:rPr lang="en-US" altLang="en-US" sz="2200" dirty="0"/>
              <a:t>Counter-hacking attacks are typically directed against those </a:t>
            </a:r>
            <a:r>
              <a:rPr lang="en-US" altLang="en-US" sz="2200" i="1" dirty="0"/>
              <a:t>suspected</a:t>
            </a:r>
            <a:r>
              <a:rPr lang="en-US" altLang="en-US" sz="2200" dirty="0"/>
              <a:t> of originating the hacker attacks. </a:t>
            </a:r>
          </a:p>
          <a:p>
            <a:pPr>
              <a:lnSpc>
                <a:spcPct val="90000"/>
              </a:lnSpc>
            </a:pPr>
            <a:r>
              <a:rPr lang="en-US" altLang="en-US" sz="2400" dirty="0"/>
              <a:t>Counter hacking can be either </a:t>
            </a:r>
            <a:r>
              <a:rPr lang="en-US" altLang="en-US" sz="2400" i="1" dirty="0"/>
              <a:t>preemptive</a:t>
            </a:r>
            <a:r>
              <a:rPr lang="en-US" altLang="en-US" sz="2400" dirty="0"/>
              <a:t> or </a:t>
            </a:r>
            <a:r>
              <a:rPr lang="en-US" altLang="en-US" sz="2400" i="1" dirty="0"/>
              <a:t>reactive</a:t>
            </a:r>
            <a:r>
              <a:rPr lang="en-US" altLang="en-US" sz="2400" dirty="0"/>
              <a:t>. </a:t>
            </a:r>
          </a:p>
          <a:p>
            <a:pPr>
              <a:lnSpc>
                <a:spcPct val="90000"/>
              </a:lnSpc>
            </a:pPr>
            <a:r>
              <a:rPr lang="en-US" altLang="en-US" sz="2400" dirty="0"/>
              <a:t>Both forms are controversial, but preemptive counter hacking is more difficult to defend. </a:t>
            </a:r>
          </a:p>
          <a:p>
            <a:pPr>
              <a:lnSpc>
                <a:spcPct val="90000"/>
              </a:lnSpc>
            </a:pPr>
            <a:r>
              <a:rPr lang="en-US" altLang="en-US" sz="2400" dirty="0"/>
              <a:t>Is counter hacking an act of </a:t>
            </a:r>
            <a:r>
              <a:rPr lang="en-US" altLang="en-US" sz="2400" i="1" dirty="0"/>
              <a:t>self-defense</a:t>
            </a:r>
            <a:r>
              <a:rPr lang="en-US" altLang="en-US" sz="2400" dirty="0"/>
              <a:t>, or is it simply another case of “two wrongs making a right”? </a:t>
            </a:r>
          </a:p>
          <a:p>
            <a:pPr eaLnBrk="1" hangingPunct="1"/>
            <a:endParaRPr lang="en-US" altLang="en-US" sz="2200" dirty="0"/>
          </a:p>
        </p:txBody>
      </p:sp>
    </p:spTree>
    <p:extLst>
      <p:ext uri="{BB962C8B-B14F-4D97-AF65-F5344CB8AC3E}">
        <p14:creationId xmlns:p14="http://schemas.microsoft.com/office/powerpoint/2010/main" val="37723377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additive="base">
                                        <p:cTn id="7" dur="5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3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6323">
                                            <p:txEl>
                                              <p:pRg st="1" end="1"/>
                                            </p:txEl>
                                          </p:spTgt>
                                        </p:tgtEl>
                                        <p:attrNameLst>
                                          <p:attrName>style.visibility</p:attrName>
                                        </p:attrNameLst>
                                      </p:cBhvr>
                                      <p:to>
                                        <p:strVal val="visible"/>
                                      </p:to>
                                    </p:set>
                                    <p:anim calcmode="lin" valueType="num">
                                      <p:cBhvr additive="base">
                                        <p:cTn id="13" dur="5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3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6323">
                                            <p:txEl>
                                              <p:pRg st="2" end="2"/>
                                            </p:txEl>
                                          </p:spTgt>
                                        </p:tgtEl>
                                        <p:attrNameLst>
                                          <p:attrName>style.visibility</p:attrName>
                                        </p:attrNameLst>
                                      </p:cBhvr>
                                      <p:to>
                                        <p:strVal val="visible"/>
                                      </p:to>
                                    </p:set>
                                    <p:anim calcmode="lin" valueType="num">
                                      <p:cBhvr additive="base">
                                        <p:cTn id="19" dur="500" fill="hold"/>
                                        <p:tgtEl>
                                          <p:spTgt spid="563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3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 calcmode="lin" valueType="num">
                                      <p:cBhvr additive="base">
                                        <p:cTn id="25" dur="500" fill="hold"/>
                                        <p:tgtEl>
                                          <p:spTgt spid="563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3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6323">
                                            <p:txEl>
                                              <p:pRg st="4" end="4"/>
                                            </p:txEl>
                                          </p:spTgt>
                                        </p:tgtEl>
                                        <p:attrNameLst>
                                          <p:attrName>style.visibility</p:attrName>
                                        </p:attrNameLst>
                                      </p:cBhvr>
                                      <p:to>
                                        <p:strVal val="visible"/>
                                      </p:to>
                                    </p:set>
                                    <p:anim calcmode="lin" valueType="num">
                                      <p:cBhvr additive="base">
                                        <p:cTn id="31" dur="500" fill="hold"/>
                                        <p:tgtEl>
                                          <p:spTgt spid="563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63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6323">
                                            <p:txEl>
                                              <p:pRg st="5" end="5"/>
                                            </p:txEl>
                                          </p:spTgt>
                                        </p:tgtEl>
                                        <p:attrNameLst>
                                          <p:attrName>style.visibility</p:attrName>
                                        </p:attrNameLst>
                                      </p:cBhvr>
                                      <p:to>
                                        <p:strVal val="visible"/>
                                      </p:to>
                                    </p:set>
                                    <p:anim calcmode="lin" valueType="num">
                                      <p:cBhvr additive="base">
                                        <p:cTn id="37" dur="500" fill="hold"/>
                                        <p:tgtEl>
                                          <p:spTgt spid="563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63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78F3D69-564E-0C45-974F-EAE3541A039C}"/>
              </a:ext>
            </a:extLst>
          </p:cNvPr>
          <p:cNvSpPr>
            <a:spLocks noGrp="1" noChangeArrowheads="1"/>
          </p:cNvSpPr>
          <p:nvPr>
            <p:ph type="title"/>
          </p:nvPr>
        </p:nvSpPr>
        <p:spPr/>
        <p:txBody>
          <a:bodyPr/>
          <a:lstStyle/>
          <a:p>
            <a:pPr>
              <a:defRPr/>
            </a:pPr>
            <a:r>
              <a:rPr lang="en-US" dirty="0"/>
              <a:t>Counter Hacking (Continued)</a:t>
            </a:r>
          </a:p>
        </p:txBody>
      </p:sp>
      <p:sp>
        <p:nvSpPr>
          <p:cNvPr id="58371" name="Rectangle 3">
            <a:extLst>
              <a:ext uri="{FF2B5EF4-FFF2-40B4-BE49-F238E27FC236}">
                <a16:creationId xmlns:a16="http://schemas.microsoft.com/office/drawing/2014/main" id="{591CB17B-8C63-FA45-8E2C-9A270347B10E}"/>
              </a:ext>
            </a:extLst>
          </p:cNvPr>
          <p:cNvSpPr>
            <a:spLocks noGrp="1"/>
          </p:cNvSpPr>
          <p:nvPr>
            <p:ph idx="1"/>
          </p:nvPr>
        </p:nvSpPr>
        <p:spPr/>
        <p:txBody>
          <a:bodyPr>
            <a:normAutofit/>
          </a:bodyPr>
          <a:lstStyle/>
          <a:p>
            <a:pPr eaLnBrk="1" hangingPunct="1"/>
            <a:r>
              <a:rPr lang="en-US" altLang="en-US" sz="2200" dirty="0"/>
              <a:t>Because counter hacking can cause harm to innocent individuals, some question whether it can be defended on moral grounds.</a:t>
            </a:r>
          </a:p>
          <a:p>
            <a:pPr eaLnBrk="1" hangingPunct="1"/>
            <a:endParaRPr lang="en-US" altLang="en-US" sz="2200" dirty="0"/>
          </a:p>
          <a:p>
            <a:pPr eaLnBrk="1" hangingPunct="1"/>
            <a:r>
              <a:rPr lang="en-US" altLang="en-US" sz="2200" dirty="0" err="1"/>
              <a:t>Himma</a:t>
            </a:r>
            <a:r>
              <a:rPr lang="en-US" altLang="en-US" sz="2200" dirty="0"/>
              <a:t> (2008) notes that in cases of hacking back against </a:t>
            </a:r>
            <a:r>
              <a:rPr lang="en-US" altLang="en-US" sz="2200" i="1" dirty="0"/>
              <a:t>denial of service</a:t>
            </a:r>
            <a:r>
              <a:rPr lang="en-US" altLang="en-US" sz="2200" dirty="0"/>
              <a:t> (DoS) attacks, many innocent persons are adversely affected because the attacks are routed through their computer systems.</a:t>
            </a:r>
          </a:p>
          <a:p>
            <a:pPr eaLnBrk="1" hangingPunct="1"/>
            <a:endParaRPr lang="en-US" altLang="en-US" sz="2200" dirty="0"/>
          </a:p>
          <a:p>
            <a:pPr eaLnBrk="1" hangingPunct="1"/>
            <a:r>
              <a:rPr lang="en-US" altLang="en-US" sz="2200" dirty="0">
                <a:solidFill>
                  <a:srgbClr val="00B0F0"/>
                </a:solidFill>
              </a:rPr>
              <a:t>Do you know the two main counter methods used against the recent stock market </a:t>
            </a:r>
            <a:r>
              <a:rPr lang="en-US" altLang="en-US" sz="2200" dirty="0" err="1">
                <a:solidFill>
                  <a:srgbClr val="00B0F0"/>
                </a:solidFill>
              </a:rPr>
              <a:t>DDoS</a:t>
            </a:r>
            <a:r>
              <a:rPr lang="en-US" altLang="en-US" sz="2200" dirty="0">
                <a:solidFill>
                  <a:srgbClr val="00B0F0"/>
                </a:solidFill>
              </a:rPr>
              <a:t> attacks? </a:t>
            </a:r>
          </a:p>
        </p:txBody>
      </p:sp>
    </p:spTree>
    <p:extLst>
      <p:ext uri="{BB962C8B-B14F-4D97-AF65-F5344CB8AC3E}">
        <p14:creationId xmlns:p14="http://schemas.microsoft.com/office/powerpoint/2010/main" val="1383207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additive="base">
                                        <p:cTn id="7" dur="5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3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8371">
                                            <p:txEl>
                                              <p:pRg st="2" end="2"/>
                                            </p:txEl>
                                          </p:spTgt>
                                        </p:tgtEl>
                                        <p:attrNameLst>
                                          <p:attrName>style.visibility</p:attrName>
                                        </p:attrNameLst>
                                      </p:cBhvr>
                                      <p:to>
                                        <p:strVal val="visible"/>
                                      </p:to>
                                    </p:set>
                                    <p:anim calcmode="lin" valueType="num">
                                      <p:cBhvr additive="base">
                                        <p:cTn id="13" dur="500" fill="hold"/>
                                        <p:tgtEl>
                                          <p:spTgt spid="583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3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8371">
                                            <p:txEl>
                                              <p:pRg st="4" end="4"/>
                                            </p:txEl>
                                          </p:spTgt>
                                        </p:tgtEl>
                                        <p:attrNameLst>
                                          <p:attrName>style.visibility</p:attrName>
                                        </p:attrNameLst>
                                      </p:cBhvr>
                                      <p:to>
                                        <p:strVal val="visible"/>
                                      </p:to>
                                    </p:set>
                                    <p:anim calcmode="lin" valueType="num">
                                      <p:cBhvr additive="base">
                                        <p:cTn id="19" dur="500" fill="hold"/>
                                        <p:tgtEl>
                                          <p:spTgt spid="5837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3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F433C-9191-B449-A566-225163FE6B57}"/>
              </a:ext>
            </a:extLst>
          </p:cNvPr>
          <p:cNvSpPr>
            <a:spLocks noGrp="1"/>
          </p:cNvSpPr>
          <p:nvPr>
            <p:ph type="title"/>
          </p:nvPr>
        </p:nvSpPr>
        <p:spPr/>
        <p:txBody>
          <a:bodyPr/>
          <a:lstStyle/>
          <a:p>
            <a:r>
              <a:rPr lang="en-US" dirty="0"/>
              <a:t>2020, NZX Attack</a:t>
            </a:r>
          </a:p>
        </p:txBody>
      </p:sp>
      <p:sp>
        <p:nvSpPr>
          <p:cNvPr id="3" name="Content Placeholder 2">
            <a:extLst>
              <a:ext uri="{FF2B5EF4-FFF2-40B4-BE49-F238E27FC236}">
                <a16:creationId xmlns:a16="http://schemas.microsoft.com/office/drawing/2014/main" id="{3DF49527-2356-C646-A27F-583A67D5EFE0}"/>
              </a:ext>
            </a:extLst>
          </p:cNvPr>
          <p:cNvSpPr>
            <a:spLocks noGrp="1"/>
          </p:cNvSpPr>
          <p:nvPr>
            <p:ph idx="1"/>
          </p:nvPr>
        </p:nvSpPr>
        <p:spPr/>
        <p:txBody>
          <a:bodyPr/>
          <a:lstStyle/>
          <a:p>
            <a:r>
              <a:rPr lang="en-US" dirty="0"/>
              <a:t>Perps emailed NZX to let them know it was planning a malicious attack. Attempting extortion in Bitcoin, the amount isn’t known. </a:t>
            </a:r>
          </a:p>
          <a:p>
            <a:endParaRPr lang="en-US" dirty="0"/>
          </a:p>
          <a:p>
            <a:r>
              <a:rPr lang="en-US" dirty="0"/>
              <a:t>Initially NZX shut down its servers. A crude solution. </a:t>
            </a:r>
          </a:p>
          <a:p>
            <a:endParaRPr lang="en-US" dirty="0"/>
          </a:p>
          <a:p>
            <a:r>
              <a:rPr lang="en-US" dirty="0"/>
              <a:t>Exchange then tried to redirect traffic however this resulted in good traffic being redirected also. </a:t>
            </a:r>
          </a:p>
          <a:p>
            <a:endParaRPr lang="en-US" dirty="0"/>
          </a:p>
          <a:p>
            <a:r>
              <a:rPr lang="en-US" dirty="0"/>
              <a:t>It took around 4 days to sort things out. Eventually servers were moved into cloud environments with an ISP that had proven DDoS mitigation services.  NZX had almost nothing until that point. </a:t>
            </a:r>
          </a:p>
          <a:p>
            <a:endParaRPr lang="en-US" dirty="0"/>
          </a:p>
          <a:p>
            <a:endParaRPr lang="en-US" dirty="0"/>
          </a:p>
          <a:p>
            <a:endParaRPr lang="en-US" dirty="0"/>
          </a:p>
        </p:txBody>
      </p:sp>
    </p:spTree>
    <p:extLst>
      <p:ext uri="{BB962C8B-B14F-4D97-AF65-F5344CB8AC3E}">
        <p14:creationId xmlns:p14="http://schemas.microsoft.com/office/powerpoint/2010/main" val="3926629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CFEFD-CB4F-BB49-9E8A-5A3EDFC636F7}"/>
              </a:ext>
            </a:extLst>
          </p:cNvPr>
          <p:cNvSpPr>
            <a:spLocks noGrp="1"/>
          </p:cNvSpPr>
          <p:nvPr>
            <p:ph type="title"/>
          </p:nvPr>
        </p:nvSpPr>
        <p:spPr/>
        <p:txBody>
          <a:bodyPr/>
          <a:lstStyle/>
          <a:p>
            <a:r>
              <a:rPr lang="en-US" dirty="0"/>
              <a:t>Counter methods</a:t>
            </a:r>
          </a:p>
        </p:txBody>
      </p:sp>
      <p:sp>
        <p:nvSpPr>
          <p:cNvPr id="3" name="Content Placeholder 2">
            <a:extLst>
              <a:ext uri="{FF2B5EF4-FFF2-40B4-BE49-F238E27FC236}">
                <a16:creationId xmlns:a16="http://schemas.microsoft.com/office/drawing/2014/main" id="{4A932511-C189-2443-BC55-A4066761246D}"/>
              </a:ext>
            </a:extLst>
          </p:cNvPr>
          <p:cNvSpPr>
            <a:spLocks noGrp="1"/>
          </p:cNvSpPr>
          <p:nvPr>
            <p:ph idx="1"/>
          </p:nvPr>
        </p:nvSpPr>
        <p:spPr/>
        <p:txBody>
          <a:bodyPr/>
          <a:lstStyle/>
          <a:p>
            <a:r>
              <a:rPr lang="en-US" dirty="0"/>
              <a:t>A few options. Two popular methods. </a:t>
            </a:r>
          </a:p>
          <a:p>
            <a:endParaRPr lang="en-US" dirty="0"/>
          </a:p>
          <a:p>
            <a:r>
              <a:rPr lang="en-US" b="1" dirty="0"/>
              <a:t>Scrubbing services</a:t>
            </a:r>
            <a:r>
              <a:rPr lang="en-US" dirty="0"/>
              <a:t>, During </a:t>
            </a:r>
            <a:r>
              <a:rPr lang="en-NZ" altLang="zh-CN" dirty="0"/>
              <a:t>an attack, traffic is redirected to the security provider’s network, where the bad traffic is “scrubbed out” and only good traffic is returned to the customer. </a:t>
            </a:r>
          </a:p>
          <a:p>
            <a:r>
              <a:rPr lang="en-NZ" dirty="0"/>
              <a:t>Often bad traffic can be directed to a kind of stub server so the perps think that the attack is somewhat successful. </a:t>
            </a:r>
          </a:p>
          <a:p>
            <a:endParaRPr lang="en-NZ" dirty="0"/>
          </a:p>
          <a:p>
            <a:r>
              <a:rPr lang="en-NZ" b="1" dirty="0"/>
              <a:t>Content delivery approach</a:t>
            </a:r>
            <a:r>
              <a:rPr lang="en-NZ" dirty="0"/>
              <a:t> – Distribute your websites across multiple servers existing across various platforms and locations making them much harder to take down. </a:t>
            </a:r>
          </a:p>
          <a:p>
            <a:r>
              <a:rPr lang="en-NZ" dirty="0">
                <a:solidFill>
                  <a:srgbClr val="00B0F0"/>
                </a:solidFill>
              </a:rPr>
              <a:t>Unfortunately for NZX their servers were originally mostly centralised making it a relatively easy target. From what I can tell they had no DDoS strategy in place.</a:t>
            </a:r>
            <a:endParaRPr lang="en-US" dirty="0">
              <a:solidFill>
                <a:srgbClr val="00B0F0"/>
              </a:solidFill>
            </a:endParaRPr>
          </a:p>
        </p:txBody>
      </p:sp>
    </p:spTree>
    <p:extLst>
      <p:ext uri="{BB962C8B-B14F-4D97-AF65-F5344CB8AC3E}">
        <p14:creationId xmlns:p14="http://schemas.microsoft.com/office/powerpoint/2010/main" val="199305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401B9A31-4F47-094D-AF41-70B40D6FB963}"/>
              </a:ext>
            </a:extLst>
          </p:cNvPr>
          <p:cNvSpPr>
            <a:spLocks noGrp="1"/>
          </p:cNvSpPr>
          <p:nvPr>
            <p:ph type="title"/>
          </p:nvPr>
        </p:nvSpPr>
        <p:spPr/>
        <p:txBody>
          <a:bodyPr/>
          <a:lstStyle/>
          <a:p>
            <a:pPr>
              <a:defRPr/>
            </a:pPr>
            <a:r>
              <a:rPr lang="en-US" dirty="0"/>
              <a:t>Certified Ethical Hackers</a:t>
            </a:r>
          </a:p>
        </p:txBody>
      </p:sp>
      <p:sp>
        <p:nvSpPr>
          <p:cNvPr id="3" name="Content Placeholder 2">
            <a:extLst>
              <a:ext uri="{FF2B5EF4-FFF2-40B4-BE49-F238E27FC236}">
                <a16:creationId xmlns:a16="http://schemas.microsoft.com/office/drawing/2014/main" id="{73E78DA5-41BF-F541-8004-7F2BB1F27C5F}"/>
              </a:ext>
            </a:extLst>
          </p:cNvPr>
          <p:cNvSpPr>
            <a:spLocks noGrp="1"/>
          </p:cNvSpPr>
          <p:nvPr>
            <p:ph idx="1"/>
          </p:nvPr>
        </p:nvSpPr>
        <p:spPr>
          <a:xfrm>
            <a:off x="382246" y="1685924"/>
            <a:ext cx="9141513" cy="4696739"/>
          </a:xfrm>
        </p:spPr>
        <p:txBody>
          <a:bodyPr>
            <a:normAutofit/>
          </a:bodyPr>
          <a:lstStyle/>
          <a:p>
            <a:pPr eaLnBrk="1" hangingPunct="1"/>
            <a:r>
              <a:rPr lang="en-US" altLang="en-US" sz="2200" dirty="0"/>
              <a:t>Certified Ethical Hackers (CEH) are trained and certified in counter hacking. </a:t>
            </a:r>
          </a:p>
          <a:p>
            <a:pPr eaLnBrk="1" hangingPunct="1"/>
            <a:endParaRPr lang="en-US" altLang="en-US" sz="2200" dirty="0"/>
          </a:p>
          <a:p>
            <a:pPr eaLnBrk="1" hangingPunct="1"/>
            <a:r>
              <a:rPr lang="en-US" altLang="en-US" sz="2200" dirty="0"/>
              <a:t>Not only are they trained in the use of defensive measures by their employers, but at least some CEH also appear to be authorized to engage in security-related activities that involve preemptive strikes as well. </a:t>
            </a:r>
          </a:p>
          <a:p>
            <a:pPr eaLnBrk="1" hangingPunct="1"/>
            <a:endParaRPr lang="en-US" altLang="en-US" sz="2200" dirty="0"/>
          </a:p>
          <a:p>
            <a:pPr eaLnBrk="1" hangingPunct="1"/>
            <a:r>
              <a:rPr lang="en-US" altLang="en-US" sz="2200" dirty="0"/>
              <a:t>Most nation states have employees trained in these areas, usually employed by for example NZs GCSB, In the States the CIA etc. </a:t>
            </a:r>
          </a:p>
        </p:txBody>
      </p:sp>
    </p:spTree>
    <p:extLst>
      <p:ext uri="{BB962C8B-B14F-4D97-AF65-F5344CB8AC3E}">
        <p14:creationId xmlns:p14="http://schemas.microsoft.com/office/powerpoint/2010/main" val="2263694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CAAAAD8-78F9-B54D-A83B-183CA6091C2F}"/>
              </a:ext>
            </a:extLst>
          </p:cNvPr>
          <p:cNvSpPr>
            <a:spLocks noGrp="1"/>
          </p:cNvSpPr>
          <p:nvPr>
            <p:ph type="title"/>
          </p:nvPr>
        </p:nvSpPr>
        <p:spPr/>
        <p:txBody>
          <a:bodyPr/>
          <a:lstStyle/>
          <a:p>
            <a:pPr>
              <a:defRPr/>
            </a:pPr>
            <a:r>
              <a:rPr lang="en-US" dirty="0"/>
              <a:t>Certified Ethical Hackers (Continued)</a:t>
            </a:r>
          </a:p>
        </p:txBody>
      </p:sp>
      <p:sp>
        <p:nvSpPr>
          <p:cNvPr id="3" name="Content Placeholder 2">
            <a:extLst>
              <a:ext uri="{FF2B5EF4-FFF2-40B4-BE49-F238E27FC236}">
                <a16:creationId xmlns:a16="http://schemas.microsoft.com/office/drawing/2014/main" id="{32C337C8-4455-7748-8122-4958BBF3F8E3}"/>
              </a:ext>
            </a:extLst>
          </p:cNvPr>
          <p:cNvSpPr>
            <a:spLocks noGrp="1"/>
          </p:cNvSpPr>
          <p:nvPr>
            <p:ph idx="1"/>
          </p:nvPr>
        </p:nvSpPr>
        <p:spPr/>
        <p:txBody>
          <a:bodyPr/>
          <a:lstStyle/>
          <a:p>
            <a:pPr eaLnBrk="1" hangingPunct="1"/>
            <a:r>
              <a:rPr lang="en-US" altLang="en-US" sz="2200" dirty="0"/>
              <a:t>According to the Certified Ethical Hacker Web site (</a:t>
            </a:r>
            <a:r>
              <a:rPr lang="en-US" altLang="en-US" sz="2200" dirty="0" err="1"/>
              <a:t>www.eccouncil.org</a:t>
            </a:r>
            <a:r>
              <a:rPr lang="en-US" altLang="en-US" sz="2200" dirty="0"/>
              <a:t>/</a:t>
            </a:r>
            <a:r>
              <a:rPr lang="en-US" altLang="en-US" sz="2200" dirty="0" err="1"/>
              <a:t>ceh.htm</a:t>
            </a:r>
            <a:r>
              <a:rPr lang="en-US" altLang="en-US" sz="2200" dirty="0"/>
              <a:t>): </a:t>
            </a:r>
          </a:p>
          <a:p>
            <a:pPr eaLnBrk="1" hangingPunct="1"/>
            <a:endParaRPr lang="en-US" altLang="en-US" sz="2200" dirty="0"/>
          </a:p>
          <a:p>
            <a:pPr lvl="1" eaLnBrk="1" hangingPunct="1">
              <a:buFont typeface="Wingdings" pitchFamily="2" charset="2"/>
              <a:buNone/>
            </a:pPr>
            <a:r>
              <a:rPr lang="en-US" altLang="en-US" sz="2200" dirty="0"/>
              <a:t> The goal of the ethical hacker is to help the organization take </a:t>
            </a:r>
            <a:r>
              <a:rPr lang="en-US" altLang="en-US" sz="2200" i="1" dirty="0"/>
              <a:t>preemptive measures</a:t>
            </a:r>
            <a:r>
              <a:rPr lang="en-US" altLang="en-US" sz="2200" dirty="0"/>
              <a:t> against malicious attacks by attacking the system himself; all the while staying within legal limits… an Ethical Hacker is very similar to a Penetration Tester…When it is done by request and under a contract between an Ethical Hacker and an organization, it is legal. </a:t>
            </a:r>
          </a:p>
          <a:p>
            <a:pPr eaLnBrk="1" hangingPunct="1"/>
            <a:endParaRPr lang="en-US" altLang="en-US" dirty="0"/>
          </a:p>
        </p:txBody>
      </p:sp>
    </p:spTree>
    <p:extLst>
      <p:ext uri="{BB962C8B-B14F-4D97-AF65-F5344CB8AC3E}">
        <p14:creationId xmlns:p14="http://schemas.microsoft.com/office/powerpoint/2010/main" val="9448435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9976798-F665-CE48-8B90-55593B4F8B29}"/>
              </a:ext>
            </a:extLst>
          </p:cNvPr>
          <p:cNvSpPr>
            <a:spLocks noGrp="1"/>
          </p:cNvSpPr>
          <p:nvPr>
            <p:ph type="title"/>
          </p:nvPr>
        </p:nvSpPr>
        <p:spPr/>
        <p:txBody>
          <a:bodyPr/>
          <a:lstStyle/>
          <a:p>
            <a:pPr>
              <a:defRPr/>
            </a:pPr>
            <a:r>
              <a:rPr lang="en-US" dirty="0"/>
              <a:t>Certified Ethical Hackers (Continued)</a:t>
            </a:r>
          </a:p>
        </p:txBody>
      </p:sp>
      <p:sp>
        <p:nvSpPr>
          <p:cNvPr id="3" name="Content Placeholder 2">
            <a:extLst>
              <a:ext uri="{FF2B5EF4-FFF2-40B4-BE49-F238E27FC236}">
                <a16:creationId xmlns:a16="http://schemas.microsoft.com/office/drawing/2014/main" id="{320E39A2-DD80-D040-9167-EBC495C55F7C}"/>
              </a:ext>
            </a:extLst>
          </p:cNvPr>
          <p:cNvSpPr>
            <a:spLocks noGrp="1"/>
          </p:cNvSpPr>
          <p:nvPr>
            <p:ph idx="1"/>
          </p:nvPr>
        </p:nvSpPr>
        <p:spPr/>
        <p:txBody>
          <a:bodyPr>
            <a:normAutofit lnSpcReduction="10000"/>
          </a:bodyPr>
          <a:lstStyle/>
          <a:p>
            <a:pPr eaLnBrk="1" hangingPunct="1"/>
            <a:r>
              <a:rPr lang="en-US" altLang="en-US" sz="2200" dirty="0"/>
              <a:t>Should it be legal to for Certified Ethical Hackers to engage in preemptive hacking attacks? </a:t>
            </a:r>
          </a:p>
          <a:p>
            <a:pPr eaLnBrk="1" hangingPunct="1"/>
            <a:endParaRPr lang="en-US" altLang="en-US" sz="2200" dirty="0"/>
          </a:p>
          <a:p>
            <a:pPr eaLnBrk="1" hangingPunct="1"/>
            <a:r>
              <a:rPr lang="en-US" altLang="en-US" sz="2200" dirty="0"/>
              <a:t>Some who defend preemptive acts of counter hacking believe that they can be justified on utilitarian, or consequentialist, grounds. </a:t>
            </a:r>
          </a:p>
          <a:p>
            <a:pPr eaLnBrk="1" hangingPunct="1"/>
            <a:endParaRPr lang="en-US" altLang="en-US" sz="2200" dirty="0">
              <a:solidFill>
                <a:srgbClr val="00B0F0"/>
              </a:solidFill>
            </a:endParaRPr>
          </a:p>
          <a:p>
            <a:pPr eaLnBrk="1" hangingPunct="1">
              <a:buFont typeface="Wingdings" pitchFamily="2" charset="2"/>
              <a:buChar char="Ø"/>
            </a:pPr>
            <a:r>
              <a:rPr lang="en-US" altLang="en-US" sz="2200" dirty="0"/>
              <a:t>For example, they argue that </a:t>
            </a:r>
            <a:r>
              <a:rPr lang="en-US" altLang="en-US" sz="2200" i="1" dirty="0"/>
              <a:t>less overall harm</a:t>
            </a:r>
            <a:r>
              <a:rPr lang="en-US" altLang="en-US" sz="2200" dirty="0"/>
              <a:t> will likely result if preemptive strikes are allowed. </a:t>
            </a:r>
          </a:p>
          <a:p>
            <a:pPr eaLnBrk="1" hangingPunct="1">
              <a:buFont typeface="Wingdings" pitchFamily="2" charset="2"/>
              <a:buChar char="Ø"/>
            </a:pPr>
            <a:endParaRPr lang="en-US" altLang="en-US" sz="2200" dirty="0"/>
          </a:p>
          <a:p>
            <a:pPr eaLnBrk="1" hangingPunct="1"/>
            <a:r>
              <a:rPr lang="en-US" altLang="en-US" sz="2200" dirty="0"/>
              <a:t>However, it would seem that many of the same difficulties that apply to utilitarian arguments (see Chapter 2) would apply here as well. </a:t>
            </a:r>
            <a:r>
              <a:rPr lang="en-US" altLang="en-US" sz="2200" i="1" dirty="0">
                <a:solidFill>
                  <a:srgbClr val="00B0F0"/>
                </a:solidFill>
              </a:rPr>
              <a:t>How?  Explain</a:t>
            </a:r>
          </a:p>
          <a:p>
            <a:pPr eaLnBrk="1" hangingPunct="1"/>
            <a:endParaRPr lang="en-US" altLang="en-US" sz="2200" dirty="0"/>
          </a:p>
        </p:txBody>
      </p:sp>
    </p:spTree>
    <p:extLst>
      <p:ext uri="{BB962C8B-B14F-4D97-AF65-F5344CB8AC3E}">
        <p14:creationId xmlns:p14="http://schemas.microsoft.com/office/powerpoint/2010/main" val="37394198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150682C-C42F-D149-838F-3C4464497AF1}"/>
              </a:ext>
            </a:extLst>
          </p:cNvPr>
          <p:cNvSpPr>
            <a:spLocks noGrp="1" noChangeArrowheads="1"/>
          </p:cNvSpPr>
          <p:nvPr>
            <p:ph type="title"/>
          </p:nvPr>
        </p:nvSpPr>
        <p:spPr/>
        <p:txBody>
          <a:bodyPr/>
          <a:lstStyle/>
          <a:p>
            <a:pPr>
              <a:defRPr/>
            </a:pPr>
            <a:r>
              <a:rPr lang="en-US" dirty="0"/>
              <a:t>Hacking and the Law</a:t>
            </a:r>
          </a:p>
        </p:txBody>
      </p:sp>
      <p:sp>
        <p:nvSpPr>
          <p:cNvPr id="60419" name="Rectangle 3">
            <a:extLst>
              <a:ext uri="{FF2B5EF4-FFF2-40B4-BE49-F238E27FC236}">
                <a16:creationId xmlns:a16="http://schemas.microsoft.com/office/drawing/2014/main" id="{6E6369B4-6FBA-6246-8851-C67C2A839A30}"/>
              </a:ext>
            </a:extLst>
          </p:cNvPr>
          <p:cNvSpPr>
            <a:spLocks noGrp="1"/>
          </p:cNvSpPr>
          <p:nvPr>
            <p:ph idx="1"/>
          </p:nvPr>
        </p:nvSpPr>
        <p:spPr/>
        <p:txBody>
          <a:bodyPr/>
          <a:lstStyle/>
          <a:p>
            <a:pPr eaLnBrk="1" hangingPunct="1">
              <a:lnSpc>
                <a:spcPct val="90000"/>
              </a:lnSpc>
            </a:pPr>
            <a:r>
              <a:rPr lang="en-US" altLang="en-US" sz="2200" dirty="0"/>
              <a:t>Can some forms of traditional hacking be viewed as an expression of individual freedoms,  defended on Constitutional grounds in the US? </a:t>
            </a:r>
          </a:p>
          <a:p>
            <a:pPr eaLnBrk="1" hangingPunct="1">
              <a:lnSpc>
                <a:spcPct val="90000"/>
              </a:lnSpc>
            </a:pPr>
            <a:endParaRPr lang="en-US" altLang="en-US" sz="2200" dirty="0"/>
          </a:p>
          <a:p>
            <a:pPr eaLnBrk="1" hangingPunct="1">
              <a:lnSpc>
                <a:spcPct val="90000"/>
              </a:lnSpc>
            </a:pPr>
            <a:r>
              <a:rPr lang="en-US" altLang="en-US" sz="2200" dirty="0"/>
              <a:t>Some advocates for “hacker’s rights” note that traditional forms of hacking played an important role in computer developments and breakthroughs.</a:t>
            </a:r>
          </a:p>
          <a:p>
            <a:pPr eaLnBrk="1" hangingPunct="1">
              <a:lnSpc>
                <a:spcPct val="90000"/>
              </a:lnSpc>
            </a:pPr>
            <a:endParaRPr lang="en-US" altLang="en-US" sz="2200" dirty="0"/>
          </a:p>
          <a:p>
            <a:pPr eaLnBrk="1" hangingPunct="1">
              <a:lnSpc>
                <a:spcPct val="90000"/>
              </a:lnSpc>
            </a:pPr>
            <a:r>
              <a:rPr lang="en-US" altLang="en-US" sz="2200" dirty="0"/>
              <a:t>Some of today’s “computer heroes” (and successful entrepreneurs in the computer industry) engaged in past behavior that could be viewed as forms of hacking behavior (Jordan 2008). </a:t>
            </a:r>
          </a:p>
        </p:txBody>
      </p:sp>
    </p:spTree>
    <p:extLst>
      <p:ext uri="{BB962C8B-B14F-4D97-AF65-F5344CB8AC3E}">
        <p14:creationId xmlns:p14="http://schemas.microsoft.com/office/powerpoint/2010/main" val="31569618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additive="base">
                                        <p:cTn id="7" dur="5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419">
                                            <p:txEl>
                                              <p:pRg st="2" end="2"/>
                                            </p:txEl>
                                          </p:spTgt>
                                        </p:tgtEl>
                                        <p:attrNameLst>
                                          <p:attrName>style.visibility</p:attrName>
                                        </p:attrNameLst>
                                      </p:cBhvr>
                                      <p:to>
                                        <p:strVal val="visible"/>
                                      </p:to>
                                    </p:set>
                                    <p:anim calcmode="lin" valueType="num">
                                      <p:cBhvr additive="base">
                                        <p:cTn id="13" dur="500" fill="hold"/>
                                        <p:tgtEl>
                                          <p:spTgt spid="604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4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0419">
                                            <p:txEl>
                                              <p:pRg st="4" end="4"/>
                                            </p:txEl>
                                          </p:spTgt>
                                        </p:tgtEl>
                                        <p:attrNameLst>
                                          <p:attrName>style.visibility</p:attrName>
                                        </p:attrNameLst>
                                      </p:cBhvr>
                                      <p:to>
                                        <p:strVal val="visible"/>
                                      </p:to>
                                    </p:set>
                                    <p:anim calcmode="lin" valueType="num">
                                      <p:cBhvr additive="base">
                                        <p:cTn id="19" dur="500" fill="hold"/>
                                        <p:tgtEl>
                                          <p:spTgt spid="604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41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760A3BF-DC8F-5C45-8A66-B2A820983D7E}"/>
              </a:ext>
            </a:extLst>
          </p:cNvPr>
          <p:cNvSpPr>
            <a:spLocks noGrp="1" noChangeArrowheads="1"/>
          </p:cNvSpPr>
          <p:nvPr>
            <p:ph type="title"/>
          </p:nvPr>
        </p:nvSpPr>
        <p:spPr/>
        <p:txBody>
          <a:bodyPr/>
          <a:lstStyle/>
          <a:p>
            <a:pPr>
              <a:defRPr/>
            </a:pPr>
            <a:r>
              <a:rPr lang="en-US" dirty="0"/>
              <a:t>Hacking and the Law (Continued)</a:t>
            </a:r>
          </a:p>
        </p:txBody>
      </p:sp>
      <p:sp>
        <p:nvSpPr>
          <p:cNvPr id="61443" name="Rectangle 3">
            <a:extLst>
              <a:ext uri="{FF2B5EF4-FFF2-40B4-BE49-F238E27FC236}">
                <a16:creationId xmlns:a16="http://schemas.microsoft.com/office/drawing/2014/main" id="{D382FEA2-8680-6643-8E21-A3BD55AFE63E}"/>
              </a:ext>
            </a:extLst>
          </p:cNvPr>
          <p:cNvSpPr>
            <a:spLocks noGrp="1"/>
          </p:cNvSpPr>
          <p:nvPr>
            <p:ph idx="1"/>
          </p:nvPr>
        </p:nvSpPr>
        <p:spPr/>
        <p:txBody>
          <a:bodyPr/>
          <a:lstStyle/>
          <a:p>
            <a:pPr eaLnBrk="1" hangingPunct="1">
              <a:lnSpc>
                <a:spcPct val="80000"/>
              </a:lnSpc>
            </a:pPr>
            <a:r>
              <a:rPr lang="en-US" altLang="en-US" sz="2200" dirty="0"/>
              <a:t>Non-malicious hackers enjoy support from civil liberties organizations and from many in the computer community.</a:t>
            </a:r>
          </a:p>
          <a:p>
            <a:pPr eaLnBrk="1" hangingPunct="1">
              <a:lnSpc>
                <a:spcPct val="80000"/>
              </a:lnSpc>
            </a:pPr>
            <a:endParaRPr lang="en-US" altLang="en-US" sz="2200" dirty="0"/>
          </a:p>
          <a:p>
            <a:pPr eaLnBrk="1" hangingPunct="1">
              <a:lnSpc>
                <a:spcPct val="80000"/>
              </a:lnSpc>
            </a:pPr>
            <a:r>
              <a:rPr lang="en-US" altLang="en-US" sz="2200" dirty="0"/>
              <a:t>However, the government and business sectors view hacking activities in any form as an invasive activity.</a:t>
            </a:r>
          </a:p>
          <a:p>
            <a:pPr eaLnBrk="1" hangingPunct="1">
              <a:lnSpc>
                <a:spcPct val="80000"/>
              </a:lnSpc>
            </a:pPr>
            <a:endParaRPr lang="en-US" altLang="en-US" sz="2200" dirty="0"/>
          </a:p>
          <a:p>
            <a:pPr eaLnBrk="1" hangingPunct="1">
              <a:lnSpc>
                <a:spcPct val="80000"/>
              </a:lnSpc>
            </a:pPr>
            <a:r>
              <a:rPr lang="en-US" altLang="en-US" sz="2200" dirty="0"/>
              <a:t>Many now see hacking as a form of trespass. </a:t>
            </a:r>
          </a:p>
          <a:p>
            <a:pPr eaLnBrk="1" hangingPunct="1">
              <a:lnSpc>
                <a:spcPct val="80000"/>
              </a:lnSpc>
            </a:pPr>
            <a:endParaRPr lang="en-US" altLang="en-US" sz="2200" dirty="0"/>
          </a:p>
          <a:p>
            <a:pPr eaLnBrk="1" hangingPunct="1">
              <a:lnSpc>
                <a:spcPct val="80000"/>
              </a:lnSpc>
            </a:pPr>
            <a:r>
              <a:rPr lang="en-US" altLang="en-US" sz="2200" dirty="0"/>
              <a:t>Current legislation against trespass in cyberspace has taken the side of business, government, and law enforcement agencies. </a:t>
            </a:r>
          </a:p>
          <a:p>
            <a:pPr eaLnBrk="1" hangingPunct="1">
              <a:lnSpc>
                <a:spcPct val="80000"/>
              </a:lnSpc>
            </a:pPr>
            <a:endParaRPr lang="en-US" altLang="en-US" sz="2200" dirty="0"/>
          </a:p>
          <a:p>
            <a:pPr eaLnBrk="1" hangingPunct="1">
              <a:lnSpc>
                <a:spcPct val="80000"/>
              </a:lnSpc>
            </a:pPr>
            <a:r>
              <a:rPr lang="en-US" altLang="en-US" sz="2200" dirty="0"/>
              <a:t>If you hack into an </a:t>
            </a:r>
            <a:r>
              <a:rPr lang="en-US" altLang="en-US" sz="2200" dirty="0" err="1"/>
              <a:t>organisations</a:t>
            </a:r>
            <a:r>
              <a:rPr lang="en-US" altLang="en-US" sz="2200" dirty="0"/>
              <a:t> servers or government servers and you are caught – you will probably go to jail. </a:t>
            </a:r>
          </a:p>
        </p:txBody>
      </p:sp>
    </p:spTree>
    <p:extLst>
      <p:ext uri="{BB962C8B-B14F-4D97-AF65-F5344CB8AC3E}">
        <p14:creationId xmlns:p14="http://schemas.microsoft.com/office/powerpoint/2010/main" val="3579312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 calcmode="lin" valueType="num">
                                      <p:cBhvr additive="base">
                                        <p:cTn id="7" dur="5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43">
                                            <p:txEl>
                                              <p:pRg st="2" end="2"/>
                                            </p:txEl>
                                          </p:spTgt>
                                        </p:tgtEl>
                                        <p:attrNameLst>
                                          <p:attrName>style.visibility</p:attrName>
                                        </p:attrNameLst>
                                      </p:cBhvr>
                                      <p:to>
                                        <p:strVal val="visible"/>
                                      </p:to>
                                    </p:set>
                                    <p:anim calcmode="lin" valueType="num">
                                      <p:cBhvr additive="base">
                                        <p:cTn id="13" dur="500" fill="hold"/>
                                        <p:tgtEl>
                                          <p:spTgt spid="614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43">
                                            <p:txEl>
                                              <p:pRg st="4" end="4"/>
                                            </p:txEl>
                                          </p:spTgt>
                                        </p:tgtEl>
                                        <p:attrNameLst>
                                          <p:attrName>style.visibility</p:attrName>
                                        </p:attrNameLst>
                                      </p:cBhvr>
                                      <p:to>
                                        <p:strVal val="visible"/>
                                      </p:to>
                                    </p:set>
                                    <p:anim calcmode="lin" valueType="num">
                                      <p:cBhvr additive="base">
                                        <p:cTn id="19" dur="500" fill="hold"/>
                                        <p:tgtEl>
                                          <p:spTgt spid="614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43">
                                            <p:txEl>
                                              <p:pRg st="6" end="6"/>
                                            </p:txEl>
                                          </p:spTgt>
                                        </p:tgtEl>
                                        <p:attrNameLst>
                                          <p:attrName>style.visibility</p:attrName>
                                        </p:attrNameLst>
                                      </p:cBhvr>
                                      <p:to>
                                        <p:strVal val="visible"/>
                                      </p:to>
                                    </p:set>
                                    <p:anim calcmode="lin" valueType="num">
                                      <p:cBhvr additive="base">
                                        <p:cTn id="25" dur="500" fill="hold"/>
                                        <p:tgtEl>
                                          <p:spTgt spid="6144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1443">
                                            <p:txEl>
                                              <p:pRg st="8" end="8"/>
                                            </p:txEl>
                                          </p:spTgt>
                                        </p:tgtEl>
                                        <p:attrNameLst>
                                          <p:attrName>style.visibility</p:attrName>
                                        </p:attrNameLst>
                                      </p:cBhvr>
                                      <p:to>
                                        <p:strVal val="visible"/>
                                      </p:to>
                                    </p:set>
                                    <p:anim calcmode="lin" valueType="num">
                                      <p:cBhvr additive="base">
                                        <p:cTn id="31" dur="500" fill="hold"/>
                                        <p:tgtEl>
                                          <p:spTgt spid="6144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gendaTitle"/>
          <p:cNvSpPr>
            <a:spLocks noGrp="1"/>
          </p:cNvSpPr>
          <p:nvPr>
            <p:ph type="title"/>
          </p:nvPr>
        </p:nvSpPr>
        <p:spPr/>
        <p:txBody>
          <a:bodyPr/>
          <a:lstStyle/>
          <a:p>
            <a:r>
              <a:rPr lang="en-US" dirty="0"/>
              <a:t>Agenda</a:t>
            </a:r>
          </a:p>
        </p:txBody>
      </p:sp>
      <p:sp>
        <p:nvSpPr>
          <p:cNvPr id="3" name="Agenda"/>
          <p:cNvSpPr txBox="1"/>
          <p:nvPr>
            <p:custDataLst>
              <p:tags r:id="rId1"/>
            </p:custDataLst>
          </p:nvPr>
        </p:nvSpPr>
        <p:spPr>
          <a:xfrm>
            <a:off x="871539" y="1916883"/>
            <a:ext cx="8029574" cy="3795824"/>
          </a:xfrm>
          <a:prstGeom prst="rect">
            <a:avLst/>
          </a:prstGeom>
          <a:noFill/>
        </p:spPr>
        <p:txBody>
          <a:bodyPr vert="horz" wrap="square" lIns="45720" rIns="45720" rtlCol="0">
            <a:noAutofit/>
          </a:bodyPr>
          <a:lstStyle/>
          <a:p>
            <a:pPr marL="342900" indent="-342900">
              <a:buFont typeface="Arial" panose="020B0604020202020204" pitchFamily="34" charset="0"/>
              <a:buChar char="•"/>
            </a:pPr>
            <a:r>
              <a:rPr lang="en-NZ" altLang="en-US" sz="2400" dirty="0"/>
              <a:t>Cybercriminals – who are they?</a:t>
            </a:r>
          </a:p>
          <a:p>
            <a:pPr marL="342900" indent="-342900">
              <a:buFont typeface="Arial" panose="020B0604020202020204" pitchFamily="34" charset="0"/>
              <a:buChar char="•"/>
            </a:pPr>
            <a:r>
              <a:rPr lang="en-NZ" altLang="en-US" sz="2400" dirty="0"/>
              <a:t>Hacking, counter hacking and pre-emptive strikes.</a:t>
            </a:r>
          </a:p>
          <a:p>
            <a:pPr marL="342900" indent="-342900">
              <a:buFont typeface="Arial" panose="020B0604020202020204" pitchFamily="34" charset="0"/>
              <a:buChar char="•"/>
            </a:pPr>
            <a:r>
              <a:rPr lang="en-NZ" altLang="en-US" sz="2400" dirty="0"/>
              <a:t>Towards a coherent definition of cybercrime.</a:t>
            </a:r>
          </a:p>
          <a:p>
            <a:pPr marL="342900" indent="-342900">
              <a:buFont typeface="Arial" panose="020B0604020202020204" pitchFamily="34" charset="0"/>
              <a:buChar char="•"/>
            </a:pPr>
            <a:endParaRPr lang="en-NZ" altLang="en-US" sz="2400" dirty="0"/>
          </a:p>
          <a:p>
            <a:pPr marL="182563" indent="-182563">
              <a:spcBef>
                <a:spcPts val="600"/>
              </a:spcBef>
              <a:buSzPct val="100000"/>
              <a:buFont typeface="Verdana" panose="020B0604030504040204" pitchFamily="34" charset="0"/>
              <a:buChar char="•"/>
            </a:pPr>
            <a:endParaRPr lang="en-US" sz="2400" dirty="0"/>
          </a:p>
          <a:p>
            <a:pPr marL="182563" indent="-182563">
              <a:spcBef>
                <a:spcPts val="600"/>
              </a:spcBef>
              <a:buSzPct val="100000"/>
              <a:buFont typeface="Verdana" panose="020B0604030504040204" pitchFamily="34" charset="0"/>
              <a:buChar char="•"/>
            </a:pPr>
            <a:endParaRPr lang="en-US" sz="2400" dirty="0"/>
          </a:p>
          <a:p>
            <a:pPr>
              <a:spcBef>
                <a:spcPts val="1200"/>
              </a:spcBef>
              <a:buSzPct val="100000"/>
            </a:pPr>
            <a:br>
              <a:rPr lang="en-US" sz="2400" dirty="0"/>
            </a:br>
            <a:endParaRPr lang="en-US" sz="2400" dirty="0"/>
          </a:p>
        </p:txBody>
      </p:sp>
      <p:sp>
        <p:nvSpPr>
          <p:cNvPr id="5" name="BainBulletsConfiguration" hidden="1"/>
          <p:cNvSpPr txBox="1"/>
          <p:nvPr/>
        </p:nvSpPr>
        <p:spPr>
          <a:xfrm>
            <a:off x="12700" y="12700"/>
            <a:ext cx="8890000" cy="107722"/>
          </a:xfrm>
          <a:prstGeom prst="rect">
            <a:avLst/>
          </a:prstGeom>
          <a:noFill/>
        </p:spPr>
        <p:txBody>
          <a:bodyPr vert="horz" wrap="square" lIns="45720" rIns="45720" rtlCol="0">
            <a:spAutoFit/>
          </a:bodyPr>
          <a:lstStyle/>
          <a:p>
            <a:r>
              <a:rPr lang="en-US" sz="100">
                <a:solidFill>
                  <a:srgbClr val="FFFFFF"/>
                </a:solidFill>
              </a:rPr>
              <a:t>3_89</a:t>
            </a:r>
            <a:endParaRPr lang="en-US" sz="100" dirty="0">
              <a:solidFill>
                <a:srgbClr val="FFFFFF"/>
              </a:solidFill>
            </a:endParaRPr>
          </a:p>
        </p:txBody>
      </p:sp>
      <p:sp>
        <p:nvSpPr>
          <p:cNvPr id="4" name="TextBox 3">
            <a:extLst>
              <a:ext uri="{FF2B5EF4-FFF2-40B4-BE49-F238E27FC236}">
                <a16:creationId xmlns:a16="http://schemas.microsoft.com/office/drawing/2014/main" id="{3BC44E93-A0C4-A04B-853D-0A24929578A6}"/>
              </a:ext>
            </a:extLst>
          </p:cNvPr>
          <p:cNvSpPr txBox="1"/>
          <p:nvPr/>
        </p:nvSpPr>
        <p:spPr>
          <a:xfrm>
            <a:off x="195128" y="1202390"/>
            <a:ext cx="3216586" cy="338554"/>
          </a:xfrm>
          <a:prstGeom prst="rect">
            <a:avLst/>
          </a:prstGeom>
          <a:noFill/>
        </p:spPr>
        <p:txBody>
          <a:bodyPr wrap="none" lIns="45720" rIns="45720" rtlCol="0">
            <a:spAutoFit/>
          </a:bodyPr>
          <a:lstStyle/>
          <a:p>
            <a:r>
              <a:rPr lang="en-US" sz="1600" i="1" dirty="0"/>
              <a:t>Based upon Tavani, Chapter 7</a:t>
            </a:r>
          </a:p>
        </p:txBody>
      </p:sp>
      <p:sp>
        <p:nvSpPr>
          <p:cNvPr id="6" name="TextBox 5">
            <a:extLst>
              <a:ext uri="{FF2B5EF4-FFF2-40B4-BE49-F238E27FC236}">
                <a16:creationId xmlns:a16="http://schemas.microsoft.com/office/drawing/2014/main" id="{132C2FD7-4C7B-3241-AB99-31864D482639}"/>
              </a:ext>
            </a:extLst>
          </p:cNvPr>
          <p:cNvSpPr txBox="1"/>
          <p:nvPr/>
        </p:nvSpPr>
        <p:spPr>
          <a:xfrm>
            <a:off x="-914400" y="3414713"/>
            <a:ext cx="92398" cy="400110"/>
          </a:xfrm>
          <a:prstGeom prst="rect">
            <a:avLst/>
          </a:prstGeom>
          <a:noFill/>
        </p:spPr>
        <p:txBody>
          <a:bodyPr wrap="none" lIns="45720" rIns="45720" rtlCol="0">
            <a:spAutoFit/>
          </a:bodyPr>
          <a:lstStyle/>
          <a:p>
            <a:endParaRPr lang="en-US" sz="2000" dirty="0"/>
          </a:p>
        </p:txBody>
      </p:sp>
    </p:spTree>
    <p:extLst>
      <p:ext uri="{BB962C8B-B14F-4D97-AF65-F5344CB8AC3E}">
        <p14:creationId xmlns:p14="http://schemas.microsoft.com/office/powerpoint/2010/main" val="3658022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E5EE48FD-EAD3-E543-B1AB-05B5F774F48C}"/>
              </a:ext>
            </a:extLst>
          </p:cNvPr>
          <p:cNvSpPr>
            <a:spLocks noGrp="1" noChangeArrowheads="1"/>
          </p:cNvSpPr>
          <p:nvPr>
            <p:ph type="title"/>
          </p:nvPr>
        </p:nvSpPr>
        <p:spPr/>
        <p:txBody>
          <a:bodyPr/>
          <a:lstStyle/>
          <a:p>
            <a:pPr>
              <a:defRPr/>
            </a:pPr>
            <a:r>
              <a:rPr lang="en-US" dirty="0">
                <a:cs typeface="Times New Roman" pitchFamily="18" charset="0"/>
              </a:rPr>
              <a:t>Criteria for Determining Computer Crimes</a:t>
            </a:r>
          </a:p>
        </p:txBody>
      </p:sp>
      <p:sp>
        <p:nvSpPr>
          <p:cNvPr id="16387" name="Rectangle 3">
            <a:extLst>
              <a:ext uri="{FF2B5EF4-FFF2-40B4-BE49-F238E27FC236}">
                <a16:creationId xmlns:a16="http://schemas.microsoft.com/office/drawing/2014/main" id="{62A4A569-9C11-E94B-B924-95C922537207}"/>
              </a:ext>
            </a:extLst>
          </p:cNvPr>
          <p:cNvSpPr>
            <a:spLocks noGrp="1"/>
          </p:cNvSpPr>
          <p:nvPr>
            <p:ph idx="1"/>
          </p:nvPr>
        </p:nvSpPr>
        <p:spPr/>
        <p:txBody>
          <a:bodyPr>
            <a:normAutofit/>
          </a:bodyPr>
          <a:lstStyle/>
          <a:p>
            <a:pPr eaLnBrk="1" hangingPunct="1"/>
            <a:r>
              <a:rPr lang="en-US" altLang="en-US" sz="2200" dirty="0"/>
              <a:t>When is a crime a </a:t>
            </a:r>
            <a:r>
              <a:rPr lang="en-US" altLang="en-US" sz="2200" i="1" dirty="0"/>
              <a:t>computer crime</a:t>
            </a:r>
            <a:r>
              <a:rPr lang="en-US" altLang="en-US" sz="2200" dirty="0"/>
              <a:t>?</a:t>
            </a:r>
          </a:p>
          <a:p>
            <a:pPr eaLnBrk="1" hangingPunct="1"/>
            <a:r>
              <a:rPr lang="en-US" altLang="en-US" sz="2200" dirty="0"/>
              <a:t>There is often a problem of clear </a:t>
            </a:r>
            <a:r>
              <a:rPr lang="en-US" altLang="en-US" sz="2200" i="1" dirty="0"/>
              <a:t>criteria</a:t>
            </a:r>
            <a:r>
              <a:rPr lang="en-US" altLang="en-US" sz="2200" dirty="0"/>
              <a:t>.</a:t>
            </a:r>
          </a:p>
          <a:p>
            <a:pPr eaLnBrk="1" hangingPunct="1"/>
            <a:endParaRPr lang="en-US" altLang="en-US" sz="2200" dirty="0"/>
          </a:p>
          <a:p>
            <a:pPr eaLnBrk="1" hangingPunct="1">
              <a:buFont typeface="Wingdings" pitchFamily="2" charset="2"/>
              <a:buChar char="Ø"/>
            </a:pPr>
            <a:r>
              <a:rPr lang="en-US" altLang="en-US" sz="2200" dirty="0"/>
              <a:t>For example, are all crimes involving either the use or the presence of a computer necessarily computer crimes?</a:t>
            </a:r>
          </a:p>
          <a:p>
            <a:pPr eaLnBrk="1" hangingPunct="1">
              <a:buFont typeface="Wingdings" pitchFamily="2" charset="2"/>
              <a:buChar char="Ø"/>
            </a:pPr>
            <a:r>
              <a:rPr lang="en-US" altLang="en-US" sz="2200" dirty="0" err="1"/>
              <a:t>Gotterbarn</a:t>
            </a:r>
            <a:r>
              <a:rPr lang="en-US" altLang="en-US" sz="2200" dirty="0"/>
              <a:t> criticizes this view by asking whether a murder committed with a surgeon’s scalpel is an issue for medical ethics or just an ordinary crime. </a:t>
            </a:r>
            <a:r>
              <a:rPr lang="en-US" altLang="en-US" sz="2200" dirty="0">
                <a:solidFill>
                  <a:srgbClr val="00B0F0"/>
                </a:solidFill>
              </a:rPr>
              <a:t>I think </a:t>
            </a:r>
            <a:r>
              <a:rPr lang="en-US" altLang="en-US" sz="2200" dirty="0" err="1">
                <a:solidFill>
                  <a:srgbClr val="00B0F0"/>
                </a:solidFill>
              </a:rPr>
              <a:t>Gotterbarn</a:t>
            </a:r>
            <a:r>
              <a:rPr lang="en-US" altLang="en-US" sz="2200" dirty="0">
                <a:solidFill>
                  <a:srgbClr val="00B0F0"/>
                </a:solidFill>
              </a:rPr>
              <a:t> is trolling us at this point. </a:t>
            </a:r>
          </a:p>
        </p:txBody>
      </p:sp>
    </p:spTree>
    <p:extLst>
      <p:ext uri="{BB962C8B-B14F-4D97-AF65-F5344CB8AC3E}">
        <p14:creationId xmlns:p14="http://schemas.microsoft.com/office/powerpoint/2010/main" val="29003114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anim calcmode="lin" valueType="num">
                                      <p:cBhvr additive="base">
                                        <p:cTn id="19"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pRg st="4" end="4"/>
                                            </p:txEl>
                                          </p:spTgt>
                                        </p:tgtEl>
                                        <p:attrNameLst>
                                          <p:attrName>style.visibility</p:attrName>
                                        </p:attrNameLst>
                                      </p:cBhvr>
                                      <p:to>
                                        <p:strVal val="visible"/>
                                      </p:to>
                                    </p:set>
                                    <p:anim calcmode="lin" valueType="num">
                                      <p:cBhvr additive="base">
                                        <p:cTn id="25" dur="500" fill="hold"/>
                                        <p:tgtEl>
                                          <p:spTgt spid="1638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81EF6BF-71BF-1247-A4FC-7995F623DE72}"/>
              </a:ext>
            </a:extLst>
          </p:cNvPr>
          <p:cNvSpPr>
            <a:spLocks noGrp="1" noChangeArrowheads="1"/>
          </p:cNvSpPr>
          <p:nvPr>
            <p:ph type="title"/>
          </p:nvPr>
        </p:nvSpPr>
        <p:spPr/>
        <p:txBody>
          <a:bodyPr/>
          <a:lstStyle/>
          <a:p>
            <a:pPr>
              <a:defRPr/>
            </a:pPr>
            <a:r>
              <a:rPr lang="en-US" dirty="0">
                <a:cs typeface="Times New Roman" pitchFamily="18" charset="0"/>
              </a:rPr>
              <a:t>Criteria for Determining Computer Crimes (Continued)</a:t>
            </a:r>
          </a:p>
        </p:txBody>
      </p:sp>
      <p:sp>
        <p:nvSpPr>
          <p:cNvPr id="17411" name="Rectangle 3">
            <a:extLst>
              <a:ext uri="{FF2B5EF4-FFF2-40B4-BE49-F238E27FC236}">
                <a16:creationId xmlns:a16="http://schemas.microsoft.com/office/drawing/2014/main" id="{C936219A-C5D3-304A-BFDD-2FFC5772CB4B}"/>
              </a:ext>
            </a:extLst>
          </p:cNvPr>
          <p:cNvSpPr>
            <a:spLocks noGrp="1"/>
          </p:cNvSpPr>
          <p:nvPr>
            <p:ph idx="1"/>
          </p:nvPr>
        </p:nvSpPr>
        <p:spPr/>
        <p:txBody>
          <a:bodyPr>
            <a:normAutofit/>
          </a:bodyPr>
          <a:lstStyle/>
          <a:p>
            <a:pPr eaLnBrk="1" hangingPunct="1"/>
            <a:r>
              <a:rPr lang="en-US" altLang="en-US" sz="2200" dirty="0">
                <a:cs typeface="Times New Roman" panose="02020603050405020304" pitchFamily="18" charset="0"/>
              </a:rPr>
              <a:t>Do we need a separate category of computer crime/cybercrime? </a:t>
            </a:r>
          </a:p>
          <a:p>
            <a:pPr eaLnBrk="1" hangingPunct="1"/>
            <a:r>
              <a:rPr lang="en-US" altLang="en-US" sz="2200" dirty="0">
                <a:cs typeface="Times New Roman" panose="02020603050405020304" pitchFamily="18" charset="0"/>
              </a:rPr>
              <a:t>Some crimes have involved technologies, but do not require separate categories of crime.</a:t>
            </a:r>
          </a:p>
          <a:p>
            <a:pPr eaLnBrk="1" hangingPunct="1"/>
            <a:r>
              <a:rPr lang="en-US" altLang="en-US" sz="2200" dirty="0">
                <a:cs typeface="Times New Roman" panose="02020603050405020304" pitchFamily="18" charset="0"/>
              </a:rPr>
              <a:t>Consider that people steal televisions, but we don't have a category of television crime.</a:t>
            </a:r>
          </a:p>
          <a:p>
            <a:pPr eaLnBrk="1" hangingPunct="1"/>
            <a:r>
              <a:rPr lang="en-US" altLang="en-US" sz="2200" dirty="0">
                <a:cs typeface="Times New Roman" panose="02020603050405020304" pitchFamily="18" charset="0"/>
              </a:rPr>
              <a:t>They also use automobiles to commit crimes, but we don't have a category of automobile crime. </a:t>
            </a:r>
          </a:p>
        </p:txBody>
      </p:sp>
    </p:spTree>
    <p:extLst>
      <p:ext uri="{BB962C8B-B14F-4D97-AF65-F5344CB8AC3E}">
        <p14:creationId xmlns:p14="http://schemas.microsoft.com/office/powerpoint/2010/main" val="28066876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BC0546D-2420-AD4F-A8CF-2C4A8C31FB11}"/>
              </a:ext>
            </a:extLst>
          </p:cNvPr>
          <p:cNvSpPr>
            <a:spLocks noGrp="1" noChangeArrowheads="1"/>
          </p:cNvSpPr>
          <p:nvPr>
            <p:ph type="title"/>
          </p:nvPr>
        </p:nvSpPr>
        <p:spPr/>
        <p:txBody>
          <a:bodyPr/>
          <a:lstStyle/>
          <a:p>
            <a:pPr>
              <a:defRPr/>
            </a:pPr>
            <a:r>
              <a:rPr lang="en-US" dirty="0">
                <a:cs typeface="Times New Roman" pitchFamily="18" charset="0"/>
              </a:rPr>
              <a:t>Criteria for Determining Computer Crimes (Continued)</a:t>
            </a:r>
          </a:p>
        </p:txBody>
      </p:sp>
      <p:sp>
        <p:nvSpPr>
          <p:cNvPr id="18435" name="Rectangle 3">
            <a:extLst>
              <a:ext uri="{FF2B5EF4-FFF2-40B4-BE49-F238E27FC236}">
                <a16:creationId xmlns:a16="http://schemas.microsoft.com/office/drawing/2014/main" id="{21D78C3B-785C-1C42-94EF-588F73A6A4F9}"/>
              </a:ext>
            </a:extLst>
          </p:cNvPr>
          <p:cNvSpPr>
            <a:spLocks noGrp="1"/>
          </p:cNvSpPr>
          <p:nvPr>
            <p:ph idx="1"/>
          </p:nvPr>
        </p:nvSpPr>
        <p:spPr/>
        <p:txBody>
          <a:bodyPr>
            <a:normAutofit/>
          </a:bodyPr>
          <a:lstStyle/>
          <a:p>
            <a:pPr eaLnBrk="1" hangingPunct="1">
              <a:lnSpc>
                <a:spcPct val="90000"/>
              </a:lnSpc>
            </a:pPr>
            <a:r>
              <a:rPr lang="en-US" altLang="en-US" sz="2200" dirty="0">
                <a:solidFill>
                  <a:srgbClr val="000000"/>
                </a:solidFill>
                <a:cs typeface="Times New Roman" panose="02020603050405020304" pitchFamily="18" charset="0"/>
              </a:rPr>
              <a:t>Review three hypothetical scenarios (described in the textbook) involving crimes in a computer lab: </a:t>
            </a:r>
          </a:p>
          <a:p>
            <a:pPr eaLnBrk="1" hangingPunct="1">
              <a:lnSpc>
                <a:spcPct val="90000"/>
              </a:lnSpc>
              <a:buFont typeface="Wingdings" pitchFamily="2" charset="2"/>
              <a:buChar char="Ø"/>
            </a:pPr>
            <a:r>
              <a:rPr lang="en-US" altLang="en-US" sz="2200" i="1" dirty="0">
                <a:solidFill>
                  <a:srgbClr val="000000"/>
                </a:solidFill>
                <a:cs typeface="Times New Roman" panose="02020603050405020304" pitchFamily="18" charset="0"/>
              </a:rPr>
              <a:t>Scenario 1</a:t>
            </a:r>
            <a:r>
              <a:rPr lang="en-US" altLang="en-US" sz="2200" dirty="0">
                <a:solidFill>
                  <a:srgbClr val="000000"/>
                </a:solidFill>
                <a:cs typeface="Times New Roman" panose="02020603050405020304" pitchFamily="18" charset="0"/>
              </a:rPr>
              <a:t>: Sandra steals a computer device (e.g., a printer) from a computer lab;</a:t>
            </a:r>
          </a:p>
          <a:p>
            <a:pPr eaLnBrk="1" hangingPunct="1">
              <a:lnSpc>
                <a:spcPct val="90000"/>
              </a:lnSpc>
              <a:buFont typeface="Wingdings" pitchFamily="2" charset="2"/>
              <a:buChar char="Ø"/>
            </a:pPr>
            <a:r>
              <a:rPr lang="en-US" altLang="en-US" sz="2200" i="1" dirty="0">
                <a:solidFill>
                  <a:srgbClr val="000000"/>
                </a:solidFill>
                <a:cs typeface="Times New Roman" panose="02020603050405020304" pitchFamily="18" charset="0"/>
              </a:rPr>
              <a:t>Scenario 2</a:t>
            </a:r>
            <a:r>
              <a:rPr lang="en-US" altLang="en-US" sz="2200" dirty="0">
                <a:solidFill>
                  <a:srgbClr val="000000"/>
                </a:solidFill>
                <a:cs typeface="Times New Roman" panose="02020603050405020304" pitchFamily="18" charset="0"/>
              </a:rPr>
              <a:t>: Bill breaks into a computer lab and then snoops around;</a:t>
            </a:r>
          </a:p>
          <a:p>
            <a:pPr eaLnBrk="1" hangingPunct="1">
              <a:lnSpc>
                <a:spcPct val="90000"/>
              </a:lnSpc>
              <a:buFont typeface="Wingdings" pitchFamily="2" charset="2"/>
              <a:buChar char="Ø"/>
            </a:pPr>
            <a:r>
              <a:rPr lang="en-US" altLang="en-US" sz="2200" i="1" dirty="0">
                <a:solidFill>
                  <a:srgbClr val="000000"/>
                </a:solidFill>
                <a:cs typeface="Times New Roman" panose="02020603050405020304" pitchFamily="18" charset="0"/>
              </a:rPr>
              <a:t>Scenario 3</a:t>
            </a:r>
            <a:r>
              <a:rPr lang="en-US" altLang="en-US" sz="2200" dirty="0">
                <a:solidFill>
                  <a:srgbClr val="000000"/>
                </a:solidFill>
                <a:cs typeface="Times New Roman" panose="02020603050405020304" pitchFamily="18" charset="0"/>
              </a:rPr>
              <a:t>: Ed enters a computer lab that he is authorized to use and then places an explosive device, which is set to detonate a short time later, on a computer in the lab.</a:t>
            </a:r>
            <a:endParaRPr lang="en-US" altLang="en-US" sz="2200" dirty="0"/>
          </a:p>
        </p:txBody>
      </p:sp>
    </p:spTree>
    <p:extLst>
      <p:ext uri="{BB962C8B-B14F-4D97-AF65-F5344CB8AC3E}">
        <p14:creationId xmlns:p14="http://schemas.microsoft.com/office/powerpoint/2010/main" val="2501971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99385356-6E2A-6446-9572-407202A570A0}"/>
              </a:ext>
            </a:extLst>
          </p:cNvPr>
          <p:cNvSpPr>
            <a:spLocks noGrp="1" noChangeArrowheads="1"/>
          </p:cNvSpPr>
          <p:nvPr>
            <p:ph type="title"/>
          </p:nvPr>
        </p:nvSpPr>
        <p:spPr/>
        <p:txBody>
          <a:bodyPr/>
          <a:lstStyle/>
          <a:p>
            <a:pPr>
              <a:defRPr/>
            </a:pPr>
            <a:r>
              <a:rPr lang="en-US" dirty="0">
                <a:cs typeface="Times New Roman" pitchFamily="18" charset="0"/>
              </a:rPr>
              <a:t>Criteria for Determining Computer Crimes (Continued)</a:t>
            </a:r>
          </a:p>
        </p:txBody>
      </p:sp>
      <p:sp>
        <p:nvSpPr>
          <p:cNvPr id="19459" name="Rectangle 3">
            <a:extLst>
              <a:ext uri="{FF2B5EF4-FFF2-40B4-BE49-F238E27FC236}">
                <a16:creationId xmlns:a16="http://schemas.microsoft.com/office/drawing/2014/main" id="{B61242F5-D3F3-EA45-B701-6D2A020BBFCA}"/>
              </a:ext>
            </a:extLst>
          </p:cNvPr>
          <p:cNvSpPr>
            <a:spLocks noGrp="1"/>
          </p:cNvSpPr>
          <p:nvPr>
            <p:ph idx="1"/>
          </p:nvPr>
        </p:nvSpPr>
        <p:spPr/>
        <p:txBody>
          <a:bodyPr>
            <a:normAutofit/>
          </a:bodyPr>
          <a:lstStyle/>
          <a:p>
            <a:pPr eaLnBrk="1" hangingPunct="1">
              <a:lnSpc>
                <a:spcPct val="90000"/>
              </a:lnSpc>
            </a:pPr>
            <a:r>
              <a:rPr lang="en-US" altLang="en-US" sz="2200" dirty="0">
                <a:solidFill>
                  <a:srgbClr val="000000"/>
                </a:solidFill>
                <a:cs typeface="Times New Roman" panose="02020603050405020304" pitchFamily="18" charset="0"/>
              </a:rPr>
              <a:t>Each of the acts described in the three scenarios is criminal in nature.</a:t>
            </a:r>
          </a:p>
          <a:p>
            <a:pPr eaLnBrk="1" hangingPunct="1">
              <a:lnSpc>
                <a:spcPct val="90000"/>
              </a:lnSpc>
            </a:pPr>
            <a:r>
              <a:rPr lang="en-US" altLang="en-US" sz="2200" dirty="0">
                <a:solidFill>
                  <a:srgbClr val="000000"/>
                </a:solidFill>
                <a:cs typeface="Times New Roman" panose="02020603050405020304" pitchFamily="18" charset="0"/>
              </a:rPr>
              <a:t>But should any of them be viewed as </a:t>
            </a:r>
            <a:r>
              <a:rPr lang="en-US" altLang="en-US" sz="2200" i="1" dirty="0">
                <a:solidFill>
                  <a:srgbClr val="000000"/>
                </a:solidFill>
                <a:cs typeface="Times New Roman" panose="02020603050405020304" pitchFamily="18" charset="0"/>
              </a:rPr>
              <a:t>computer crimes</a:t>
            </a:r>
            <a:r>
              <a:rPr lang="en-US" altLang="en-US" sz="2200" dirty="0">
                <a:solidFill>
                  <a:srgbClr val="000000"/>
                </a:solidFill>
                <a:cs typeface="Times New Roman" panose="02020603050405020304" pitchFamily="18" charset="0"/>
              </a:rPr>
              <a:t>? </a:t>
            </a:r>
          </a:p>
          <a:p>
            <a:pPr eaLnBrk="1" hangingPunct="1">
              <a:lnSpc>
                <a:spcPct val="90000"/>
              </a:lnSpc>
            </a:pPr>
            <a:r>
              <a:rPr lang="en-US" altLang="en-US" sz="2200" dirty="0">
                <a:solidFill>
                  <a:srgbClr val="000000"/>
                </a:solidFill>
                <a:cs typeface="Times New Roman" panose="02020603050405020304" pitchFamily="18" charset="0"/>
              </a:rPr>
              <a:t>One might argue that it would not have been possible to commit any of the three crimes if computer technology had never existed. </a:t>
            </a:r>
          </a:p>
          <a:p>
            <a:pPr eaLnBrk="1" hangingPunct="1">
              <a:lnSpc>
                <a:spcPct val="90000"/>
              </a:lnSpc>
            </a:pPr>
            <a:r>
              <a:rPr lang="en-US" altLang="en-US" sz="2200" dirty="0">
                <a:solidFill>
                  <a:srgbClr val="000000"/>
                </a:solidFill>
                <a:cs typeface="Times New Roman" panose="02020603050405020304" pitchFamily="18" charset="0"/>
              </a:rPr>
              <a:t>But these criminal acts can easily be prosecuted as ordinary crimes involving theft, breaking and entering, and vandalism.</a:t>
            </a:r>
            <a:endParaRPr lang="en-US" altLang="en-US" sz="2200" dirty="0"/>
          </a:p>
        </p:txBody>
      </p:sp>
    </p:spTree>
    <p:extLst>
      <p:ext uri="{BB962C8B-B14F-4D97-AF65-F5344CB8AC3E}">
        <p14:creationId xmlns:p14="http://schemas.microsoft.com/office/powerpoint/2010/main" val="374218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4188C65-DC5C-8448-AA20-6B174457E800}"/>
              </a:ext>
            </a:extLst>
          </p:cNvPr>
          <p:cNvSpPr>
            <a:spLocks noGrp="1" noChangeArrowheads="1"/>
          </p:cNvSpPr>
          <p:nvPr>
            <p:ph type="title"/>
          </p:nvPr>
        </p:nvSpPr>
        <p:spPr/>
        <p:txBody>
          <a:bodyPr/>
          <a:lstStyle/>
          <a:p>
            <a:pPr>
              <a:defRPr/>
            </a:pPr>
            <a:r>
              <a:rPr lang="en-US" dirty="0">
                <a:cs typeface="Times New Roman" pitchFamily="18" charset="0"/>
              </a:rPr>
              <a:t>Defining Computer Crime</a:t>
            </a:r>
          </a:p>
        </p:txBody>
      </p:sp>
      <p:sp>
        <p:nvSpPr>
          <p:cNvPr id="20483" name="Rectangle 3">
            <a:extLst>
              <a:ext uri="{FF2B5EF4-FFF2-40B4-BE49-F238E27FC236}">
                <a16:creationId xmlns:a16="http://schemas.microsoft.com/office/drawing/2014/main" id="{C8AF01E7-B3BA-BE46-A27F-467D11422C79}"/>
              </a:ext>
            </a:extLst>
          </p:cNvPr>
          <p:cNvSpPr>
            <a:spLocks noGrp="1"/>
          </p:cNvSpPr>
          <p:nvPr>
            <p:ph idx="1"/>
          </p:nvPr>
        </p:nvSpPr>
        <p:spPr/>
        <p:txBody>
          <a:bodyPr>
            <a:normAutofit/>
          </a:bodyPr>
          <a:lstStyle/>
          <a:p>
            <a:pPr eaLnBrk="1" hangingPunct="1"/>
            <a:r>
              <a:rPr lang="en-US" altLang="en-US" sz="2200" dirty="0">
                <a:solidFill>
                  <a:srgbClr val="000000"/>
                </a:solidFill>
                <a:cs typeface="Times New Roman" panose="02020603050405020304" pitchFamily="18" charset="0"/>
              </a:rPr>
              <a:t>Forester and Morrison define a computer crime as “a criminal act in which a computer is used as the </a:t>
            </a:r>
            <a:r>
              <a:rPr lang="en-US" altLang="en-US" sz="2200" i="1" dirty="0">
                <a:solidFill>
                  <a:srgbClr val="000000"/>
                </a:solidFill>
                <a:cs typeface="Times New Roman" panose="02020603050405020304" pitchFamily="18" charset="0"/>
              </a:rPr>
              <a:t>principal tool</a:t>
            </a:r>
            <a:r>
              <a:rPr lang="en-US" altLang="en-US" sz="2200" dirty="0">
                <a:solidFill>
                  <a:srgbClr val="000000"/>
                </a:solidFill>
                <a:cs typeface="Times New Roman" panose="02020603050405020304" pitchFamily="18" charset="0"/>
              </a:rPr>
              <a:t>.”</a:t>
            </a:r>
          </a:p>
          <a:p>
            <a:pPr eaLnBrk="1" hangingPunct="1"/>
            <a:r>
              <a:rPr lang="en-US" altLang="en-US" sz="2200" dirty="0">
                <a:solidFill>
                  <a:srgbClr val="000000"/>
                </a:solidFill>
                <a:cs typeface="Times New Roman" panose="02020603050405020304" pitchFamily="18" charset="0"/>
              </a:rPr>
              <a:t>This definition rules out the crimes committed in our three (computer-lab-related) scenarios as “computer crimes.”</a:t>
            </a:r>
          </a:p>
          <a:p>
            <a:pPr eaLnBrk="1" hangingPunct="1"/>
            <a:r>
              <a:rPr lang="en-US" altLang="en-US" sz="2200" dirty="0">
                <a:solidFill>
                  <a:srgbClr val="000000"/>
                </a:solidFill>
                <a:cs typeface="Times New Roman" panose="02020603050405020304" pitchFamily="18" charset="0"/>
              </a:rPr>
              <a:t>But is Forester and Morrison's definition of computer crime adequate? </a:t>
            </a:r>
            <a:endParaRPr lang="en-US" altLang="en-US" sz="2200" dirty="0"/>
          </a:p>
        </p:txBody>
      </p:sp>
    </p:spTree>
    <p:extLst>
      <p:ext uri="{BB962C8B-B14F-4D97-AF65-F5344CB8AC3E}">
        <p14:creationId xmlns:p14="http://schemas.microsoft.com/office/powerpoint/2010/main" val="31499161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B2617F2-9FEF-5B47-A755-157FB6DB4B46}"/>
              </a:ext>
            </a:extLst>
          </p:cNvPr>
          <p:cNvSpPr>
            <a:spLocks noGrp="1" noChangeArrowheads="1"/>
          </p:cNvSpPr>
          <p:nvPr>
            <p:ph type="title"/>
          </p:nvPr>
        </p:nvSpPr>
        <p:spPr/>
        <p:txBody>
          <a:bodyPr/>
          <a:lstStyle/>
          <a:p>
            <a:pPr>
              <a:defRPr/>
            </a:pPr>
            <a:r>
              <a:rPr lang="en-US" dirty="0">
                <a:cs typeface="Times New Roman" pitchFamily="18" charset="0"/>
              </a:rPr>
              <a:t>Defining Computer Crime (Continued)</a:t>
            </a:r>
          </a:p>
        </p:txBody>
      </p:sp>
      <p:sp>
        <p:nvSpPr>
          <p:cNvPr id="21507" name="Rectangle 3">
            <a:extLst>
              <a:ext uri="{FF2B5EF4-FFF2-40B4-BE49-F238E27FC236}">
                <a16:creationId xmlns:a16="http://schemas.microsoft.com/office/drawing/2014/main" id="{2D15A10E-13EC-B144-886A-424D3EC6AD8A}"/>
              </a:ext>
            </a:extLst>
          </p:cNvPr>
          <p:cNvSpPr>
            <a:spLocks noGrp="1"/>
          </p:cNvSpPr>
          <p:nvPr>
            <p:ph idx="1"/>
          </p:nvPr>
        </p:nvSpPr>
        <p:spPr/>
        <p:txBody>
          <a:bodyPr>
            <a:normAutofit/>
          </a:bodyPr>
          <a:lstStyle/>
          <a:p>
            <a:pPr eaLnBrk="1" hangingPunct="1">
              <a:lnSpc>
                <a:spcPct val="90000"/>
              </a:lnSpc>
            </a:pPr>
            <a:r>
              <a:rPr lang="en-US" altLang="en-US" sz="2200" dirty="0">
                <a:solidFill>
                  <a:srgbClr val="000000"/>
                </a:solidFill>
                <a:cs typeface="Times New Roman" panose="02020603050405020304" pitchFamily="18" charset="0"/>
              </a:rPr>
              <a:t>Review Scenario 7-1 (in the textbook), where a person (“Sheila”) uses a computer to file a fraudulent income-tax return.</a:t>
            </a:r>
          </a:p>
          <a:p>
            <a:pPr eaLnBrk="1" hangingPunct="1">
              <a:lnSpc>
                <a:spcPct val="90000"/>
              </a:lnSpc>
            </a:pPr>
            <a:r>
              <a:rPr lang="en-US" altLang="en-US" sz="2200" dirty="0">
                <a:solidFill>
                  <a:srgbClr val="000000"/>
                </a:solidFill>
                <a:cs typeface="Times New Roman" panose="02020603050405020304" pitchFamily="18" charset="0"/>
              </a:rPr>
              <a:t>Arguably, a computer is the </a:t>
            </a:r>
            <a:r>
              <a:rPr lang="en-US" altLang="en-US" sz="2200" i="1" dirty="0">
                <a:solidFill>
                  <a:srgbClr val="000000"/>
                </a:solidFill>
                <a:cs typeface="Times New Roman" panose="02020603050405020304" pitchFamily="18" charset="0"/>
              </a:rPr>
              <a:t>principal tool </a:t>
            </a:r>
            <a:r>
              <a:rPr lang="en-US" altLang="en-US" sz="2200" dirty="0">
                <a:solidFill>
                  <a:srgbClr val="000000"/>
                </a:solidFill>
                <a:cs typeface="Times New Roman" panose="02020603050405020304" pitchFamily="18" charset="0"/>
              </a:rPr>
              <a:t>used by Sheila to carry out the criminal act. </a:t>
            </a:r>
          </a:p>
          <a:p>
            <a:pPr eaLnBrk="1" hangingPunct="1">
              <a:lnSpc>
                <a:spcPct val="90000"/>
              </a:lnSpc>
            </a:pPr>
            <a:r>
              <a:rPr lang="en-US" altLang="en-US" sz="2200" dirty="0">
                <a:solidFill>
                  <a:srgbClr val="000000"/>
                </a:solidFill>
                <a:cs typeface="Times New Roman" panose="02020603050405020304" pitchFamily="18" charset="0"/>
              </a:rPr>
              <a:t>Has Sheila committed a </a:t>
            </a:r>
            <a:r>
              <a:rPr lang="en-US" altLang="en-US" sz="2200" i="1" dirty="0">
                <a:solidFill>
                  <a:srgbClr val="000000"/>
                </a:solidFill>
                <a:cs typeface="Times New Roman" panose="02020603050405020304" pitchFamily="18" charset="0"/>
              </a:rPr>
              <a:t>computer crime</a:t>
            </a:r>
            <a:r>
              <a:rPr lang="en-US" altLang="en-US" sz="2200" dirty="0">
                <a:solidFill>
                  <a:srgbClr val="000000"/>
                </a:solidFill>
                <a:cs typeface="Times New Roman" panose="02020603050405020304" pitchFamily="18" charset="0"/>
              </a:rPr>
              <a:t>? </a:t>
            </a:r>
          </a:p>
          <a:p>
            <a:pPr eaLnBrk="1" hangingPunct="1">
              <a:lnSpc>
                <a:spcPct val="90000"/>
              </a:lnSpc>
              <a:buFont typeface="Wingdings" pitchFamily="2" charset="2"/>
              <a:buChar char="Ø"/>
            </a:pPr>
            <a:r>
              <a:rPr lang="en-US" altLang="en-US" sz="2200" dirty="0">
                <a:solidFill>
                  <a:srgbClr val="000000"/>
                </a:solidFill>
                <a:cs typeface="Times New Roman" panose="02020603050405020304" pitchFamily="18" charset="0"/>
              </a:rPr>
              <a:t>Consider that she could have committed the same crime by manually filling out a standard (hardcopy) version of the income-tax forms by using a pencil or pen.</a:t>
            </a:r>
            <a:endParaRPr lang="en-US" altLang="en-US" sz="2200" dirty="0"/>
          </a:p>
        </p:txBody>
      </p:sp>
    </p:spTree>
    <p:extLst>
      <p:ext uri="{BB962C8B-B14F-4D97-AF65-F5344CB8AC3E}">
        <p14:creationId xmlns:p14="http://schemas.microsoft.com/office/powerpoint/2010/main" val="29556775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507">
                                            <p:txEl>
                                              <p:pRg st="3" end="3"/>
                                            </p:txEl>
                                          </p:spTgt>
                                        </p:tgtEl>
                                        <p:attrNameLst>
                                          <p:attrName>style.visibility</p:attrName>
                                        </p:attrNameLst>
                                      </p:cBhvr>
                                      <p:to>
                                        <p:strVal val="visible"/>
                                      </p:to>
                                    </p:set>
                                    <p:anim calcmode="lin" valueType="num">
                                      <p:cBhvr additive="base">
                                        <p:cTn id="25" dur="500" fill="hold"/>
                                        <p:tgtEl>
                                          <p:spTgt spid="2150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50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F5C9F2B-65B4-9B4D-BF49-0730953C5D3C}"/>
              </a:ext>
            </a:extLst>
          </p:cNvPr>
          <p:cNvSpPr>
            <a:spLocks noGrp="1" noChangeArrowheads="1"/>
          </p:cNvSpPr>
          <p:nvPr>
            <p:ph type="title"/>
          </p:nvPr>
        </p:nvSpPr>
        <p:spPr/>
        <p:txBody>
          <a:bodyPr/>
          <a:lstStyle/>
          <a:p>
            <a:pPr>
              <a:defRPr/>
            </a:pPr>
            <a:r>
              <a:rPr lang="en-US" dirty="0">
                <a:cs typeface="Times New Roman" pitchFamily="18" charset="0"/>
              </a:rPr>
              <a:t>Defining Computer Crime (Continued)</a:t>
            </a:r>
          </a:p>
        </p:txBody>
      </p:sp>
      <p:sp>
        <p:nvSpPr>
          <p:cNvPr id="22531" name="Rectangle 3">
            <a:extLst>
              <a:ext uri="{FF2B5EF4-FFF2-40B4-BE49-F238E27FC236}">
                <a16:creationId xmlns:a16="http://schemas.microsoft.com/office/drawing/2014/main" id="{3B1BCFB8-8995-2049-9109-E1D0BF3FE565}"/>
              </a:ext>
            </a:extLst>
          </p:cNvPr>
          <p:cNvSpPr>
            <a:spLocks noGrp="1"/>
          </p:cNvSpPr>
          <p:nvPr>
            <p:ph idx="1"/>
          </p:nvPr>
        </p:nvSpPr>
        <p:spPr/>
        <p:txBody>
          <a:bodyPr>
            <a:normAutofit/>
          </a:bodyPr>
          <a:lstStyle/>
          <a:p>
            <a:pPr eaLnBrk="1" hangingPunct="1"/>
            <a:r>
              <a:rPr lang="en-US" altLang="en-US" sz="2200" dirty="0" err="1">
                <a:cs typeface="Times New Roman" panose="02020603050405020304" pitchFamily="18" charset="0"/>
              </a:rPr>
              <a:t>Girasa</a:t>
            </a:r>
            <a:r>
              <a:rPr lang="en-US" altLang="en-US" sz="2200" dirty="0">
                <a:cs typeface="Times New Roman" panose="02020603050405020304" pitchFamily="18" charset="0"/>
              </a:rPr>
              <a:t> (2002) defines "cybercrime" as </a:t>
            </a:r>
          </a:p>
          <a:p>
            <a:pPr lvl="1" eaLnBrk="1" hangingPunct="1">
              <a:buFont typeface="Wingdings" pitchFamily="2" charset="2"/>
              <a:buNone/>
            </a:pPr>
            <a:r>
              <a:rPr lang="en-US" altLang="en-US" sz="2200" dirty="0">
                <a:cs typeface="Times New Roman" panose="02020603050405020304" pitchFamily="18" charset="0"/>
              </a:rPr>
              <a:t> “a generic term covering a multiplicity of crimes found in penal code or in legislation having the "use of computer technology as its central component." </a:t>
            </a:r>
          </a:p>
          <a:p>
            <a:pPr lvl="1" eaLnBrk="1" hangingPunct="1">
              <a:buFont typeface="Wingdings" pitchFamily="2" charset="2"/>
              <a:buNone/>
            </a:pPr>
            <a:endParaRPr lang="en-US" altLang="en-US" sz="2200" dirty="0">
              <a:cs typeface="Times New Roman" panose="02020603050405020304" pitchFamily="18" charset="0"/>
            </a:endParaRPr>
          </a:p>
          <a:p>
            <a:pPr eaLnBrk="1" hangingPunct="1"/>
            <a:r>
              <a:rPr lang="en-US" altLang="en-US" sz="2200" dirty="0">
                <a:cs typeface="Times New Roman" panose="02020603050405020304" pitchFamily="18" charset="0"/>
              </a:rPr>
              <a:t>What is meant by "central component?" </a:t>
            </a:r>
          </a:p>
          <a:p>
            <a:pPr eaLnBrk="1" hangingPunct="1"/>
            <a:endParaRPr lang="en-US" altLang="en-US" sz="2200" dirty="0">
              <a:cs typeface="Times New Roman" panose="02020603050405020304" pitchFamily="18" charset="0"/>
            </a:endParaRPr>
          </a:p>
          <a:p>
            <a:pPr eaLnBrk="1" hangingPunct="1"/>
            <a:r>
              <a:rPr lang="en-US" altLang="en-US" sz="2200" dirty="0">
                <a:cs typeface="Times New Roman" panose="02020603050405020304" pitchFamily="18" charset="0"/>
              </a:rPr>
              <a:t>Was a computer a central component in the scenario where Sheila filed the fraudulent income tax form? </a:t>
            </a:r>
          </a:p>
        </p:txBody>
      </p:sp>
    </p:spTree>
    <p:extLst>
      <p:ext uri="{BB962C8B-B14F-4D97-AF65-F5344CB8AC3E}">
        <p14:creationId xmlns:p14="http://schemas.microsoft.com/office/powerpoint/2010/main" val="4194342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anim calcmode="lin" valueType="num">
                                      <p:cBhvr additive="base">
                                        <p:cTn id="11"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2531">
                                            <p:txEl>
                                              <p:pRg st="3" end="3"/>
                                            </p:txEl>
                                          </p:spTgt>
                                        </p:tgtEl>
                                        <p:attrNameLst>
                                          <p:attrName>style.visibility</p:attrName>
                                        </p:attrNameLst>
                                      </p:cBhvr>
                                      <p:to>
                                        <p:strVal val="visible"/>
                                      </p:to>
                                    </p:set>
                                    <p:anim calcmode="lin" valueType="num">
                                      <p:cBhvr additive="base">
                                        <p:cTn id="17"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25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2531">
                                            <p:txEl>
                                              <p:pRg st="5" end="5"/>
                                            </p:txEl>
                                          </p:spTgt>
                                        </p:tgtEl>
                                        <p:attrNameLst>
                                          <p:attrName>style.visibility</p:attrName>
                                        </p:attrNameLst>
                                      </p:cBhvr>
                                      <p:to>
                                        <p:strVal val="visible"/>
                                      </p:to>
                                    </p:set>
                                    <p:anim calcmode="lin" valueType="num">
                                      <p:cBhvr additive="base">
                                        <p:cTn id="23" dur="500" fill="hold"/>
                                        <p:tgtEl>
                                          <p:spTgt spid="22531">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253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6D14C50D-22C0-C541-B137-FBF8BAADBF14}"/>
              </a:ext>
            </a:extLst>
          </p:cNvPr>
          <p:cNvSpPr>
            <a:spLocks noGrp="1" noChangeArrowheads="1"/>
          </p:cNvSpPr>
          <p:nvPr>
            <p:ph type="title"/>
          </p:nvPr>
        </p:nvSpPr>
        <p:spPr/>
        <p:txBody>
          <a:bodyPr/>
          <a:lstStyle/>
          <a:p>
            <a:pPr>
              <a:defRPr/>
            </a:pPr>
            <a:r>
              <a:rPr lang="en-US" dirty="0">
                <a:cs typeface="Times New Roman" pitchFamily="18" charset="0"/>
              </a:rPr>
              <a:t>Towards a Coherent Definition of Cybercrime</a:t>
            </a:r>
          </a:p>
        </p:txBody>
      </p:sp>
      <p:sp>
        <p:nvSpPr>
          <p:cNvPr id="23555" name="Rectangle 3">
            <a:extLst>
              <a:ext uri="{FF2B5EF4-FFF2-40B4-BE49-F238E27FC236}">
                <a16:creationId xmlns:a16="http://schemas.microsoft.com/office/drawing/2014/main" id="{ECED0F99-F7FD-174E-9F50-B47DBB20626C}"/>
              </a:ext>
            </a:extLst>
          </p:cNvPr>
          <p:cNvSpPr>
            <a:spLocks noGrp="1" noChangeArrowheads="1"/>
          </p:cNvSpPr>
          <p:nvPr>
            <p:ph idx="1"/>
          </p:nvPr>
        </p:nvSpPr>
        <p:spPr/>
        <p:txBody>
          <a:bodyPr rtlCol="0">
            <a:normAutofit/>
          </a:bodyPr>
          <a:lstStyle/>
          <a:p>
            <a:pPr fontAlgn="auto">
              <a:spcAft>
                <a:spcPts val="0"/>
              </a:spcAft>
              <a:defRPr/>
            </a:pPr>
            <a:r>
              <a:rPr lang="en-US" sz="2200" dirty="0">
                <a:cs typeface="Times New Roman" pitchFamily="18" charset="0"/>
              </a:rPr>
              <a:t>We define a (genuine) cybercrime as a crime in which </a:t>
            </a:r>
            <a:r>
              <a:rPr lang="en-US" sz="2200" i="1" dirty="0">
                <a:cs typeface="Times New Roman" pitchFamily="18" charset="0"/>
              </a:rPr>
              <a:t>the criminal act can:</a:t>
            </a:r>
          </a:p>
          <a:p>
            <a:pPr marL="514350" indent="-514350" fontAlgn="auto">
              <a:spcAft>
                <a:spcPts val="0"/>
              </a:spcAft>
              <a:buFont typeface="+mj-lt"/>
              <a:buAutoNum type="arabicParenR"/>
              <a:defRPr/>
            </a:pPr>
            <a:r>
              <a:rPr lang="en-US" sz="2200" i="1" dirty="0">
                <a:cs typeface="Times New Roman" pitchFamily="18" charset="0"/>
              </a:rPr>
              <a:t>be carried out only</a:t>
            </a:r>
            <a:r>
              <a:rPr lang="en-US" sz="2200" dirty="0">
                <a:cs typeface="Times New Roman" pitchFamily="18" charset="0"/>
              </a:rPr>
              <a:t> </a:t>
            </a:r>
            <a:r>
              <a:rPr lang="en-US" sz="2200" i="1" dirty="0">
                <a:cs typeface="Times New Roman" pitchFamily="18" charset="0"/>
              </a:rPr>
              <a:t>through the use of </a:t>
            </a:r>
            <a:r>
              <a:rPr lang="en-US" sz="2200" i="1" dirty="0" err="1">
                <a:cs typeface="Times New Roman" pitchFamily="18" charset="0"/>
              </a:rPr>
              <a:t>cybertechnology</a:t>
            </a:r>
            <a:r>
              <a:rPr lang="en-US" sz="2200" i="1" dirty="0">
                <a:cs typeface="Times New Roman" pitchFamily="18" charset="0"/>
              </a:rPr>
              <a:t>, and </a:t>
            </a:r>
          </a:p>
          <a:p>
            <a:pPr marL="514350" indent="-514350" fontAlgn="auto">
              <a:spcAft>
                <a:spcPts val="0"/>
              </a:spcAft>
              <a:buFont typeface="+mj-lt"/>
              <a:buAutoNum type="arabicParenR"/>
              <a:defRPr/>
            </a:pPr>
            <a:r>
              <a:rPr lang="en-US" sz="2200" i="1" dirty="0">
                <a:cs typeface="Times New Roman" pitchFamily="18" charset="0"/>
              </a:rPr>
              <a:t>take place only in the cyber realm</a:t>
            </a:r>
            <a:r>
              <a:rPr lang="en-US" sz="2200" dirty="0">
                <a:cs typeface="Times New Roman" pitchFamily="18" charset="0"/>
              </a:rPr>
              <a:t>.</a:t>
            </a:r>
          </a:p>
          <a:p>
            <a:pPr fontAlgn="auto">
              <a:spcAft>
                <a:spcPts val="0"/>
              </a:spcAft>
              <a:defRPr/>
            </a:pPr>
            <a:r>
              <a:rPr lang="en-US" sz="2200" dirty="0">
                <a:cs typeface="Times New Roman" pitchFamily="18" charset="0"/>
              </a:rPr>
              <a:t>Like Forester and Morrison's definition, this one rules out the three scenarios involving the computer lab as genuine cybercrimes. </a:t>
            </a:r>
          </a:p>
          <a:p>
            <a:pPr fontAlgn="auto">
              <a:spcAft>
                <a:spcPts val="0"/>
              </a:spcAft>
              <a:defRPr/>
            </a:pPr>
            <a:r>
              <a:rPr lang="en-US" sz="2200" dirty="0">
                <a:cs typeface="Times New Roman" pitchFamily="18" charset="0"/>
              </a:rPr>
              <a:t>And it also rules out the income tax scenario.</a:t>
            </a:r>
          </a:p>
        </p:txBody>
      </p:sp>
    </p:spTree>
    <p:extLst>
      <p:ext uri="{BB962C8B-B14F-4D97-AF65-F5344CB8AC3E}">
        <p14:creationId xmlns:p14="http://schemas.microsoft.com/office/powerpoint/2010/main" val="35000515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55">
                                            <p:txEl>
                                              <p:pRg st="3" end="3"/>
                                            </p:txEl>
                                          </p:spTgt>
                                        </p:tgtEl>
                                        <p:attrNameLst>
                                          <p:attrName>style.visibility</p:attrName>
                                        </p:attrNameLst>
                                      </p:cBhvr>
                                      <p:to>
                                        <p:strVal val="visible"/>
                                      </p:to>
                                    </p:set>
                                    <p:anim calcmode="lin" valueType="num">
                                      <p:cBhvr additive="base">
                                        <p:cTn id="25"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555">
                                            <p:txEl>
                                              <p:pRg st="4" end="4"/>
                                            </p:txEl>
                                          </p:spTgt>
                                        </p:tgtEl>
                                        <p:attrNameLst>
                                          <p:attrName>style.visibility</p:attrName>
                                        </p:attrNameLst>
                                      </p:cBhvr>
                                      <p:to>
                                        <p:strVal val="visible"/>
                                      </p:to>
                                    </p:set>
                                    <p:anim calcmode="lin" valueType="num">
                                      <p:cBhvr additive="base">
                                        <p:cTn id="31" dur="500" fill="hold"/>
                                        <p:tgtEl>
                                          <p:spTgt spid="2355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55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942E9B2-F30B-C846-BD9E-821E8BEEED15}"/>
              </a:ext>
            </a:extLst>
          </p:cNvPr>
          <p:cNvSpPr>
            <a:spLocks noGrp="1" noChangeArrowheads="1"/>
          </p:cNvSpPr>
          <p:nvPr>
            <p:ph type="title"/>
          </p:nvPr>
        </p:nvSpPr>
        <p:spPr/>
        <p:txBody>
          <a:bodyPr/>
          <a:lstStyle/>
          <a:p>
            <a:pPr>
              <a:defRPr/>
            </a:pPr>
            <a:r>
              <a:rPr lang="en-US" dirty="0">
                <a:cs typeface="Times New Roman" pitchFamily="18" charset="0"/>
              </a:rPr>
              <a:t>Genuine Cybercrimes</a:t>
            </a:r>
          </a:p>
        </p:txBody>
      </p:sp>
      <p:sp>
        <p:nvSpPr>
          <p:cNvPr id="24579" name="Rectangle 3">
            <a:extLst>
              <a:ext uri="{FF2B5EF4-FFF2-40B4-BE49-F238E27FC236}">
                <a16:creationId xmlns:a16="http://schemas.microsoft.com/office/drawing/2014/main" id="{E3A0E97B-6ACE-364A-9F65-F8D8E40165AE}"/>
              </a:ext>
            </a:extLst>
          </p:cNvPr>
          <p:cNvSpPr>
            <a:spLocks noGrp="1"/>
          </p:cNvSpPr>
          <p:nvPr>
            <p:ph idx="1"/>
          </p:nvPr>
        </p:nvSpPr>
        <p:spPr>
          <a:xfrm>
            <a:off x="838200" y="1295400"/>
            <a:ext cx="7620000" cy="4267200"/>
          </a:xfrm>
        </p:spPr>
        <p:txBody>
          <a:bodyPr>
            <a:normAutofit/>
          </a:bodyPr>
          <a:lstStyle/>
          <a:p>
            <a:pPr eaLnBrk="1" hangingPunct="1">
              <a:lnSpc>
                <a:spcPct val="90000"/>
              </a:lnSpc>
            </a:pPr>
            <a:r>
              <a:rPr lang="en-US" altLang="en-US" sz="2200" dirty="0">
                <a:cs typeface="Times New Roman" panose="02020603050405020304" pitchFamily="18" charset="0"/>
              </a:rPr>
              <a:t>Using our definition of cybercrime, we can identify specific cases of </a:t>
            </a:r>
            <a:r>
              <a:rPr lang="en-US" altLang="en-US" sz="2200" i="1" dirty="0">
                <a:cs typeface="Times New Roman" panose="02020603050405020304" pitchFamily="18" charset="0"/>
              </a:rPr>
              <a:t>genuine</a:t>
            </a:r>
            <a:r>
              <a:rPr lang="en-US" altLang="en-US" sz="2200" dirty="0">
                <a:cs typeface="Times New Roman" panose="02020603050405020304" pitchFamily="18" charset="0"/>
              </a:rPr>
              <a:t> cybercrimes.</a:t>
            </a:r>
            <a:br>
              <a:rPr lang="en-US" altLang="en-US" sz="2200" dirty="0">
                <a:cs typeface="Times New Roman" panose="02020603050405020304" pitchFamily="18" charset="0"/>
              </a:rPr>
            </a:br>
            <a:endParaRPr lang="en-US" altLang="en-US" sz="2200" dirty="0">
              <a:cs typeface="Times New Roman" panose="02020603050405020304" pitchFamily="18" charset="0"/>
            </a:endParaRPr>
          </a:p>
          <a:p>
            <a:pPr eaLnBrk="1" hangingPunct="1">
              <a:lnSpc>
                <a:spcPct val="90000"/>
              </a:lnSpc>
            </a:pPr>
            <a:r>
              <a:rPr lang="en-US" altLang="en-US" sz="2200" dirty="0">
                <a:cs typeface="Times New Roman" panose="02020603050405020304" pitchFamily="18" charset="0"/>
              </a:rPr>
              <a:t>We can also differentiate three broad categories of (genuine) cybercrime:</a:t>
            </a:r>
            <a:br>
              <a:rPr lang="en-US" altLang="en-US" sz="2200" dirty="0">
                <a:cs typeface="Times New Roman" panose="02020603050405020304" pitchFamily="18" charset="0"/>
              </a:rPr>
            </a:br>
            <a:endParaRPr lang="en-US" altLang="en-US" sz="2200" dirty="0">
              <a:cs typeface="Times New Roman" panose="02020603050405020304" pitchFamily="18" charset="0"/>
            </a:endParaRPr>
          </a:p>
          <a:p>
            <a:pPr eaLnBrk="1" hangingPunct="1">
              <a:lnSpc>
                <a:spcPct val="90000"/>
              </a:lnSpc>
              <a:buFont typeface="Tahoma" panose="020B0604030504040204" pitchFamily="34" charset="0"/>
              <a:buAutoNum type="arabicPeriod"/>
            </a:pPr>
            <a:r>
              <a:rPr lang="en-US" altLang="en-US" sz="2200" dirty="0">
                <a:cs typeface="Times New Roman" panose="02020603050405020304" pitchFamily="18" charset="0"/>
              </a:rPr>
              <a:t>cyberpiracy,</a:t>
            </a:r>
          </a:p>
          <a:p>
            <a:pPr eaLnBrk="1" hangingPunct="1">
              <a:lnSpc>
                <a:spcPct val="90000"/>
              </a:lnSpc>
              <a:buFont typeface="Tahoma" panose="020B0604030504040204" pitchFamily="34" charset="0"/>
              <a:buAutoNum type="arabicPeriod"/>
            </a:pPr>
            <a:r>
              <a:rPr lang="en-US" altLang="en-US" sz="2200" dirty="0">
                <a:cs typeface="Times New Roman" panose="02020603050405020304" pitchFamily="18" charset="0"/>
              </a:rPr>
              <a:t>cybertrespass,</a:t>
            </a:r>
          </a:p>
          <a:p>
            <a:pPr eaLnBrk="1" hangingPunct="1">
              <a:lnSpc>
                <a:spcPct val="90000"/>
              </a:lnSpc>
              <a:buFont typeface="Tahoma" panose="020B0604030504040204" pitchFamily="34" charset="0"/>
              <a:buAutoNum type="arabicPeriod"/>
            </a:pPr>
            <a:r>
              <a:rPr lang="en-US" altLang="en-US" sz="2200" dirty="0" err="1">
                <a:cs typeface="Times New Roman" panose="02020603050405020304" pitchFamily="18" charset="0"/>
              </a:rPr>
              <a:t>cybervandalism</a:t>
            </a:r>
            <a:r>
              <a:rPr lang="en-US" altLang="en-US" sz="2200" dirty="0">
                <a:cs typeface="Times New Roman" panose="02020603050405020304" pitchFamily="18" charset="0"/>
              </a:rPr>
              <a:t>.</a:t>
            </a:r>
            <a:endParaRPr lang="en-US" altLang="en-US" sz="2200" dirty="0"/>
          </a:p>
        </p:txBody>
      </p:sp>
    </p:spTree>
    <p:extLst>
      <p:ext uri="{BB962C8B-B14F-4D97-AF65-F5344CB8AC3E}">
        <p14:creationId xmlns:p14="http://schemas.microsoft.com/office/powerpoint/2010/main" val="13752585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 calcmode="lin" valueType="num">
                                      <p:cBhvr additive="base">
                                        <p:cTn id="25"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5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4579">
                                            <p:txEl>
                                              <p:pRg st="4" end="4"/>
                                            </p:txEl>
                                          </p:spTgt>
                                        </p:tgtEl>
                                        <p:attrNameLst>
                                          <p:attrName>style.visibility</p:attrName>
                                        </p:attrNameLst>
                                      </p:cBhvr>
                                      <p:to>
                                        <p:strVal val="visible"/>
                                      </p:to>
                                    </p:set>
                                    <p:anim calcmode="lin" valueType="num">
                                      <p:cBhvr additive="base">
                                        <p:cTn id="31" dur="500" fill="hold"/>
                                        <p:tgtEl>
                                          <p:spTgt spid="2457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457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436DA902-F116-2741-A720-22C1AAD44141}"/>
              </a:ext>
            </a:extLst>
          </p:cNvPr>
          <p:cNvSpPr>
            <a:spLocks noGrp="1" noChangeArrowheads="1"/>
          </p:cNvSpPr>
          <p:nvPr>
            <p:ph type="title"/>
          </p:nvPr>
        </p:nvSpPr>
        <p:spPr/>
        <p:txBody>
          <a:bodyPr/>
          <a:lstStyle/>
          <a:p>
            <a:pPr>
              <a:defRPr/>
            </a:pPr>
            <a:r>
              <a:rPr lang="en-US" dirty="0">
                <a:cs typeface="Times New Roman" pitchFamily="18" charset="0"/>
              </a:rPr>
              <a:t>Three Categories of (Genuine) Cybercrime</a:t>
            </a:r>
          </a:p>
        </p:txBody>
      </p:sp>
      <p:sp>
        <p:nvSpPr>
          <p:cNvPr id="2052" name="Rectangle 4">
            <a:extLst>
              <a:ext uri="{FF2B5EF4-FFF2-40B4-BE49-F238E27FC236}">
                <a16:creationId xmlns:a16="http://schemas.microsoft.com/office/drawing/2014/main" id="{3A6FA649-06D1-B244-988F-00EE14A3F412}"/>
              </a:ext>
            </a:extLst>
          </p:cNvPr>
          <p:cNvSpPr>
            <a:spLocks noChangeArrowheads="1"/>
          </p:cNvSpPr>
          <p:nvPr/>
        </p:nvSpPr>
        <p:spPr bwMode="auto">
          <a:xfrm>
            <a:off x="359260" y="1614487"/>
            <a:ext cx="891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eaLnBrk="1" hangingPunct="1">
              <a:spcBef>
                <a:spcPct val="0"/>
              </a:spcBef>
              <a:buClrTx/>
              <a:buFontTx/>
              <a:buNone/>
            </a:pPr>
            <a:r>
              <a:rPr lang="en-US" altLang="en-US" sz="1800" b="1" dirty="0">
                <a:solidFill>
                  <a:srgbClr val="000000"/>
                </a:solidFill>
                <a:latin typeface="Times New Roman" panose="02020603050405020304" pitchFamily="18" charset="0"/>
                <a:cs typeface="Times New Roman" panose="02020603050405020304" pitchFamily="18" charset="0"/>
              </a:rPr>
              <a:t>1.</a:t>
            </a:r>
            <a:r>
              <a:rPr lang="en-US" altLang="en-US" sz="1800" i="1" dirty="0">
                <a:solidFill>
                  <a:srgbClr val="000000"/>
                </a:solidFill>
                <a:latin typeface="Times New Roman" panose="02020603050405020304" pitchFamily="18" charset="0"/>
                <a:cs typeface="Times New Roman" panose="02020603050405020304" pitchFamily="18" charset="0"/>
              </a:rPr>
              <a:t> </a:t>
            </a:r>
            <a:r>
              <a:rPr lang="en-US" altLang="en-US" sz="1800" i="1" dirty="0">
                <a:solidFill>
                  <a:schemeClr val="accent3"/>
                </a:solidFill>
                <a:latin typeface="Times New Roman" panose="02020603050405020304" pitchFamily="18" charset="0"/>
                <a:cs typeface="Times New Roman" panose="02020603050405020304" pitchFamily="18" charset="0"/>
              </a:rPr>
              <a:t>Cyberpiracy</a:t>
            </a:r>
            <a:r>
              <a:rPr lang="en-US" altLang="en-US" sz="1800" i="1" dirty="0">
                <a:solidFill>
                  <a:srgbClr val="000000"/>
                </a:solidFill>
                <a:latin typeface="Times New Roman" panose="02020603050405020304" pitchFamily="18" charset="0"/>
                <a:cs typeface="Times New Roman" panose="02020603050405020304" pitchFamily="18" charset="0"/>
              </a:rPr>
              <a:t> - </a:t>
            </a:r>
            <a:r>
              <a:rPr lang="en-US" altLang="en-US" sz="1800" dirty="0">
                <a:solidFill>
                  <a:srgbClr val="000000"/>
                </a:solidFill>
                <a:latin typeface="Times New Roman" panose="02020603050405020304" pitchFamily="18" charset="0"/>
                <a:cs typeface="Times New Roman" panose="02020603050405020304" pitchFamily="18" charset="0"/>
              </a:rPr>
              <a:t>using cybertechnology in unauthorized ways to:</a:t>
            </a:r>
          </a:p>
        </p:txBody>
      </p:sp>
      <p:sp>
        <p:nvSpPr>
          <p:cNvPr id="2054" name="Rectangle 6">
            <a:extLst>
              <a:ext uri="{FF2B5EF4-FFF2-40B4-BE49-F238E27FC236}">
                <a16:creationId xmlns:a16="http://schemas.microsoft.com/office/drawing/2014/main" id="{D664B27A-3DB5-C74A-90E1-1C41BDE11EEF}"/>
              </a:ext>
            </a:extLst>
          </p:cNvPr>
          <p:cNvSpPr>
            <a:spLocks noChangeArrowheads="1"/>
          </p:cNvSpPr>
          <p:nvPr/>
        </p:nvSpPr>
        <p:spPr bwMode="auto">
          <a:xfrm>
            <a:off x="381000" y="27432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eaLnBrk="1" hangingPunct="1">
              <a:spcBef>
                <a:spcPct val="0"/>
              </a:spcBef>
              <a:buClrTx/>
              <a:buFontTx/>
              <a:buNone/>
            </a:pPr>
            <a:endParaRPr lang="en-US" altLang="en-US" sz="2400">
              <a:latin typeface="Times New Roman" panose="02020603050405020304" pitchFamily="18" charset="0"/>
            </a:endParaRPr>
          </a:p>
        </p:txBody>
      </p:sp>
      <p:sp>
        <p:nvSpPr>
          <p:cNvPr id="2055" name="Rectangle 7">
            <a:extLst>
              <a:ext uri="{FF2B5EF4-FFF2-40B4-BE49-F238E27FC236}">
                <a16:creationId xmlns:a16="http://schemas.microsoft.com/office/drawing/2014/main" id="{660E11EE-8F61-6548-BAF2-4AC9F5139115}"/>
              </a:ext>
            </a:extLst>
          </p:cNvPr>
          <p:cNvSpPr>
            <a:spLocks noChangeArrowheads="1"/>
          </p:cNvSpPr>
          <p:nvPr/>
        </p:nvSpPr>
        <p:spPr bwMode="auto">
          <a:xfrm>
            <a:off x="359260" y="1919288"/>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eaLnBrk="1" hangingPunct="1">
              <a:spcBef>
                <a:spcPct val="0"/>
              </a:spcBef>
              <a:buClrTx/>
              <a:buFontTx/>
              <a:buNone/>
            </a:pPr>
            <a:r>
              <a:rPr lang="en-US" altLang="en-US" sz="1800">
                <a:latin typeface="Times New Roman" panose="02020603050405020304" pitchFamily="18" charset="0"/>
                <a:cs typeface="Times New Roman" panose="02020603050405020304" pitchFamily="18" charset="0"/>
              </a:rPr>
              <a:t>	</a:t>
            </a:r>
            <a:r>
              <a:rPr lang="en-US" altLang="en-US" sz="1800" b="1">
                <a:latin typeface="Times New Roman" panose="02020603050405020304" pitchFamily="18" charset="0"/>
                <a:cs typeface="Times New Roman" panose="02020603050405020304" pitchFamily="18" charset="0"/>
              </a:rPr>
              <a:t>a.</a:t>
            </a:r>
            <a:r>
              <a:rPr lang="en-US" altLang="en-US" sz="1800">
                <a:latin typeface="Times New Roman" panose="02020603050405020304" pitchFamily="18" charset="0"/>
                <a:cs typeface="Times New Roman" panose="02020603050405020304" pitchFamily="18" charset="0"/>
              </a:rPr>
              <a:t> reproduce copies of proprietary software and proprietary information, or </a:t>
            </a:r>
            <a:endParaRPr lang="en-US" altLang="en-US" sz="1800">
              <a:latin typeface="Times New Roman" panose="02020603050405020304" pitchFamily="18" charset="0"/>
            </a:endParaRPr>
          </a:p>
        </p:txBody>
      </p:sp>
      <p:sp>
        <p:nvSpPr>
          <p:cNvPr id="2056" name="Rectangle 8">
            <a:extLst>
              <a:ext uri="{FF2B5EF4-FFF2-40B4-BE49-F238E27FC236}">
                <a16:creationId xmlns:a16="http://schemas.microsoft.com/office/drawing/2014/main" id="{740476AC-322E-6944-8992-4A4C1FBFC178}"/>
              </a:ext>
            </a:extLst>
          </p:cNvPr>
          <p:cNvSpPr>
            <a:spLocks noChangeArrowheads="1"/>
          </p:cNvSpPr>
          <p:nvPr/>
        </p:nvSpPr>
        <p:spPr bwMode="auto">
          <a:xfrm>
            <a:off x="359260" y="2224087"/>
            <a:ext cx="8915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eaLnBrk="1" hangingPunct="1">
              <a:spcBef>
                <a:spcPct val="0"/>
              </a:spcBef>
              <a:buClrTx/>
              <a:buFontTx/>
              <a:buNone/>
            </a:pPr>
            <a:r>
              <a:rPr lang="en-US" altLang="en-US" sz="1800" dirty="0">
                <a:latin typeface="Times New Roman" panose="02020603050405020304" pitchFamily="18" charset="0"/>
                <a:cs typeface="Times New Roman" panose="02020603050405020304" pitchFamily="18" charset="0"/>
              </a:rPr>
              <a:t>	</a:t>
            </a:r>
            <a:r>
              <a:rPr lang="en-US" altLang="en-US" sz="1800" b="1" dirty="0">
                <a:latin typeface="Times New Roman" panose="02020603050405020304" pitchFamily="18" charset="0"/>
                <a:cs typeface="Times New Roman" panose="02020603050405020304" pitchFamily="18" charset="0"/>
              </a:rPr>
              <a:t>b.</a:t>
            </a:r>
            <a:r>
              <a:rPr lang="en-US" altLang="en-US" sz="1800" dirty="0">
                <a:latin typeface="Times New Roman" panose="02020603050405020304" pitchFamily="18" charset="0"/>
                <a:cs typeface="Times New Roman" panose="02020603050405020304" pitchFamily="18" charset="0"/>
              </a:rPr>
              <a:t> distribute proprietary information (in digital form) across a computer 		network.</a:t>
            </a:r>
            <a:r>
              <a:rPr lang="en-US" altLang="en-US" sz="1800" dirty="0">
                <a:latin typeface="Times New Roman" panose="02020603050405020304" pitchFamily="18" charset="0"/>
              </a:rPr>
              <a:t> </a:t>
            </a:r>
          </a:p>
        </p:txBody>
      </p:sp>
      <p:sp>
        <p:nvSpPr>
          <p:cNvPr id="2057" name="Rectangle 9">
            <a:extLst>
              <a:ext uri="{FF2B5EF4-FFF2-40B4-BE49-F238E27FC236}">
                <a16:creationId xmlns:a16="http://schemas.microsoft.com/office/drawing/2014/main" id="{641B01F4-5BE9-A54C-8436-CBC0A6BD6297}"/>
              </a:ext>
            </a:extLst>
          </p:cNvPr>
          <p:cNvSpPr>
            <a:spLocks noChangeArrowheads="1"/>
          </p:cNvSpPr>
          <p:nvPr/>
        </p:nvSpPr>
        <p:spPr bwMode="auto">
          <a:xfrm>
            <a:off x="359260" y="2986087"/>
            <a:ext cx="891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eaLnBrk="1" hangingPunct="1">
              <a:spcBef>
                <a:spcPct val="0"/>
              </a:spcBef>
              <a:buClrTx/>
              <a:buFontTx/>
              <a:buNone/>
            </a:pPr>
            <a:r>
              <a:rPr lang="en-US" altLang="en-US" sz="1800" b="1" dirty="0">
                <a:latin typeface="Times New Roman" panose="02020603050405020304" pitchFamily="18" charset="0"/>
                <a:cs typeface="Times New Roman" panose="02020603050405020304" pitchFamily="18" charset="0"/>
              </a:rPr>
              <a:t>2.</a:t>
            </a:r>
            <a:r>
              <a:rPr lang="en-US" altLang="en-US" sz="1800" i="1" dirty="0">
                <a:latin typeface="Times New Roman" panose="02020603050405020304" pitchFamily="18" charset="0"/>
                <a:cs typeface="Times New Roman" panose="02020603050405020304" pitchFamily="18" charset="0"/>
              </a:rPr>
              <a:t> </a:t>
            </a:r>
            <a:r>
              <a:rPr lang="en-US" altLang="en-US" sz="1800" i="1" dirty="0">
                <a:solidFill>
                  <a:schemeClr val="accent3"/>
                </a:solidFill>
                <a:latin typeface="Times New Roman" panose="02020603050405020304" pitchFamily="18" charset="0"/>
                <a:cs typeface="Times New Roman" panose="02020603050405020304" pitchFamily="18" charset="0"/>
              </a:rPr>
              <a:t>Cybertrespass</a:t>
            </a:r>
            <a:r>
              <a:rPr lang="en-US" altLang="en-US" sz="1800" i="1" dirty="0">
                <a:latin typeface="Times New Roman" panose="02020603050405020304" pitchFamily="18" charset="0"/>
                <a:cs typeface="Times New Roman" panose="02020603050405020304" pitchFamily="18" charset="0"/>
              </a:rPr>
              <a:t> - </a:t>
            </a:r>
            <a:r>
              <a:rPr lang="en-US" altLang="en-US" sz="1800" dirty="0">
                <a:latin typeface="Times New Roman" panose="02020603050405020304" pitchFamily="18" charset="0"/>
                <a:cs typeface="Times New Roman" panose="02020603050405020304" pitchFamily="18" charset="0"/>
              </a:rPr>
              <a:t>using cybertechnology to gain or to exceed unauthorized access to:</a:t>
            </a:r>
            <a:r>
              <a:rPr lang="en-US" altLang="en-US" sz="1400" dirty="0">
                <a:latin typeface="Times New Roman" panose="02020603050405020304" pitchFamily="18" charset="0"/>
              </a:rPr>
              <a:t> </a:t>
            </a:r>
            <a:endParaRPr lang="en-US" altLang="en-US" sz="2400" dirty="0">
              <a:latin typeface="Times New Roman" panose="02020603050405020304" pitchFamily="18" charset="0"/>
            </a:endParaRPr>
          </a:p>
        </p:txBody>
      </p:sp>
      <p:sp>
        <p:nvSpPr>
          <p:cNvPr id="2058" name="Rectangle 10">
            <a:extLst>
              <a:ext uri="{FF2B5EF4-FFF2-40B4-BE49-F238E27FC236}">
                <a16:creationId xmlns:a16="http://schemas.microsoft.com/office/drawing/2014/main" id="{2CD20A23-76C3-E649-B708-A94E7731C612}"/>
              </a:ext>
            </a:extLst>
          </p:cNvPr>
          <p:cNvSpPr>
            <a:spLocks noChangeArrowheads="1"/>
          </p:cNvSpPr>
          <p:nvPr/>
        </p:nvSpPr>
        <p:spPr bwMode="auto">
          <a:xfrm>
            <a:off x="359260" y="3443288"/>
            <a:ext cx="891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eaLnBrk="1" hangingPunct="1">
              <a:spcBef>
                <a:spcPct val="0"/>
              </a:spcBef>
              <a:buClrTx/>
              <a:buFontTx/>
              <a:buNone/>
            </a:pPr>
            <a:r>
              <a:rPr lang="en-US" altLang="en-US" sz="1800">
                <a:latin typeface="Times New Roman" panose="02020603050405020304" pitchFamily="18" charset="0"/>
                <a:cs typeface="Times New Roman" panose="02020603050405020304" pitchFamily="18" charset="0"/>
              </a:rPr>
              <a:t>	</a:t>
            </a:r>
            <a:r>
              <a:rPr lang="en-US" altLang="en-US" sz="1800" b="1">
                <a:latin typeface="Times New Roman" panose="02020603050405020304" pitchFamily="18" charset="0"/>
                <a:cs typeface="Times New Roman" panose="02020603050405020304" pitchFamily="18" charset="0"/>
              </a:rPr>
              <a:t>a.</a:t>
            </a:r>
            <a:r>
              <a:rPr lang="en-US" altLang="en-US" sz="1800">
                <a:latin typeface="Times New Roman" panose="02020603050405020304" pitchFamily="18" charset="0"/>
                <a:cs typeface="Times New Roman" panose="02020603050405020304" pitchFamily="18" charset="0"/>
              </a:rPr>
              <a:t> an individual's or an organization's computer system, or</a:t>
            </a:r>
            <a:r>
              <a:rPr lang="en-US" altLang="en-US" sz="1200">
                <a:latin typeface="Times New Roman" panose="02020603050405020304" pitchFamily="18" charset="0"/>
                <a:cs typeface="Times New Roman" panose="02020603050405020304" pitchFamily="18" charset="0"/>
              </a:rPr>
              <a:t> </a:t>
            </a:r>
            <a:endParaRPr lang="en-US" altLang="en-US" sz="2400">
              <a:latin typeface="Times New Roman" panose="02020603050405020304" pitchFamily="18" charset="0"/>
            </a:endParaRPr>
          </a:p>
        </p:txBody>
      </p:sp>
      <p:sp>
        <p:nvSpPr>
          <p:cNvPr id="2059" name="Rectangle 11">
            <a:extLst>
              <a:ext uri="{FF2B5EF4-FFF2-40B4-BE49-F238E27FC236}">
                <a16:creationId xmlns:a16="http://schemas.microsoft.com/office/drawing/2014/main" id="{20BE0ACA-8430-6743-9A21-85F383BBB06C}"/>
              </a:ext>
            </a:extLst>
          </p:cNvPr>
          <p:cNvSpPr>
            <a:spLocks noChangeArrowheads="1"/>
          </p:cNvSpPr>
          <p:nvPr/>
        </p:nvSpPr>
        <p:spPr bwMode="auto">
          <a:xfrm>
            <a:off x="359260" y="3748088"/>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eaLnBrk="1" hangingPunct="1">
              <a:spcBef>
                <a:spcPct val="0"/>
              </a:spcBef>
              <a:buClrTx/>
              <a:buFontTx/>
              <a:buNone/>
            </a:pPr>
            <a:r>
              <a:rPr lang="en-US" altLang="en-US" sz="1800">
                <a:latin typeface="Times New Roman" panose="02020603050405020304" pitchFamily="18" charset="0"/>
                <a:cs typeface="Times New Roman" panose="02020603050405020304" pitchFamily="18" charset="0"/>
              </a:rPr>
              <a:t>	</a:t>
            </a:r>
            <a:r>
              <a:rPr lang="en-US" altLang="en-US" sz="1800" b="1">
                <a:latin typeface="Times New Roman" panose="02020603050405020304" pitchFamily="18" charset="0"/>
                <a:cs typeface="Times New Roman" panose="02020603050405020304" pitchFamily="18" charset="0"/>
              </a:rPr>
              <a:t>b.</a:t>
            </a:r>
            <a:r>
              <a:rPr lang="en-US" altLang="en-US" sz="1800">
                <a:latin typeface="Times New Roman" panose="02020603050405020304" pitchFamily="18" charset="0"/>
                <a:cs typeface="Times New Roman" panose="02020603050405020304" pitchFamily="18" charset="0"/>
              </a:rPr>
              <a:t> a password-protected Web site.</a:t>
            </a:r>
            <a:r>
              <a:rPr lang="en-US" altLang="en-US" sz="1400">
                <a:latin typeface="Times New Roman" panose="02020603050405020304" pitchFamily="18" charset="0"/>
              </a:rPr>
              <a:t> </a:t>
            </a:r>
            <a:endParaRPr lang="en-US" altLang="en-US" sz="2400">
              <a:latin typeface="Times New Roman" panose="02020603050405020304" pitchFamily="18" charset="0"/>
            </a:endParaRPr>
          </a:p>
        </p:txBody>
      </p:sp>
      <p:sp>
        <p:nvSpPr>
          <p:cNvPr id="2060" name="Rectangle 12">
            <a:extLst>
              <a:ext uri="{FF2B5EF4-FFF2-40B4-BE49-F238E27FC236}">
                <a16:creationId xmlns:a16="http://schemas.microsoft.com/office/drawing/2014/main" id="{1E50EEE3-41F5-404A-A4A1-738A16387C59}"/>
              </a:ext>
            </a:extLst>
          </p:cNvPr>
          <p:cNvSpPr>
            <a:spLocks noChangeArrowheads="1"/>
          </p:cNvSpPr>
          <p:nvPr/>
        </p:nvSpPr>
        <p:spPr bwMode="auto">
          <a:xfrm>
            <a:off x="359260" y="4205287"/>
            <a:ext cx="891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eaLnBrk="1" hangingPunct="1">
              <a:spcBef>
                <a:spcPct val="0"/>
              </a:spcBef>
              <a:buClrTx/>
              <a:buFontTx/>
              <a:buNone/>
            </a:pPr>
            <a:r>
              <a:rPr lang="en-US" altLang="en-US" sz="1800" b="1" dirty="0">
                <a:latin typeface="Times New Roman" panose="02020603050405020304" pitchFamily="18" charset="0"/>
                <a:cs typeface="Times New Roman" panose="02020603050405020304" pitchFamily="18" charset="0"/>
              </a:rPr>
              <a:t>3.</a:t>
            </a:r>
            <a:r>
              <a:rPr lang="en-US" altLang="en-US" sz="1800" i="1" dirty="0">
                <a:latin typeface="Times New Roman" panose="02020603050405020304" pitchFamily="18" charset="0"/>
                <a:cs typeface="Times New Roman" panose="02020603050405020304" pitchFamily="18" charset="0"/>
              </a:rPr>
              <a:t> </a:t>
            </a:r>
            <a:r>
              <a:rPr lang="en-US" altLang="en-US" sz="1800" i="1" dirty="0" err="1">
                <a:solidFill>
                  <a:schemeClr val="accent3"/>
                </a:solidFill>
                <a:latin typeface="Times New Roman" panose="02020603050405020304" pitchFamily="18" charset="0"/>
                <a:cs typeface="Times New Roman" panose="02020603050405020304" pitchFamily="18" charset="0"/>
              </a:rPr>
              <a:t>Cybervandalism</a:t>
            </a:r>
            <a:r>
              <a:rPr lang="en-US" altLang="en-US" sz="1800" i="1" dirty="0">
                <a:latin typeface="Times New Roman" panose="02020603050405020304" pitchFamily="18" charset="0"/>
                <a:cs typeface="Times New Roman" panose="02020603050405020304" pitchFamily="18" charset="0"/>
              </a:rPr>
              <a:t> - </a:t>
            </a:r>
            <a:r>
              <a:rPr lang="en-US" altLang="en-US" sz="1800" dirty="0">
                <a:latin typeface="Times New Roman" panose="02020603050405020304" pitchFamily="18" charset="0"/>
                <a:cs typeface="Times New Roman" panose="02020603050405020304" pitchFamily="18" charset="0"/>
              </a:rPr>
              <a:t>using cybertechnology to unleash one or more programs that:</a:t>
            </a:r>
            <a:r>
              <a:rPr lang="en-US" altLang="en-US" sz="1200" dirty="0">
                <a:latin typeface="Times New Roman" panose="02020603050405020304" pitchFamily="18" charset="0"/>
                <a:cs typeface="Times New Roman" panose="02020603050405020304" pitchFamily="18" charset="0"/>
              </a:rPr>
              <a:t> </a:t>
            </a:r>
            <a:endParaRPr lang="en-US" altLang="en-US" sz="2400" dirty="0">
              <a:latin typeface="Times New Roman" panose="02020603050405020304" pitchFamily="18" charset="0"/>
            </a:endParaRPr>
          </a:p>
        </p:txBody>
      </p:sp>
      <p:sp>
        <p:nvSpPr>
          <p:cNvPr id="2061" name="Rectangle 13">
            <a:extLst>
              <a:ext uri="{FF2B5EF4-FFF2-40B4-BE49-F238E27FC236}">
                <a16:creationId xmlns:a16="http://schemas.microsoft.com/office/drawing/2014/main" id="{69560F2E-DE3A-D241-BC00-25112BBCB1BE}"/>
              </a:ext>
            </a:extLst>
          </p:cNvPr>
          <p:cNvSpPr>
            <a:spLocks noChangeArrowheads="1"/>
          </p:cNvSpPr>
          <p:nvPr/>
        </p:nvSpPr>
        <p:spPr bwMode="auto">
          <a:xfrm>
            <a:off x="359260" y="4510087"/>
            <a:ext cx="8915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eaLnBrk="1" hangingPunct="1">
              <a:spcBef>
                <a:spcPct val="0"/>
              </a:spcBef>
              <a:buClrTx/>
              <a:buFontTx/>
              <a:buNone/>
            </a:pPr>
            <a:r>
              <a:rPr lang="en-US" altLang="en-US" sz="1800">
                <a:latin typeface="Times New Roman" panose="02020603050405020304" pitchFamily="18" charset="0"/>
                <a:cs typeface="Times New Roman" panose="02020603050405020304" pitchFamily="18" charset="0"/>
              </a:rPr>
              <a:t>	</a:t>
            </a:r>
            <a:r>
              <a:rPr lang="en-US" altLang="en-US" sz="1800" b="1">
                <a:latin typeface="Times New Roman" panose="02020603050405020304" pitchFamily="18" charset="0"/>
                <a:cs typeface="Times New Roman" panose="02020603050405020304" pitchFamily="18" charset="0"/>
              </a:rPr>
              <a:t>a.</a:t>
            </a:r>
            <a:r>
              <a:rPr lang="en-US" altLang="en-US" sz="1800">
                <a:latin typeface="Times New Roman" panose="02020603050405020304" pitchFamily="18" charset="0"/>
                <a:cs typeface="Times New Roman" panose="02020603050405020304" pitchFamily="18" charset="0"/>
              </a:rPr>
              <a:t> disrupt the transmission of electronic information across one or more 		computer networks, including the Internet, or </a:t>
            </a:r>
            <a:endParaRPr lang="en-US" altLang="en-US" sz="1800">
              <a:latin typeface="Times New Roman" panose="02020603050405020304" pitchFamily="18" charset="0"/>
            </a:endParaRPr>
          </a:p>
        </p:txBody>
      </p:sp>
      <p:sp>
        <p:nvSpPr>
          <p:cNvPr id="2062" name="Rectangle 14">
            <a:extLst>
              <a:ext uri="{FF2B5EF4-FFF2-40B4-BE49-F238E27FC236}">
                <a16:creationId xmlns:a16="http://schemas.microsoft.com/office/drawing/2014/main" id="{0635AE49-6B06-4A44-8ED9-297656E2A0EF}"/>
              </a:ext>
            </a:extLst>
          </p:cNvPr>
          <p:cNvSpPr>
            <a:spLocks noChangeArrowheads="1"/>
          </p:cNvSpPr>
          <p:nvPr/>
        </p:nvSpPr>
        <p:spPr bwMode="auto">
          <a:xfrm>
            <a:off x="359260" y="5119687"/>
            <a:ext cx="8915400"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eaLnBrk="1" hangingPunct="1">
              <a:spcBef>
                <a:spcPct val="0"/>
              </a:spcBef>
              <a:buClrTx/>
              <a:buFontTx/>
              <a:buNone/>
            </a:pPr>
            <a:r>
              <a:rPr lang="en-US" altLang="en-US" sz="1800" dirty="0">
                <a:latin typeface="Times New Roman" panose="02020603050405020304" pitchFamily="18" charset="0"/>
                <a:cs typeface="Times New Roman" panose="02020603050405020304" pitchFamily="18" charset="0"/>
              </a:rPr>
              <a:t>	</a:t>
            </a:r>
            <a:r>
              <a:rPr lang="en-US" altLang="en-US" sz="1800" b="1" dirty="0">
                <a:latin typeface="Times New Roman" panose="02020603050405020304" pitchFamily="18" charset="0"/>
                <a:cs typeface="Times New Roman" panose="02020603050405020304" pitchFamily="18" charset="0"/>
              </a:rPr>
              <a:t>b.</a:t>
            </a:r>
            <a:r>
              <a:rPr lang="en-US" altLang="en-US" sz="1800" dirty="0">
                <a:latin typeface="Times New Roman" panose="02020603050405020304" pitchFamily="18" charset="0"/>
                <a:cs typeface="Times New Roman" panose="02020603050405020304" pitchFamily="18" charset="0"/>
              </a:rPr>
              <a:t> destroy data resident in a computer or damage a computer system's 		resources, or both.</a:t>
            </a:r>
            <a:r>
              <a:rPr lang="en-US" altLang="en-US" sz="1400" dirty="0">
                <a:latin typeface="Times New Roman" panose="02020603050405020304" pitchFamily="18" charset="0"/>
              </a:rPr>
              <a:t>  </a:t>
            </a:r>
            <a:endParaRPr lang="en-US" altLang="en-US" sz="2000" dirty="0">
              <a:solidFill>
                <a:srgbClr val="00B0F0"/>
              </a:solidFill>
              <a:latin typeface="Times New Roman" panose="02020603050405020304" pitchFamily="18" charset="0"/>
            </a:endParaRPr>
          </a:p>
          <a:p>
            <a:pPr eaLnBrk="1" hangingPunct="1">
              <a:spcBef>
                <a:spcPct val="0"/>
              </a:spcBef>
              <a:buClrTx/>
              <a:buFontTx/>
              <a:buNone/>
            </a:pPr>
            <a:r>
              <a:rPr lang="en-US" altLang="en-US" sz="2000" dirty="0">
                <a:solidFill>
                  <a:srgbClr val="00B0F0"/>
                </a:solidFill>
                <a:latin typeface="Times New Roman" panose="02020603050405020304" pitchFamily="18" charset="0"/>
              </a:rPr>
              <a:t>What do we call a massive </a:t>
            </a:r>
            <a:r>
              <a:rPr lang="en-US" altLang="en-US" sz="2000" dirty="0" err="1">
                <a:solidFill>
                  <a:srgbClr val="00B0F0"/>
                </a:solidFill>
                <a:latin typeface="Times New Roman" panose="02020603050405020304" pitchFamily="18" charset="0"/>
              </a:rPr>
              <a:t>DDoS</a:t>
            </a:r>
            <a:r>
              <a:rPr lang="en-US" altLang="en-US" sz="2000" dirty="0">
                <a:solidFill>
                  <a:srgbClr val="00B0F0"/>
                </a:solidFill>
                <a:latin typeface="Times New Roman" panose="02020603050405020304" pitchFamily="18" charset="0"/>
              </a:rPr>
              <a:t> attack – such as the one on the NZ Stock exchanges? </a:t>
            </a:r>
          </a:p>
        </p:txBody>
      </p:sp>
    </p:spTree>
    <p:extLst>
      <p:ext uri="{BB962C8B-B14F-4D97-AF65-F5344CB8AC3E}">
        <p14:creationId xmlns:p14="http://schemas.microsoft.com/office/powerpoint/2010/main" val="12760891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additive="base">
                                        <p:cTn id="7" dur="500" fill="hold"/>
                                        <p:tgtEl>
                                          <p:spTgt spid="2052"/>
                                        </p:tgtEl>
                                        <p:attrNameLst>
                                          <p:attrName>ppt_x</p:attrName>
                                        </p:attrNameLst>
                                      </p:cBhvr>
                                      <p:tavLst>
                                        <p:tav tm="0">
                                          <p:val>
                                            <p:strVal val="0-#ppt_w/2"/>
                                          </p:val>
                                        </p:tav>
                                        <p:tav tm="100000">
                                          <p:val>
                                            <p:strVal val="#ppt_x"/>
                                          </p:val>
                                        </p:tav>
                                      </p:tavLst>
                                    </p:anim>
                                    <p:anim calcmode="lin" valueType="num">
                                      <p:cBhvr additive="base">
                                        <p:cTn id="8" dur="500" fill="hold"/>
                                        <p:tgtEl>
                                          <p:spTgt spid="205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nodePh="1">
                                  <p:stCondLst>
                                    <p:cond delay="0"/>
                                  </p:stCondLst>
                                  <p:endCondLst>
                                    <p:cond evt="begin" delay="0">
                                      <p:tn val="11"/>
                                    </p:cond>
                                  </p:endCondLst>
                                  <p:childTnLst>
                                    <p:set>
                                      <p:cBhvr>
                                        <p:cTn id="12" dur="1" fill="hold">
                                          <p:stCondLst>
                                            <p:cond delay="0"/>
                                          </p:stCondLst>
                                        </p:cTn>
                                        <p:tgtEl>
                                          <p:spTgt spid="2054"/>
                                        </p:tgtEl>
                                        <p:attrNameLst>
                                          <p:attrName>style.visibility</p:attrName>
                                        </p:attrNameLst>
                                      </p:cBhvr>
                                      <p:to>
                                        <p:strVal val="visible"/>
                                      </p:to>
                                    </p:set>
                                    <p:anim calcmode="lin" valueType="num">
                                      <p:cBhvr additive="base">
                                        <p:cTn id="13" dur="500" fill="hold"/>
                                        <p:tgtEl>
                                          <p:spTgt spid="2054"/>
                                        </p:tgtEl>
                                        <p:attrNameLst>
                                          <p:attrName>ppt_x</p:attrName>
                                        </p:attrNameLst>
                                      </p:cBhvr>
                                      <p:tavLst>
                                        <p:tav tm="0">
                                          <p:val>
                                            <p:strVal val="0-#ppt_w/2"/>
                                          </p:val>
                                        </p:tav>
                                        <p:tav tm="100000">
                                          <p:val>
                                            <p:strVal val="#ppt_x"/>
                                          </p:val>
                                        </p:tav>
                                      </p:tavLst>
                                    </p:anim>
                                    <p:anim calcmode="lin" valueType="num">
                                      <p:cBhvr additive="base">
                                        <p:cTn id="14" dur="500" fill="hold"/>
                                        <p:tgtEl>
                                          <p:spTgt spid="205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55"/>
                                        </p:tgtEl>
                                        <p:attrNameLst>
                                          <p:attrName>style.visibility</p:attrName>
                                        </p:attrNameLst>
                                      </p:cBhvr>
                                      <p:to>
                                        <p:strVal val="visible"/>
                                      </p:to>
                                    </p:set>
                                    <p:anim calcmode="lin" valueType="num">
                                      <p:cBhvr additive="base">
                                        <p:cTn id="19" dur="500" fill="hold"/>
                                        <p:tgtEl>
                                          <p:spTgt spid="2055"/>
                                        </p:tgtEl>
                                        <p:attrNameLst>
                                          <p:attrName>ppt_x</p:attrName>
                                        </p:attrNameLst>
                                      </p:cBhvr>
                                      <p:tavLst>
                                        <p:tav tm="0">
                                          <p:val>
                                            <p:strVal val="0-#ppt_w/2"/>
                                          </p:val>
                                        </p:tav>
                                        <p:tav tm="100000">
                                          <p:val>
                                            <p:strVal val="#ppt_x"/>
                                          </p:val>
                                        </p:tav>
                                      </p:tavLst>
                                    </p:anim>
                                    <p:anim calcmode="lin" valueType="num">
                                      <p:cBhvr additive="base">
                                        <p:cTn id="20" dur="500" fill="hold"/>
                                        <p:tgtEl>
                                          <p:spTgt spid="205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56"/>
                                        </p:tgtEl>
                                        <p:attrNameLst>
                                          <p:attrName>style.visibility</p:attrName>
                                        </p:attrNameLst>
                                      </p:cBhvr>
                                      <p:to>
                                        <p:strVal val="visible"/>
                                      </p:to>
                                    </p:set>
                                    <p:anim calcmode="lin" valueType="num">
                                      <p:cBhvr additive="base">
                                        <p:cTn id="25" dur="500" fill="hold"/>
                                        <p:tgtEl>
                                          <p:spTgt spid="2056"/>
                                        </p:tgtEl>
                                        <p:attrNameLst>
                                          <p:attrName>ppt_x</p:attrName>
                                        </p:attrNameLst>
                                      </p:cBhvr>
                                      <p:tavLst>
                                        <p:tav tm="0">
                                          <p:val>
                                            <p:strVal val="0-#ppt_w/2"/>
                                          </p:val>
                                        </p:tav>
                                        <p:tav tm="100000">
                                          <p:val>
                                            <p:strVal val="#ppt_x"/>
                                          </p:val>
                                        </p:tav>
                                      </p:tavLst>
                                    </p:anim>
                                    <p:anim calcmode="lin" valueType="num">
                                      <p:cBhvr additive="base">
                                        <p:cTn id="26" dur="500" fill="hold"/>
                                        <p:tgtEl>
                                          <p:spTgt spid="205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57"/>
                                        </p:tgtEl>
                                        <p:attrNameLst>
                                          <p:attrName>style.visibility</p:attrName>
                                        </p:attrNameLst>
                                      </p:cBhvr>
                                      <p:to>
                                        <p:strVal val="visible"/>
                                      </p:to>
                                    </p:set>
                                    <p:anim calcmode="lin" valueType="num">
                                      <p:cBhvr additive="base">
                                        <p:cTn id="31" dur="500" fill="hold"/>
                                        <p:tgtEl>
                                          <p:spTgt spid="2057"/>
                                        </p:tgtEl>
                                        <p:attrNameLst>
                                          <p:attrName>ppt_x</p:attrName>
                                        </p:attrNameLst>
                                      </p:cBhvr>
                                      <p:tavLst>
                                        <p:tav tm="0">
                                          <p:val>
                                            <p:strVal val="0-#ppt_w/2"/>
                                          </p:val>
                                        </p:tav>
                                        <p:tav tm="100000">
                                          <p:val>
                                            <p:strVal val="#ppt_x"/>
                                          </p:val>
                                        </p:tav>
                                      </p:tavLst>
                                    </p:anim>
                                    <p:anim calcmode="lin" valueType="num">
                                      <p:cBhvr additive="base">
                                        <p:cTn id="32" dur="500" fill="hold"/>
                                        <p:tgtEl>
                                          <p:spTgt spid="2057"/>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58"/>
                                        </p:tgtEl>
                                        <p:attrNameLst>
                                          <p:attrName>style.visibility</p:attrName>
                                        </p:attrNameLst>
                                      </p:cBhvr>
                                      <p:to>
                                        <p:strVal val="visible"/>
                                      </p:to>
                                    </p:set>
                                    <p:anim calcmode="lin" valueType="num">
                                      <p:cBhvr additive="base">
                                        <p:cTn id="37" dur="500" fill="hold"/>
                                        <p:tgtEl>
                                          <p:spTgt spid="2058"/>
                                        </p:tgtEl>
                                        <p:attrNameLst>
                                          <p:attrName>ppt_x</p:attrName>
                                        </p:attrNameLst>
                                      </p:cBhvr>
                                      <p:tavLst>
                                        <p:tav tm="0">
                                          <p:val>
                                            <p:strVal val="0-#ppt_w/2"/>
                                          </p:val>
                                        </p:tav>
                                        <p:tav tm="100000">
                                          <p:val>
                                            <p:strVal val="#ppt_x"/>
                                          </p:val>
                                        </p:tav>
                                      </p:tavLst>
                                    </p:anim>
                                    <p:anim calcmode="lin" valueType="num">
                                      <p:cBhvr additive="base">
                                        <p:cTn id="38" dur="500" fill="hold"/>
                                        <p:tgtEl>
                                          <p:spTgt spid="205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059"/>
                                        </p:tgtEl>
                                        <p:attrNameLst>
                                          <p:attrName>style.visibility</p:attrName>
                                        </p:attrNameLst>
                                      </p:cBhvr>
                                      <p:to>
                                        <p:strVal val="visible"/>
                                      </p:to>
                                    </p:set>
                                    <p:anim calcmode="lin" valueType="num">
                                      <p:cBhvr additive="base">
                                        <p:cTn id="43" dur="500" fill="hold"/>
                                        <p:tgtEl>
                                          <p:spTgt spid="2059"/>
                                        </p:tgtEl>
                                        <p:attrNameLst>
                                          <p:attrName>ppt_x</p:attrName>
                                        </p:attrNameLst>
                                      </p:cBhvr>
                                      <p:tavLst>
                                        <p:tav tm="0">
                                          <p:val>
                                            <p:strVal val="0-#ppt_w/2"/>
                                          </p:val>
                                        </p:tav>
                                        <p:tav tm="100000">
                                          <p:val>
                                            <p:strVal val="#ppt_x"/>
                                          </p:val>
                                        </p:tav>
                                      </p:tavLst>
                                    </p:anim>
                                    <p:anim calcmode="lin" valueType="num">
                                      <p:cBhvr additive="base">
                                        <p:cTn id="44" dur="500" fill="hold"/>
                                        <p:tgtEl>
                                          <p:spTgt spid="2059"/>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060"/>
                                        </p:tgtEl>
                                        <p:attrNameLst>
                                          <p:attrName>style.visibility</p:attrName>
                                        </p:attrNameLst>
                                      </p:cBhvr>
                                      <p:to>
                                        <p:strVal val="visible"/>
                                      </p:to>
                                    </p:set>
                                    <p:anim calcmode="lin" valueType="num">
                                      <p:cBhvr additive="base">
                                        <p:cTn id="49" dur="500" fill="hold"/>
                                        <p:tgtEl>
                                          <p:spTgt spid="2060"/>
                                        </p:tgtEl>
                                        <p:attrNameLst>
                                          <p:attrName>ppt_x</p:attrName>
                                        </p:attrNameLst>
                                      </p:cBhvr>
                                      <p:tavLst>
                                        <p:tav tm="0">
                                          <p:val>
                                            <p:strVal val="0-#ppt_w/2"/>
                                          </p:val>
                                        </p:tav>
                                        <p:tav tm="100000">
                                          <p:val>
                                            <p:strVal val="#ppt_x"/>
                                          </p:val>
                                        </p:tav>
                                      </p:tavLst>
                                    </p:anim>
                                    <p:anim calcmode="lin" valueType="num">
                                      <p:cBhvr additive="base">
                                        <p:cTn id="50" dur="500" fill="hold"/>
                                        <p:tgtEl>
                                          <p:spTgt spid="2060"/>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061"/>
                                        </p:tgtEl>
                                        <p:attrNameLst>
                                          <p:attrName>style.visibility</p:attrName>
                                        </p:attrNameLst>
                                      </p:cBhvr>
                                      <p:to>
                                        <p:strVal val="visible"/>
                                      </p:to>
                                    </p:set>
                                    <p:anim calcmode="lin" valueType="num">
                                      <p:cBhvr additive="base">
                                        <p:cTn id="55" dur="500" fill="hold"/>
                                        <p:tgtEl>
                                          <p:spTgt spid="2061"/>
                                        </p:tgtEl>
                                        <p:attrNameLst>
                                          <p:attrName>ppt_x</p:attrName>
                                        </p:attrNameLst>
                                      </p:cBhvr>
                                      <p:tavLst>
                                        <p:tav tm="0">
                                          <p:val>
                                            <p:strVal val="0-#ppt_w/2"/>
                                          </p:val>
                                        </p:tav>
                                        <p:tav tm="100000">
                                          <p:val>
                                            <p:strVal val="#ppt_x"/>
                                          </p:val>
                                        </p:tav>
                                      </p:tavLst>
                                    </p:anim>
                                    <p:anim calcmode="lin" valueType="num">
                                      <p:cBhvr additive="base">
                                        <p:cTn id="56" dur="500" fill="hold"/>
                                        <p:tgtEl>
                                          <p:spTgt spid="2061"/>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062"/>
                                        </p:tgtEl>
                                        <p:attrNameLst>
                                          <p:attrName>style.visibility</p:attrName>
                                        </p:attrNameLst>
                                      </p:cBhvr>
                                      <p:to>
                                        <p:strVal val="visible"/>
                                      </p:to>
                                    </p:set>
                                    <p:anim calcmode="lin" valueType="num">
                                      <p:cBhvr additive="base">
                                        <p:cTn id="61" dur="500" fill="hold"/>
                                        <p:tgtEl>
                                          <p:spTgt spid="2062"/>
                                        </p:tgtEl>
                                        <p:attrNameLst>
                                          <p:attrName>ppt_x</p:attrName>
                                        </p:attrNameLst>
                                      </p:cBhvr>
                                      <p:tavLst>
                                        <p:tav tm="0">
                                          <p:val>
                                            <p:strVal val="0-#ppt_w/2"/>
                                          </p:val>
                                        </p:tav>
                                        <p:tav tm="100000">
                                          <p:val>
                                            <p:strVal val="#ppt_x"/>
                                          </p:val>
                                        </p:tav>
                                      </p:tavLst>
                                    </p:anim>
                                    <p:anim calcmode="lin" valueType="num">
                                      <p:cBhvr additive="base">
                                        <p:cTn id="62" dur="500" fill="hold"/>
                                        <p:tgtEl>
                                          <p:spTgt spid="20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utoUpdateAnimBg="0"/>
      <p:bldP spid="2054" grpId="0" autoUpdateAnimBg="0"/>
      <p:bldP spid="2055" grpId="0" autoUpdateAnimBg="0"/>
      <p:bldP spid="2056" grpId="0" autoUpdateAnimBg="0"/>
      <p:bldP spid="2057" grpId="0" autoUpdateAnimBg="0"/>
      <p:bldP spid="2058" grpId="0" autoUpdateAnimBg="0"/>
      <p:bldP spid="2059" grpId="0" autoUpdateAnimBg="0"/>
      <p:bldP spid="2060" grpId="0" autoUpdateAnimBg="0"/>
      <p:bldP spid="2061" grpId="0" autoUpdateAnimBg="0"/>
      <p:bldP spid="206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C03265-43DD-9F4D-A028-36C78F0C5453}"/>
              </a:ext>
            </a:extLst>
          </p:cNvPr>
          <p:cNvSpPr>
            <a:spLocks noGrp="1" noChangeArrowheads="1"/>
          </p:cNvSpPr>
          <p:nvPr>
            <p:ph type="title"/>
          </p:nvPr>
        </p:nvSpPr>
        <p:spPr/>
        <p:txBody>
          <a:bodyPr/>
          <a:lstStyle/>
          <a:p>
            <a:pPr>
              <a:defRPr/>
            </a:pPr>
            <a:r>
              <a:rPr lang="en-US" dirty="0">
                <a:cs typeface="Times New Roman" pitchFamily="18" charset="0"/>
              </a:rPr>
              <a:t>Cybercrimes and Cybercriminals</a:t>
            </a:r>
            <a:r>
              <a:rPr lang="en-US" dirty="0"/>
              <a:t> </a:t>
            </a:r>
          </a:p>
        </p:txBody>
      </p:sp>
      <p:sp>
        <p:nvSpPr>
          <p:cNvPr id="5123" name="Rectangle 3">
            <a:extLst>
              <a:ext uri="{FF2B5EF4-FFF2-40B4-BE49-F238E27FC236}">
                <a16:creationId xmlns:a16="http://schemas.microsoft.com/office/drawing/2014/main" id="{A0044506-06C8-1846-AAD7-D39F45329400}"/>
              </a:ext>
            </a:extLst>
          </p:cNvPr>
          <p:cNvSpPr>
            <a:spLocks noGrp="1"/>
          </p:cNvSpPr>
          <p:nvPr>
            <p:ph idx="1"/>
          </p:nvPr>
        </p:nvSpPr>
        <p:spPr/>
        <p:txBody>
          <a:bodyPr/>
          <a:lstStyle/>
          <a:p>
            <a:pPr eaLnBrk="1" hangingPunct="1"/>
            <a:r>
              <a:rPr lang="en-US" altLang="en-US" sz="2200" dirty="0"/>
              <a:t>Stories involving computer crime have been highly publicized in the media.</a:t>
            </a:r>
          </a:p>
          <a:p>
            <a:pPr eaLnBrk="1" hangingPunct="1"/>
            <a:r>
              <a:rPr lang="en-US" altLang="en-US" sz="2200" dirty="0"/>
              <a:t>The media has often described computer criminals as “hackers.” </a:t>
            </a:r>
          </a:p>
          <a:p>
            <a:pPr eaLnBrk="1" hangingPunct="1"/>
            <a:r>
              <a:rPr lang="en-US" altLang="en-US" sz="2200" dirty="0"/>
              <a:t>The popular media (movies) also sometimes portrayed hackers in the early days of computing as “heroes.”</a:t>
            </a:r>
          </a:p>
          <a:p>
            <a:pPr eaLnBrk="1" hangingPunct="1"/>
            <a:r>
              <a:rPr lang="en-US" altLang="en-US" sz="2200" dirty="0"/>
              <a:t>The public’s attitude toward computer crimes has evolved, mainly because of our increased dependency on the Internet.</a:t>
            </a:r>
          </a:p>
        </p:txBody>
      </p:sp>
    </p:spTree>
    <p:extLst>
      <p:ext uri="{BB962C8B-B14F-4D97-AF65-F5344CB8AC3E}">
        <p14:creationId xmlns:p14="http://schemas.microsoft.com/office/powerpoint/2010/main" val="16238939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ACA319DB-DC63-064F-B4B9-EFE3F65EEFF7}"/>
              </a:ext>
            </a:extLst>
          </p:cNvPr>
          <p:cNvSpPr>
            <a:spLocks noGrp="1" noChangeArrowheads="1"/>
          </p:cNvSpPr>
          <p:nvPr>
            <p:ph type="title"/>
          </p:nvPr>
        </p:nvSpPr>
        <p:spPr/>
        <p:txBody>
          <a:bodyPr/>
          <a:lstStyle/>
          <a:p>
            <a:pPr>
              <a:defRPr/>
            </a:pPr>
            <a:r>
              <a:rPr lang="en-US" dirty="0"/>
              <a:t>Examples of the Three Categories of (Genuine) Cybercrimes</a:t>
            </a:r>
          </a:p>
        </p:txBody>
      </p:sp>
      <p:sp>
        <p:nvSpPr>
          <p:cNvPr id="25603" name="Rectangle 3">
            <a:extLst>
              <a:ext uri="{FF2B5EF4-FFF2-40B4-BE49-F238E27FC236}">
                <a16:creationId xmlns:a16="http://schemas.microsoft.com/office/drawing/2014/main" id="{0991F075-7DD0-8A4C-9AEE-E7CF08A44EC9}"/>
              </a:ext>
            </a:extLst>
          </p:cNvPr>
          <p:cNvSpPr>
            <a:spLocks noGrp="1"/>
          </p:cNvSpPr>
          <p:nvPr>
            <p:ph idx="1"/>
          </p:nvPr>
        </p:nvSpPr>
        <p:spPr/>
        <p:txBody>
          <a:bodyPr>
            <a:normAutofit/>
          </a:bodyPr>
          <a:lstStyle/>
          <a:p>
            <a:pPr marL="0" indent="0" eaLnBrk="1" hangingPunct="1">
              <a:lnSpc>
                <a:spcPct val="90000"/>
              </a:lnSpc>
              <a:buNone/>
            </a:pPr>
            <a:r>
              <a:rPr lang="en-US" altLang="en-US" sz="2200" dirty="0">
                <a:cs typeface="Times New Roman" panose="02020603050405020304" pitchFamily="18" charset="0"/>
              </a:rPr>
              <a:t>Consider three actual incidents:</a:t>
            </a:r>
            <a:br>
              <a:rPr lang="en-US" altLang="en-US" sz="2200" dirty="0">
                <a:cs typeface="Times New Roman" panose="02020603050405020304" pitchFamily="18" charset="0"/>
              </a:rPr>
            </a:br>
            <a:endParaRPr lang="en-US" altLang="en-US" sz="2200" dirty="0">
              <a:cs typeface="Times New Roman" panose="02020603050405020304" pitchFamily="18" charset="0"/>
            </a:endParaRPr>
          </a:p>
          <a:p>
            <a:pPr eaLnBrk="1" hangingPunct="1">
              <a:lnSpc>
                <a:spcPct val="90000"/>
              </a:lnSpc>
              <a:buFont typeface="Tahoma" panose="020B0604030504040204" pitchFamily="34" charset="0"/>
              <a:buAutoNum type="arabicParenR"/>
            </a:pPr>
            <a:r>
              <a:rPr lang="en-US" altLang="en-US" sz="2200" dirty="0">
                <a:cs typeface="Times New Roman" panose="02020603050405020304" pitchFamily="18" charset="0"/>
              </a:rPr>
              <a:t>distributing proprietary MP3 files on Napster and related peer-to peer (P2P) file sharing sites;</a:t>
            </a:r>
          </a:p>
          <a:p>
            <a:pPr eaLnBrk="1" hangingPunct="1">
              <a:lnSpc>
                <a:spcPct val="90000"/>
              </a:lnSpc>
              <a:buFont typeface="Tahoma" panose="020B0604030504040204" pitchFamily="34" charset="0"/>
              <a:buAutoNum type="arabicParenR"/>
            </a:pPr>
            <a:r>
              <a:rPr lang="en-US" altLang="en-US" sz="2200" dirty="0">
                <a:cs typeface="Times New Roman" panose="02020603050405020304" pitchFamily="18" charset="0"/>
              </a:rPr>
              <a:t>unleashing the </a:t>
            </a:r>
            <a:r>
              <a:rPr lang="en-US" altLang="en-US" sz="2200" dirty="0" err="1">
                <a:cs typeface="Times New Roman" panose="02020603050405020304" pitchFamily="18" charset="0"/>
              </a:rPr>
              <a:t>Conficker</a:t>
            </a:r>
            <a:r>
              <a:rPr lang="en-US" altLang="en-US" sz="2200" dirty="0">
                <a:cs typeface="Times New Roman" panose="02020603050405020304" pitchFamily="18" charset="0"/>
              </a:rPr>
              <a:t> Virus (allowed authors to create very large Botnet which could be used for DDoS);</a:t>
            </a:r>
          </a:p>
          <a:p>
            <a:pPr eaLnBrk="1" hangingPunct="1">
              <a:lnSpc>
                <a:spcPct val="90000"/>
              </a:lnSpc>
              <a:buFont typeface="Tahoma" panose="020B0604030504040204" pitchFamily="34" charset="0"/>
              <a:buAutoNum type="arabicParenR"/>
            </a:pPr>
            <a:r>
              <a:rPr lang="en-US" altLang="en-US" sz="2200" dirty="0">
                <a:cs typeface="Times New Roman" panose="02020603050405020304" pitchFamily="18" charset="0"/>
              </a:rPr>
              <a:t>launching the denial-of-service (DoS) attacks on commercial Web sites. </a:t>
            </a:r>
          </a:p>
          <a:p>
            <a:pPr eaLnBrk="1" hangingPunct="1">
              <a:lnSpc>
                <a:spcPct val="90000"/>
              </a:lnSpc>
            </a:pPr>
            <a:r>
              <a:rPr lang="en-US" altLang="en-US" sz="2200" dirty="0">
                <a:cs typeface="Times New Roman" panose="02020603050405020304" pitchFamily="18" charset="0"/>
              </a:rPr>
              <a:t>We can use our model of cybercrime to see where each incident would fall. </a:t>
            </a:r>
          </a:p>
          <a:p>
            <a:pPr eaLnBrk="1" hangingPunct="1">
              <a:lnSpc>
                <a:spcPct val="90000"/>
              </a:lnSpc>
            </a:pPr>
            <a:endParaRPr lang="en-US" altLang="en-US" sz="2200" dirty="0">
              <a:cs typeface="Times New Roman" panose="02020603050405020304" pitchFamily="18" charset="0"/>
            </a:endParaRPr>
          </a:p>
          <a:p>
            <a:pPr eaLnBrk="1" hangingPunct="1">
              <a:lnSpc>
                <a:spcPct val="90000"/>
              </a:lnSpc>
            </a:pPr>
            <a:r>
              <a:rPr lang="en-US" altLang="en-US" sz="2200" dirty="0">
                <a:solidFill>
                  <a:srgbClr val="0070C0"/>
                </a:solidFill>
                <a:cs typeface="Times New Roman" panose="02020603050405020304" pitchFamily="18" charset="0"/>
              </a:rPr>
              <a:t>Do we need another category to cover ransomware like the WannaCry ransomware attack?</a:t>
            </a:r>
            <a:endParaRPr lang="en-US" altLang="en-US" sz="2200" dirty="0">
              <a:solidFill>
                <a:srgbClr val="0070C0"/>
              </a:solidFill>
            </a:endParaRPr>
          </a:p>
        </p:txBody>
      </p:sp>
    </p:spTree>
    <p:extLst>
      <p:ext uri="{BB962C8B-B14F-4D97-AF65-F5344CB8AC3E}">
        <p14:creationId xmlns:p14="http://schemas.microsoft.com/office/powerpoint/2010/main" val="32641679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additive="base">
                                        <p:cTn id="19"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additive="base">
                                        <p:cTn id="25"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6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5603">
                                            <p:txEl>
                                              <p:pRg st="4" end="4"/>
                                            </p:txEl>
                                          </p:spTgt>
                                        </p:tgtEl>
                                        <p:attrNameLst>
                                          <p:attrName>style.visibility</p:attrName>
                                        </p:attrNameLst>
                                      </p:cBhvr>
                                      <p:to>
                                        <p:strVal val="visible"/>
                                      </p:to>
                                    </p:set>
                                    <p:anim calcmode="lin" valueType="num">
                                      <p:cBhvr additive="base">
                                        <p:cTn id="31" dur="500" fill="hold"/>
                                        <p:tgtEl>
                                          <p:spTgt spid="2560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56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5603">
                                            <p:txEl>
                                              <p:pRg st="6" end="6"/>
                                            </p:txEl>
                                          </p:spTgt>
                                        </p:tgtEl>
                                        <p:attrNameLst>
                                          <p:attrName>style.visibility</p:attrName>
                                        </p:attrNameLst>
                                      </p:cBhvr>
                                      <p:to>
                                        <p:strVal val="visible"/>
                                      </p:to>
                                    </p:set>
                                    <p:anim calcmode="lin" valueType="num">
                                      <p:cBhvr additive="base">
                                        <p:cTn id="37" dur="500" fill="hold"/>
                                        <p:tgtEl>
                                          <p:spTgt spid="2560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560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25FAA498-31C8-5F4C-A054-BEFE024132CD}"/>
              </a:ext>
            </a:extLst>
          </p:cNvPr>
          <p:cNvSpPr>
            <a:spLocks noGrp="1" noChangeArrowheads="1"/>
          </p:cNvSpPr>
          <p:nvPr>
            <p:ph type="title"/>
          </p:nvPr>
        </p:nvSpPr>
        <p:spPr/>
        <p:txBody>
          <a:bodyPr/>
          <a:lstStyle/>
          <a:p>
            <a:pPr>
              <a:defRPr/>
            </a:pPr>
            <a:r>
              <a:rPr lang="en-US" dirty="0"/>
              <a:t>Categorizing (Genuine) Cybercrimes</a:t>
            </a:r>
          </a:p>
        </p:txBody>
      </p:sp>
      <p:sp>
        <p:nvSpPr>
          <p:cNvPr id="26627" name="Rectangle 3">
            <a:extLst>
              <a:ext uri="{FF2B5EF4-FFF2-40B4-BE49-F238E27FC236}">
                <a16:creationId xmlns:a16="http://schemas.microsoft.com/office/drawing/2014/main" id="{02C746B7-68DA-B243-95AD-15E74433444B}"/>
              </a:ext>
            </a:extLst>
          </p:cNvPr>
          <p:cNvSpPr>
            <a:spLocks noGrp="1"/>
          </p:cNvSpPr>
          <p:nvPr>
            <p:ph idx="1"/>
          </p:nvPr>
        </p:nvSpPr>
        <p:spPr/>
        <p:txBody>
          <a:bodyPr/>
          <a:lstStyle/>
          <a:p>
            <a:pPr eaLnBrk="1" hangingPunct="1">
              <a:lnSpc>
                <a:spcPct val="90000"/>
              </a:lnSpc>
            </a:pPr>
            <a:r>
              <a:rPr lang="en-US" altLang="en-US" sz="2200" dirty="0">
                <a:cs typeface="Times New Roman" panose="02020603050405020304" pitchFamily="18" charset="0"/>
              </a:rPr>
              <a:t>Crimes involving the unauthorized exchange of proprietary MP3 files would come under the category of cyberpiracy (Category I). </a:t>
            </a:r>
          </a:p>
          <a:p>
            <a:pPr eaLnBrk="1" hangingPunct="1">
              <a:lnSpc>
                <a:spcPct val="90000"/>
              </a:lnSpc>
            </a:pPr>
            <a:r>
              <a:rPr lang="en-US" altLang="en-US" sz="2200" dirty="0">
                <a:cs typeface="Times New Roman" panose="02020603050405020304" pitchFamily="18" charset="0"/>
              </a:rPr>
              <a:t>The crime involving the </a:t>
            </a:r>
            <a:r>
              <a:rPr lang="en-US" altLang="en-US" sz="2200" dirty="0" err="1">
                <a:cs typeface="Times New Roman" panose="02020603050405020304" pitchFamily="18" charset="0"/>
              </a:rPr>
              <a:t>Conficker</a:t>
            </a:r>
            <a:r>
              <a:rPr lang="en-US" altLang="en-US" sz="2200" dirty="0">
                <a:cs typeface="Times New Roman" panose="02020603050405020304" pitchFamily="18" charset="0"/>
              </a:rPr>
              <a:t> Virus falls under </a:t>
            </a:r>
            <a:r>
              <a:rPr lang="en-US" altLang="en-US" sz="2200" dirty="0" err="1">
                <a:cs typeface="Times New Roman" panose="02020603050405020304" pitchFamily="18" charset="0"/>
              </a:rPr>
              <a:t>cybervandalism</a:t>
            </a:r>
            <a:r>
              <a:rPr lang="en-US" altLang="en-US" sz="2200" dirty="0">
                <a:cs typeface="Times New Roman" panose="02020603050405020304" pitchFamily="18" charset="0"/>
              </a:rPr>
              <a:t> (Category III). </a:t>
            </a:r>
          </a:p>
          <a:p>
            <a:pPr eaLnBrk="1" hangingPunct="1">
              <a:lnSpc>
                <a:spcPct val="90000"/>
              </a:lnSpc>
            </a:pPr>
            <a:r>
              <a:rPr lang="en-US" altLang="en-US" sz="2200" dirty="0">
                <a:cs typeface="Times New Roman" panose="02020603050405020304" pitchFamily="18" charset="0"/>
              </a:rPr>
              <a:t>The denial-of-service attacks on Web sites falls under the heading of cybertrespass (Category II), as well as under Category (III).</a:t>
            </a:r>
          </a:p>
          <a:p>
            <a:pPr eaLnBrk="1" hangingPunct="1">
              <a:lnSpc>
                <a:spcPct val="90000"/>
              </a:lnSpc>
              <a:buFont typeface="Wingdings" pitchFamily="2" charset="2"/>
              <a:buChar char="Ø"/>
            </a:pPr>
            <a:r>
              <a:rPr lang="en-US" altLang="en-US" sz="2200" dirty="0">
                <a:cs typeface="Times New Roman" panose="02020603050405020304" pitchFamily="18" charset="0"/>
              </a:rPr>
              <a:t>Note that this cybercrime spans more than one category, as some cybercrimes can.</a:t>
            </a:r>
            <a:r>
              <a:rPr lang="en-US" altLang="en-US" sz="2200" dirty="0"/>
              <a:t> </a:t>
            </a:r>
          </a:p>
          <a:p>
            <a:pPr eaLnBrk="1" hangingPunct="1">
              <a:lnSpc>
                <a:spcPct val="90000"/>
              </a:lnSpc>
              <a:buFont typeface="Wingdings" pitchFamily="2" charset="2"/>
              <a:buChar char="Ø"/>
            </a:pPr>
            <a:endParaRPr lang="en-US" altLang="en-US" sz="2200" dirty="0"/>
          </a:p>
          <a:p>
            <a:pPr eaLnBrk="1" hangingPunct="1">
              <a:lnSpc>
                <a:spcPct val="90000"/>
              </a:lnSpc>
              <a:buFont typeface="Wingdings" pitchFamily="2" charset="2"/>
              <a:buChar char="Ø"/>
            </a:pPr>
            <a:r>
              <a:rPr lang="en-US" altLang="en-US" sz="2200" dirty="0"/>
              <a:t>…</a:t>
            </a:r>
            <a:endParaRPr lang="en-US" altLang="en-US" sz="2800" dirty="0"/>
          </a:p>
        </p:txBody>
      </p:sp>
    </p:spTree>
    <p:extLst>
      <p:ext uri="{BB962C8B-B14F-4D97-AF65-F5344CB8AC3E}">
        <p14:creationId xmlns:p14="http://schemas.microsoft.com/office/powerpoint/2010/main" val="34575083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27">
                                            <p:txEl>
                                              <p:pRg st="3" end="3"/>
                                            </p:txEl>
                                          </p:spTgt>
                                        </p:tgtEl>
                                        <p:attrNameLst>
                                          <p:attrName>style.visibility</p:attrName>
                                        </p:attrNameLst>
                                      </p:cBhvr>
                                      <p:to>
                                        <p:strVal val="visible"/>
                                      </p:to>
                                    </p:set>
                                    <p:anim calcmode="lin" valueType="num">
                                      <p:cBhvr additive="base">
                                        <p:cTn id="25"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6627">
                                            <p:txEl>
                                              <p:pRg st="5" end="5"/>
                                            </p:txEl>
                                          </p:spTgt>
                                        </p:tgtEl>
                                        <p:attrNameLst>
                                          <p:attrName>style.visibility</p:attrName>
                                        </p:attrNameLst>
                                      </p:cBhvr>
                                      <p:to>
                                        <p:strVal val="visible"/>
                                      </p:to>
                                    </p:set>
                                    <p:anim calcmode="lin" valueType="num">
                                      <p:cBhvr additive="base">
                                        <p:cTn id="31" dur="500" fill="hold"/>
                                        <p:tgtEl>
                                          <p:spTgt spid="2662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62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9649976-E3FF-CA4D-A3EB-9FF125867470}"/>
              </a:ext>
            </a:extLst>
          </p:cNvPr>
          <p:cNvSpPr>
            <a:spLocks noGrp="1" noChangeArrowheads="1"/>
          </p:cNvSpPr>
          <p:nvPr>
            <p:ph type="title"/>
          </p:nvPr>
        </p:nvSpPr>
        <p:spPr/>
        <p:txBody>
          <a:bodyPr/>
          <a:lstStyle/>
          <a:p>
            <a:pPr>
              <a:defRPr/>
            </a:pPr>
            <a:r>
              <a:rPr lang="en-US" dirty="0">
                <a:cs typeface="Times New Roman" pitchFamily="18" charset="0"/>
              </a:rPr>
              <a:t>A "Typical" Cybercriminal</a:t>
            </a:r>
            <a:r>
              <a:rPr lang="en-US" dirty="0"/>
              <a:t> </a:t>
            </a:r>
          </a:p>
        </p:txBody>
      </p:sp>
      <p:sp>
        <p:nvSpPr>
          <p:cNvPr id="6147" name="Rectangle 3">
            <a:extLst>
              <a:ext uri="{FF2B5EF4-FFF2-40B4-BE49-F238E27FC236}">
                <a16:creationId xmlns:a16="http://schemas.microsoft.com/office/drawing/2014/main" id="{951E3DBE-A401-F14E-AE3C-7E88E10505D7}"/>
              </a:ext>
            </a:extLst>
          </p:cNvPr>
          <p:cNvSpPr>
            <a:spLocks noGrp="1"/>
          </p:cNvSpPr>
          <p:nvPr>
            <p:ph idx="1"/>
          </p:nvPr>
        </p:nvSpPr>
        <p:spPr/>
        <p:txBody>
          <a:bodyPr/>
          <a:lstStyle/>
          <a:p>
            <a:pPr eaLnBrk="1" hangingPunct="1"/>
            <a:r>
              <a:rPr lang="en-US" altLang="en-US" sz="2200" dirty="0">
                <a:solidFill>
                  <a:srgbClr val="000000"/>
                </a:solidFill>
                <a:cs typeface="Times New Roman" panose="02020603050405020304" pitchFamily="18" charset="0"/>
              </a:rPr>
              <a:t>Some think of a typical computer criminal as a person who is a very bright, technically sophisticated, young white male. </a:t>
            </a:r>
          </a:p>
          <a:p>
            <a:pPr eaLnBrk="1" hangingPunct="1"/>
            <a:endParaRPr lang="en-US" altLang="en-US" sz="2200" dirty="0">
              <a:solidFill>
                <a:srgbClr val="000000"/>
              </a:solidFill>
              <a:cs typeface="Times New Roman" panose="02020603050405020304" pitchFamily="18" charset="0"/>
            </a:endParaRPr>
          </a:p>
          <a:p>
            <a:pPr eaLnBrk="1" hangingPunct="1">
              <a:buFont typeface="Wingdings" pitchFamily="2" charset="2"/>
              <a:buChar char="Ø"/>
            </a:pPr>
            <a:endParaRPr lang="en-US" altLang="en-US" sz="2200" dirty="0"/>
          </a:p>
          <a:p>
            <a:pPr eaLnBrk="1" hangingPunct="1"/>
            <a:r>
              <a:rPr lang="en-US" altLang="en-US" sz="2200" dirty="0">
                <a:solidFill>
                  <a:srgbClr val="000000"/>
                </a:solidFill>
                <a:cs typeface="Times New Roman" panose="02020603050405020304" pitchFamily="18" charset="0"/>
              </a:rPr>
              <a:t>From a historic perspective, Parker (1998) distinguishes between “hackers” (as nonprofessional or “amateur” criminals) and professional criminals.</a:t>
            </a:r>
          </a:p>
          <a:p>
            <a:pPr eaLnBrk="1" hangingPunct="1"/>
            <a:endParaRPr lang="en-US" altLang="en-US" sz="2200" dirty="0">
              <a:solidFill>
                <a:srgbClr val="000000"/>
              </a:solidFill>
              <a:cs typeface="Times New Roman" panose="02020603050405020304" pitchFamily="18" charset="0"/>
            </a:endParaRPr>
          </a:p>
          <a:p>
            <a:pPr eaLnBrk="1" hangingPunct="1"/>
            <a:r>
              <a:rPr lang="en-US" altLang="en-US" sz="2200" dirty="0">
                <a:solidFill>
                  <a:srgbClr val="000000"/>
                </a:solidFill>
                <a:cs typeface="Times New Roman" panose="02020603050405020304" pitchFamily="18" charset="0"/>
              </a:rPr>
              <a:t>Consider the recent DDoS attacks on the NZ stock exchange and various other organizations such as the Waikato DHB. </a:t>
            </a:r>
          </a:p>
        </p:txBody>
      </p:sp>
    </p:spTree>
    <p:extLst>
      <p:ext uri="{BB962C8B-B14F-4D97-AF65-F5344CB8AC3E}">
        <p14:creationId xmlns:p14="http://schemas.microsoft.com/office/powerpoint/2010/main" val="41970909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anim calcmode="lin" valueType="num">
                                      <p:cBhvr additive="base">
                                        <p:cTn id="13"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5" end="5"/>
                                            </p:txEl>
                                          </p:spTgt>
                                        </p:tgtEl>
                                        <p:attrNameLst>
                                          <p:attrName>style.visibility</p:attrName>
                                        </p:attrNameLst>
                                      </p:cBhvr>
                                      <p:to>
                                        <p:strVal val="visible"/>
                                      </p:to>
                                    </p:set>
                                    <p:anim calcmode="lin" valueType="num">
                                      <p:cBhvr additive="base">
                                        <p:cTn id="19" dur="500" fill="hold"/>
                                        <p:tgtEl>
                                          <p:spTgt spid="6147">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D71241D-B0FF-C744-8B44-152C9B3A4133}"/>
              </a:ext>
            </a:extLst>
          </p:cNvPr>
          <p:cNvSpPr>
            <a:spLocks noGrp="1" noChangeArrowheads="1"/>
          </p:cNvSpPr>
          <p:nvPr>
            <p:ph type="title"/>
          </p:nvPr>
        </p:nvSpPr>
        <p:spPr/>
        <p:txBody>
          <a:bodyPr/>
          <a:lstStyle/>
          <a:p>
            <a:pPr>
              <a:defRPr/>
            </a:pPr>
            <a:r>
              <a:rPr lang="en-US"/>
              <a:t>A Typical Computer Criminal (continued)</a:t>
            </a:r>
          </a:p>
        </p:txBody>
      </p:sp>
      <p:sp>
        <p:nvSpPr>
          <p:cNvPr id="7171" name="Rectangle 3">
            <a:extLst>
              <a:ext uri="{FF2B5EF4-FFF2-40B4-BE49-F238E27FC236}">
                <a16:creationId xmlns:a16="http://schemas.microsoft.com/office/drawing/2014/main" id="{9BACD84A-CD72-694B-A8CC-B60A920D8118}"/>
              </a:ext>
            </a:extLst>
          </p:cNvPr>
          <p:cNvSpPr>
            <a:spLocks noGrp="1"/>
          </p:cNvSpPr>
          <p:nvPr>
            <p:ph idx="1"/>
          </p:nvPr>
        </p:nvSpPr>
        <p:spPr/>
        <p:txBody>
          <a:bodyPr/>
          <a:lstStyle/>
          <a:p>
            <a:pPr marL="0" indent="0" eaLnBrk="1" hangingPunct="1">
              <a:buNone/>
            </a:pPr>
            <a:r>
              <a:rPr lang="en-US" altLang="en-US" sz="2200" dirty="0">
                <a:solidFill>
                  <a:srgbClr val="000000"/>
                </a:solidFill>
                <a:cs typeface="Times New Roman" panose="02020603050405020304" pitchFamily="18" charset="0"/>
              </a:rPr>
              <a:t>Parker clams that computer hackers, unlike most professional criminals, tend: </a:t>
            </a:r>
          </a:p>
          <a:p>
            <a:pPr eaLnBrk="1" hangingPunct="1">
              <a:buFont typeface="Wingdings" pitchFamily="2" charset="2"/>
              <a:buChar char="Ø"/>
            </a:pPr>
            <a:r>
              <a:rPr lang="en-US" altLang="en-US" sz="2200" dirty="0">
                <a:solidFill>
                  <a:srgbClr val="000000"/>
                </a:solidFill>
                <a:cs typeface="Times New Roman" panose="02020603050405020304" pitchFamily="18" charset="0"/>
              </a:rPr>
              <a:t>not to be motivated by greed; </a:t>
            </a:r>
          </a:p>
          <a:p>
            <a:pPr eaLnBrk="1" hangingPunct="1">
              <a:buFont typeface="Wingdings" pitchFamily="2" charset="2"/>
              <a:buChar char="Ø"/>
            </a:pPr>
            <a:r>
              <a:rPr lang="en-US" altLang="en-US" sz="2200" dirty="0">
                <a:solidFill>
                  <a:srgbClr val="000000"/>
                </a:solidFill>
                <a:cs typeface="Times New Roman" panose="02020603050405020304" pitchFamily="18" charset="0"/>
              </a:rPr>
              <a:t>to enjoy the “sport of joyriding.”</a:t>
            </a:r>
          </a:p>
          <a:p>
            <a:pPr eaLnBrk="1" hangingPunct="1">
              <a:buFont typeface="Wingdings" pitchFamily="2" charset="2"/>
              <a:buChar char="Ø"/>
            </a:pPr>
            <a:endParaRPr lang="en-US" altLang="en-US" sz="2200" dirty="0">
              <a:solidFill>
                <a:srgbClr val="000000"/>
              </a:solidFill>
              <a:cs typeface="Times New Roman" panose="02020603050405020304" pitchFamily="18" charset="0"/>
            </a:endParaRPr>
          </a:p>
          <a:p>
            <a:pPr marL="0" indent="0" eaLnBrk="1" hangingPunct="1">
              <a:buNone/>
            </a:pPr>
            <a:r>
              <a:rPr lang="en-US" altLang="en-US" sz="2200" dirty="0">
                <a:solidFill>
                  <a:srgbClr val="000000"/>
                </a:solidFill>
                <a:cs typeface="Times New Roman" panose="02020603050405020304" pitchFamily="18" charset="0"/>
              </a:rPr>
              <a:t>He describes “typical computer hackers” as exhibiting three common traits: </a:t>
            </a:r>
          </a:p>
          <a:p>
            <a:pPr marL="0" indent="0" eaLnBrk="1" hangingPunct="1">
              <a:buNone/>
            </a:pPr>
            <a:endParaRPr lang="en-US" altLang="en-US" sz="2200" dirty="0">
              <a:solidFill>
                <a:srgbClr val="000000"/>
              </a:solidFill>
              <a:cs typeface="Times New Roman" panose="02020603050405020304" pitchFamily="18" charset="0"/>
            </a:endParaRPr>
          </a:p>
          <a:p>
            <a:pPr eaLnBrk="1" hangingPunct="1">
              <a:buFont typeface="Tahoma" panose="020B0604030504040204" pitchFamily="34" charset="0"/>
              <a:buAutoNum type="arabicParenR"/>
            </a:pPr>
            <a:r>
              <a:rPr lang="en-US" altLang="en-US" sz="2200" dirty="0">
                <a:solidFill>
                  <a:srgbClr val="000000"/>
                </a:solidFill>
                <a:cs typeface="Times New Roman" panose="02020603050405020304" pitchFamily="18" charset="0"/>
              </a:rPr>
              <a:t>precociousness;</a:t>
            </a:r>
          </a:p>
          <a:p>
            <a:pPr eaLnBrk="1" hangingPunct="1">
              <a:buFont typeface="Tahoma" panose="020B0604030504040204" pitchFamily="34" charset="0"/>
              <a:buAutoNum type="arabicParenR"/>
            </a:pPr>
            <a:r>
              <a:rPr lang="en-US" altLang="en-US" sz="2200" dirty="0">
                <a:solidFill>
                  <a:srgbClr val="000000"/>
                </a:solidFill>
                <a:cs typeface="Times New Roman" panose="02020603050405020304" pitchFamily="18" charset="0"/>
              </a:rPr>
              <a:t>curiosity;</a:t>
            </a:r>
          </a:p>
          <a:p>
            <a:pPr eaLnBrk="1" hangingPunct="1">
              <a:buFont typeface="Tahoma" panose="020B0604030504040204" pitchFamily="34" charset="0"/>
              <a:buAutoNum type="arabicParenR"/>
            </a:pPr>
            <a:r>
              <a:rPr lang="en-US" altLang="en-US" sz="2200" dirty="0">
                <a:solidFill>
                  <a:srgbClr val="000000"/>
                </a:solidFill>
                <a:cs typeface="Times New Roman" panose="02020603050405020304" pitchFamily="18" charset="0"/>
              </a:rPr>
              <a:t>persistence.</a:t>
            </a:r>
          </a:p>
        </p:txBody>
      </p:sp>
    </p:spTree>
    <p:extLst>
      <p:ext uri="{BB962C8B-B14F-4D97-AF65-F5344CB8AC3E}">
        <p14:creationId xmlns:p14="http://schemas.microsoft.com/office/powerpoint/2010/main" val="26447565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71">
                                            <p:txEl>
                                              <p:pRg st="4" end="4"/>
                                            </p:txEl>
                                          </p:spTgt>
                                        </p:tgtEl>
                                        <p:attrNameLst>
                                          <p:attrName>style.visibility</p:attrName>
                                        </p:attrNameLst>
                                      </p:cBhvr>
                                      <p:to>
                                        <p:strVal val="visible"/>
                                      </p:to>
                                    </p:set>
                                    <p:anim calcmode="lin" valueType="num">
                                      <p:cBhvr additive="base">
                                        <p:cTn id="25"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anim calcmode="lin" valueType="num">
                                      <p:cBhvr additive="base">
                                        <p:cTn id="31" dur="500" fill="hold"/>
                                        <p:tgtEl>
                                          <p:spTgt spid="7171">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171">
                                            <p:txEl>
                                              <p:pRg st="7" end="7"/>
                                            </p:txEl>
                                          </p:spTgt>
                                        </p:tgtEl>
                                        <p:attrNameLst>
                                          <p:attrName>style.visibility</p:attrName>
                                        </p:attrNameLst>
                                      </p:cBhvr>
                                      <p:to>
                                        <p:strVal val="visible"/>
                                      </p:to>
                                    </p:set>
                                    <p:anim calcmode="lin" valueType="num">
                                      <p:cBhvr additive="base">
                                        <p:cTn id="37" dur="500" fill="hold"/>
                                        <p:tgtEl>
                                          <p:spTgt spid="7171">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17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171">
                                            <p:txEl>
                                              <p:pRg st="8" end="8"/>
                                            </p:txEl>
                                          </p:spTgt>
                                        </p:tgtEl>
                                        <p:attrNameLst>
                                          <p:attrName>style.visibility</p:attrName>
                                        </p:attrNameLst>
                                      </p:cBhvr>
                                      <p:to>
                                        <p:strVal val="visible"/>
                                      </p:to>
                                    </p:set>
                                    <p:anim calcmode="lin" valueType="num">
                                      <p:cBhvr additive="base">
                                        <p:cTn id="43" dur="500" fill="hold"/>
                                        <p:tgtEl>
                                          <p:spTgt spid="7171">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17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88F80E0-C4E6-4443-8F41-BF2E6390623B}"/>
              </a:ext>
            </a:extLst>
          </p:cNvPr>
          <p:cNvSpPr>
            <a:spLocks noGrp="1" noChangeArrowheads="1"/>
          </p:cNvSpPr>
          <p:nvPr>
            <p:ph type="title"/>
          </p:nvPr>
        </p:nvSpPr>
        <p:spPr/>
        <p:txBody>
          <a:bodyPr/>
          <a:lstStyle/>
          <a:p>
            <a:pPr>
              <a:defRPr/>
            </a:pPr>
            <a:r>
              <a:rPr lang="en-US" dirty="0"/>
              <a:t>A Typical Computer Criminal (continued)</a:t>
            </a:r>
          </a:p>
        </p:txBody>
      </p:sp>
      <p:sp>
        <p:nvSpPr>
          <p:cNvPr id="9219" name="Rectangle 3">
            <a:extLst>
              <a:ext uri="{FF2B5EF4-FFF2-40B4-BE49-F238E27FC236}">
                <a16:creationId xmlns:a16="http://schemas.microsoft.com/office/drawing/2014/main" id="{00C03A0D-9D7E-734F-B993-1846B2BE2798}"/>
              </a:ext>
            </a:extLst>
          </p:cNvPr>
          <p:cNvSpPr>
            <a:spLocks noGrp="1"/>
          </p:cNvSpPr>
          <p:nvPr>
            <p:ph idx="1"/>
          </p:nvPr>
        </p:nvSpPr>
        <p:spPr>
          <a:xfrm>
            <a:off x="382246" y="1685924"/>
            <a:ext cx="9141513" cy="4696739"/>
          </a:xfrm>
        </p:spPr>
        <p:txBody>
          <a:bodyPr>
            <a:normAutofit/>
          </a:bodyPr>
          <a:lstStyle/>
          <a:p>
            <a:pPr eaLnBrk="1" hangingPunct="1"/>
            <a:r>
              <a:rPr lang="en-US" altLang="en-US" sz="2200" dirty="0">
                <a:cs typeface="Times New Roman" panose="02020603050405020304" pitchFamily="18" charset="0"/>
              </a:rPr>
              <a:t>Forester and Morrison note that typical computer criminals can be: </a:t>
            </a:r>
          </a:p>
          <a:p>
            <a:pPr eaLnBrk="1" hangingPunct="1"/>
            <a:endParaRPr lang="en-US" altLang="en-US" sz="2200" dirty="0">
              <a:cs typeface="Times New Roman" panose="02020603050405020304" pitchFamily="18" charset="0"/>
            </a:endParaRPr>
          </a:p>
          <a:p>
            <a:pPr eaLnBrk="1" hangingPunct="1">
              <a:buFont typeface="Wingdings" pitchFamily="2" charset="2"/>
              <a:buChar char="Ø"/>
            </a:pPr>
            <a:r>
              <a:rPr lang="en-US" altLang="en-US" sz="2200" dirty="0">
                <a:cs typeface="Times New Roman" panose="02020603050405020304" pitchFamily="18" charset="0"/>
              </a:rPr>
              <a:t>amateur young hackers (increasingly rare);</a:t>
            </a:r>
          </a:p>
          <a:p>
            <a:pPr eaLnBrk="1" hangingPunct="1">
              <a:buFont typeface="Wingdings" pitchFamily="2" charset="2"/>
              <a:buChar char="Ø"/>
            </a:pPr>
            <a:r>
              <a:rPr lang="en-US" altLang="en-US" sz="2200" dirty="0">
                <a:cs typeface="Times New Roman" panose="02020603050405020304" pitchFamily="18" charset="0"/>
              </a:rPr>
              <a:t>professional criminals, and increasingly </a:t>
            </a:r>
            <a:r>
              <a:rPr lang="en-US" altLang="en-US" sz="2200" dirty="0" err="1">
                <a:cs typeface="Times New Roman" panose="02020603050405020304" pitchFamily="18" charset="0"/>
              </a:rPr>
              <a:t>organisations</a:t>
            </a:r>
            <a:r>
              <a:rPr lang="en-US" altLang="en-US" sz="2200" dirty="0">
                <a:cs typeface="Times New Roman" panose="02020603050405020304" pitchFamily="18" charset="0"/>
              </a:rPr>
              <a:t>; </a:t>
            </a:r>
          </a:p>
          <a:p>
            <a:pPr eaLnBrk="1" hangingPunct="1">
              <a:buFont typeface="Wingdings" pitchFamily="2" charset="2"/>
              <a:buChar char="Ø"/>
            </a:pPr>
            <a:r>
              <a:rPr lang="en-US" altLang="en-US" sz="2200" dirty="0">
                <a:cs typeface="Times New Roman" panose="02020603050405020304" pitchFamily="18" charset="0"/>
              </a:rPr>
              <a:t>(formerly) loyal employees who are unable to resist a criminal opportunity presented by </a:t>
            </a:r>
            <a:r>
              <a:rPr lang="en-US" altLang="en-US" sz="2200" dirty="0" err="1">
                <a:cs typeface="Times New Roman" panose="02020603050405020304" pitchFamily="18" charset="0"/>
              </a:rPr>
              <a:t>cybertechnology</a:t>
            </a:r>
            <a:r>
              <a:rPr lang="en-US" altLang="en-US" sz="2200" dirty="0">
                <a:cs typeface="Times New Roman" panose="02020603050405020304" pitchFamily="18" charset="0"/>
              </a:rPr>
              <a:t>.</a:t>
            </a:r>
          </a:p>
          <a:p>
            <a:pPr eaLnBrk="1" hangingPunct="1">
              <a:buFont typeface="Wingdings" pitchFamily="2" charset="2"/>
              <a:buChar char="Ø"/>
            </a:pPr>
            <a:endParaRPr lang="en-US" altLang="en-US" sz="2200" dirty="0">
              <a:cs typeface="Times New Roman" panose="02020603050405020304" pitchFamily="18" charset="0"/>
            </a:endParaRPr>
          </a:p>
          <a:p>
            <a:pPr eaLnBrk="1" hangingPunct="1">
              <a:buFont typeface="Wingdings" pitchFamily="2" charset="2"/>
              <a:buChar char="Ø"/>
            </a:pPr>
            <a:r>
              <a:rPr lang="en-US" altLang="en-US" sz="2200" dirty="0">
                <a:solidFill>
                  <a:srgbClr val="00B0F0"/>
                </a:solidFill>
                <a:cs typeface="Times New Roman" panose="02020603050405020304" pitchFamily="18" charset="0"/>
              </a:rPr>
              <a:t>I would add, computer criminals are becoming more organized and increasingly using </a:t>
            </a:r>
            <a:r>
              <a:rPr lang="en-US" altLang="en-US" sz="2200" dirty="0" err="1">
                <a:solidFill>
                  <a:srgbClr val="00B0F0"/>
                </a:solidFill>
                <a:cs typeface="Times New Roman" panose="02020603050405020304" pitchFamily="18" charset="0"/>
              </a:rPr>
              <a:t>DDoS</a:t>
            </a:r>
            <a:r>
              <a:rPr lang="en-US" altLang="en-US" sz="2200" dirty="0">
                <a:solidFill>
                  <a:srgbClr val="00B0F0"/>
                </a:solidFill>
                <a:cs typeface="Times New Roman" panose="02020603050405020304" pitchFamily="18" charset="0"/>
              </a:rPr>
              <a:t> attacks to extort money from large vulnerable </a:t>
            </a:r>
            <a:r>
              <a:rPr lang="en-US" altLang="en-US" sz="2200" dirty="0" err="1">
                <a:solidFill>
                  <a:srgbClr val="00B0F0"/>
                </a:solidFill>
                <a:cs typeface="Times New Roman" panose="02020603050405020304" pitchFamily="18" charset="0"/>
              </a:rPr>
              <a:t>organisations</a:t>
            </a:r>
            <a:r>
              <a:rPr lang="en-US" altLang="en-US" sz="2200" dirty="0">
                <a:cs typeface="Times New Roman" panose="02020603050405020304" pitchFamily="18" charset="0"/>
              </a:rPr>
              <a:t>. </a:t>
            </a:r>
            <a:endParaRPr lang="en-US" altLang="en-US" sz="2200" dirty="0"/>
          </a:p>
        </p:txBody>
      </p:sp>
    </p:spTree>
    <p:extLst>
      <p:ext uri="{BB962C8B-B14F-4D97-AF65-F5344CB8AC3E}">
        <p14:creationId xmlns:p14="http://schemas.microsoft.com/office/powerpoint/2010/main" val="2487265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2" end="2"/>
                                            </p:txEl>
                                          </p:spTgt>
                                        </p:tgtEl>
                                        <p:attrNameLst>
                                          <p:attrName>style.visibility</p:attrName>
                                        </p:attrNameLst>
                                      </p:cBhvr>
                                      <p:to>
                                        <p:strVal val="visible"/>
                                      </p:to>
                                    </p:set>
                                    <p:anim calcmode="lin" valueType="num">
                                      <p:cBhvr additive="base">
                                        <p:cTn id="13"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anim calcmode="lin" valueType="num">
                                      <p:cBhvr additive="base">
                                        <p:cTn id="19" dur="500" fill="hold"/>
                                        <p:tgtEl>
                                          <p:spTgt spid="921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19">
                                            <p:txEl>
                                              <p:pRg st="4" end="4"/>
                                            </p:txEl>
                                          </p:spTgt>
                                        </p:tgtEl>
                                        <p:attrNameLst>
                                          <p:attrName>style.visibility</p:attrName>
                                        </p:attrNameLst>
                                      </p:cBhvr>
                                      <p:to>
                                        <p:strVal val="visible"/>
                                      </p:to>
                                    </p:set>
                                    <p:anim calcmode="lin" valueType="num">
                                      <p:cBhvr additive="base">
                                        <p:cTn id="25" dur="500" fill="hold"/>
                                        <p:tgtEl>
                                          <p:spTgt spid="921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219">
                                            <p:txEl>
                                              <p:pRg st="6" end="6"/>
                                            </p:txEl>
                                          </p:spTgt>
                                        </p:tgtEl>
                                        <p:attrNameLst>
                                          <p:attrName>style.visibility</p:attrName>
                                        </p:attrNameLst>
                                      </p:cBhvr>
                                      <p:to>
                                        <p:strVal val="visible"/>
                                      </p:to>
                                    </p:set>
                                    <p:anim calcmode="lin" valueType="num">
                                      <p:cBhvr additive="base">
                                        <p:cTn id="31" dur="500" fill="hold"/>
                                        <p:tgtEl>
                                          <p:spTgt spid="9219">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2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E857EAD-89F0-7D4E-8BB2-52B5FDF0BE5C}"/>
              </a:ext>
            </a:extLst>
          </p:cNvPr>
          <p:cNvSpPr>
            <a:spLocks noGrp="1" noChangeArrowheads="1"/>
          </p:cNvSpPr>
          <p:nvPr>
            <p:ph type="title"/>
          </p:nvPr>
        </p:nvSpPr>
        <p:spPr/>
        <p:txBody>
          <a:bodyPr/>
          <a:lstStyle/>
          <a:p>
            <a:pPr>
              <a:defRPr/>
            </a:pPr>
            <a:r>
              <a:rPr lang="en-US" dirty="0"/>
              <a:t> </a:t>
            </a:r>
            <a:r>
              <a:rPr lang="en-US" dirty="0">
                <a:cs typeface="Times New Roman" pitchFamily="18" charset="0"/>
              </a:rPr>
              <a:t>The Evolution of “Hacker”</a:t>
            </a:r>
            <a:endParaRPr lang="en-US" i="1" dirty="0">
              <a:cs typeface="Times New Roman" pitchFamily="18" charset="0"/>
            </a:endParaRPr>
          </a:p>
        </p:txBody>
      </p:sp>
      <p:sp>
        <p:nvSpPr>
          <p:cNvPr id="11267" name="Rectangle 3">
            <a:extLst>
              <a:ext uri="{FF2B5EF4-FFF2-40B4-BE49-F238E27FC236}">
                <a16:creationId xmlns:a16="http://schemas.microsoft.com/office/drawing/2014/main" id="{9DEAC302-295A-1E41-8E63-EFD8F87D66B4}"/>
              </a:ext>
            </a:extLst>
          </p:cNvPr>
          <p:cNvSpPr>
            <a:spLocks noGrp="1"/>
          </p:cNvSpPr>
          <p:nvPr>
            <p:ph idx="1"/>
          </p:nvPr>
        </p:nvSpPr>
        <p:spPr/>
        <p:txBody>
          <a:bodyPr>
            <a:normAutofit/>
          </a:bodyPr>
          <a:lstStyle/>
          <a:p>
            <a:pPr marL="0" indent="0" eaLnBrk="1" hangingPunct="1">
              <a:buNone/>
            </a:pPr>
            <a:r>
              <a:rPr lang="en-US" altLang="en-US" sz="2200" dirty="0" err="1">
                <a:solidFill>
                  <a:srgbClr val="000000"/>
                </a:solidFill>
                <a:cs typeface="Times New Roman" panose="02020603050405020304" pitchFamily="18" charset="0"/>
              </a:rPr>
              <a:t>Himanen</a:t>
            </a:r>
            <a:r>
              <a:rPr lang="en-US" altLang="en-US" sz="2200" dirty="0">
                <a:solidFill>
                  <a:srgbClr val="000000"/>
                </a:solidFill>
                <a:cs typeface="Times New Roman" panose="02020603050405020304" pitchFamily="18" charset="0"/>
              </a:rPr>
              <a:t> notes that the term “hacker” originally applied to anyone who:</a:t>
            </a:r>
          </a:p>
          <a:p>
            <a:pPr marL="0" indent="0" eaLnBrk="1" hangingPunct="1">
              <a:buNone/>
            </a:pPr>
            <a:endParaRPr lang="en-US" altLang="en-US" sz="2200" dirty="0">
              <a:solidFill>
                <a:srgbClr val="000000"/>
              </a:solidFill>
              <a:cs typeface="Times New Roman" panose="02020603050405020304" pitchFamily="18" charset="0"/>
            </a:endParaRPr>
          </a:p>
          <a:p>
            <a:pPr eaLnBrk="1" hangingPunct="1">
              <a:buFont typeface="Tahoma" panose="020B0604030504040204" pitchFamily="34" charset="0"/>
              <a:buAutoNum type="alphaLcParenR"/>
            </a:pPr>
            <a:r>
              <a:rPr lang="en-US" altLang="en-US" sz="2200" dirty="0">
                <a:solidFill>
                  <a:srgbClr val="000000"/>
                </a:solidFill>
                <a:cs typeface="Times New Roman" panose="02020603050405020304" pitchFamily="18" charset="0"/>
              </a:rPr>
              <a:t>"programmed enthusiastically“; </a:t>
            </a:r>
          </a:p>
          <a:p>
            <a:pPr eaLnBrk="1" hangingPunct="1">
              <a:buFont typeface="Tahoma" panose="020B0604030504040204" pitchFamily="34" charset="0"/>
              <a:buAutoNum type="alphaLcParenR"/>
            </a:pPr>
            <a:r>
              <a:rPr lang="en-US" altLang="en-US" sz="2200" dirty="0">
                <a:solidFill>
                  <a:srgbClr val="000000"/>
                </a:solidFill>
                <a:cs typeface="Times New Roman" panose="02020603050405020304" pitchFamily="18" charset="0"/>
              </a:rPr>
              <a:t>believed that “information sharing is a powerful positive good.” </a:t>
            </a:r>
          </a:p>
          <a:p>
            <a:pPr eaLnBrk="1" hangingPunct="1">
              <a:buFont typeface="Tahoma" panose="020B0604030504040204" pitchFamily="34" charset="0"/>
              <a:buAutoNum type="alphaLcParenR"/>
            </a:pPr>
            <a:endParaRPr lang="en-US" altLang="en-US" sz="2200" dirty="0">
              <a:solidFill>
                <a:srgbClr val="000000"/>
              </a:solidFill>
              <a:cs typeface="Times New Roman" panose="02020603050405020304" pitchFamily="18" charset="0"/>
            </a:endParaRPr>
          </a:p>
          <a:p>
            <a:pPr marL="0" indent="0" eaLnBrk="1" hangingPunct="1">
              <a:buNone/>
            </a:pPr>
            <a:r>
              <a:rPr lang="en-US" altLang="en-US" sz="2200" dirty="0">
                <a:solidFill>
                  <a:srgbClr val="000000"/>
                </a:solidFill>
                <a:cs typeface="Times New Roman" panose="02020603050405020304" pitchFamily="18" charset="0"/>
              </a:rPr>
              <a:t>The term “hacker” now tends to have a negative connotation. </a:t>
            </a:r>
          </a:p>
          <a:p>
            <a:pPr marL="0" indent="0" eaLnBrk="1" hangingPunct="1">
              <a:buNone/>
            </a:pPr>
            <a:endParaRPr lang="en-US" altLang="en-US" sz="2200" dirty="0">
              <a:solidFill>
                <a:srgbClr val="000000"/>
              </a:solidFill>
              <a:cs typeface="Times New Roman" panose="02020603050405020304" pitchFamily="18" charset="0"/>
            </a:endParaRPr>
          </a:p>
          <a:p>
            <a:pPr marL="0" indent="0" eaLnBrk="1" hangingPunct="1">
              <a:buNone/>
            </a:pPr>
            <a:r>
              <a:rPr lang="en-US" altLang="en-US" sz="2200" dirty="0">
                <a:solidFill>
                  <a:srgbClr val="00B0F0"/>
                </a:solidFill>
                <a:cs typeface="Times New Roman" panose="02020603050405020304" pitchFamily="18" charset="0"/>
              </a:rPr>
              <a:t>As a young programmer we used the term hacker to describe someone who coded fast and found inventive ways to solve tricky logical problems. </a:t>
            </a:r>
          </a:p>
        </p:txBody>
      </p:sp>
    </p:spTree>
    <p:extLst>
      <p:ext uri="{BB962C8B-B14F-4D97-AF65-F5344CB8AC3E}">
        <p14:creationId xmlns:p14="http://schemas.microsoft.com/office/powerpoint/2010/main" val="3740008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anim calcmode="lin" valueType="num">
                                      <p:cBhvr additive="base">
                                        <p:cTn id="13"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anim calcmode="lin" valueType="num">
                                      <p:cBhvr additive="base">
                                        <p:cTn id="19"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67">
                                            <p:txEl>
                                              <p:pRg st="5" end="5"/>
                                            </p:txEl>
                                          </p:spTgt>
                                        </p:tgtEl>
                                        <p:attrNameLst>
                                          <p:attrName>style.visibility</p:attrName>
                                        </p:attrNameLst>
                                      </p:cBhvr>
                                      <p:to>
                                        <p:strVal val="visible"/>
                                      </p:to>
                                    </p:set>
                                    <p:anim calcmode="lin" valueType="num">
                                      <p:cBhvr additive="base">
                                        <p:cTn id="25"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267">
                                            <p:txEl>
                                              <p:pRg st="7" end="7"/>
                                            </p:txEl>
                                          </p:spTgt>
                                        </p:tgtEl>
                                        <p:attrNameLst>
                                          <p:attrName>style.visibility</p:attrName>
                                        </p:attrNameLst>
                                      </p:cBhvr>
                                      <p:to>
                                        <p:strVal val="visible"/>
                                      </p:to>
                                    </p:set>
                                    <p:anim calcmode="lin" valueType="num">
                                      <p:cBhvr additive="base">
                                        <p:cTn id="31"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26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7DBB485-DB5B-C644-9015-CAA4B645F431}"/>
              </a:ext>
            </a:extLst>
          </p:cNvPr>
          <p:cNvSpPr>
            <a:spLocks noGrp="1" noChangeArrowheads="1"/>
          </p:cNvSpPr>
          <p:nvPr>
            <p:ph type="title"/>
          </p:nvPr>
        </p:nvSpPr>
        <p:spPr/>
        <p:txBody>
          <a:bodyPr/>
          <a:lstStyle/>
          <a:p>
            <a:pPr>
              <a:defRPr/>
            </a:pPr>
            <a:r>
              <a:rPr lang="en-US" dirty="0">
                <a:cs typeface="Times New Roman" pitchFamily="18" charset="0"/>
              </a:rPr>
              <a:t>Hackers vs. “Crackers”</a:t>
            </a:r>
          </a:p>
        </p:txBody>
      </p:sp>
      <p:sp>
        <p:nvSpPr>
          <p:cNvPr id="12291" name="Rectangle 3">
            <a:extLst>
              <a:ext uri="{FF2B5EF4-FFF2-40B4-BE49-F238E27FC236}">
                <a16:creationId xmlns:a16="http://schemas.microsoft.com/office/drawing/2014/main" id="{6FF91DFA-F1E3-EE4C-B556-684CA3452CF0}"/>
              </a:ext>
            </a:extLst>
          </p:cNvPr>
          <p:cNvSpPr>
            <a:spLocks noGrp="1"/>
          </p:cNvSpPr>
          <p:nvPr>
            <p:ph idx="1"/>
          </p:nvPr>
        </p:nvSpPr>
        <p:spPr/>
        <p:txBody>
          <a:bodyPr>
            <a:normAutofit lnSpcReduction="10000"/>
          </a:bodyPr>
          <a:lstStyle/>
          <a:p>
            <a:pPr eaLnBrk="1" hangingPunct="1">
              <a:lnSpc>
                <a:spcPct val="90000"/>
              </a:lnSpc>
            </a:pPr>
            <a:r>
              <a:rPr lang="en-US" altLang="en-US" dirty="0" err="1">
                <a:cs typeface="Times New Roman" panose="02020603050405020304" pitchFamily="18" charset="0"/>
              </a:rPr>
              <a:t>Himanen</a:t>
            </a:r>
            <a:r>
              <a:rPr lang="en-US" altLang="en-US" dirty="0">
                <a:cs typeface="Times New Roman" panose="02020603050405020304" pitchFamily="18" charset="0"/>
              </a:rPr>
              <a:t> (also noted by Tim Berners Lee) also notes that a hacker need not be a </a:t>
            </a:r>
            <a:r>
              <a:rPr lang="en-US" altLang="en-US" i="1" dirty="0">
                <a:cs typeface="Times New Roman" panose="02020603050405020304" pitchFamily="18" charset="0"/>
              </a:rPr>
              <a:t>computer</a:t>
            </a:r>
            <a:r>
              <a:rPr lang="en-US" altLang="en-US" dirty="0">
                <a:cs typeface="Times New Roman" panose="02020603050405020304" pitchFamily="18" charset="0"/>
              </a:rPr>
              <a:t> enthusiast.</a:t>
            </a:r>
            <a:r>
              <a:rPr lang="en-US" altLang="en-US" sz="2800" dirty="0">
                <a:cs typeface="Times New Roman" panose="02020603050405020304" pitchFamily="18" charset="0"/>
              </a:rPr>
              <a:t> </a:t>
            </a:r>
          </a:p>
          <a:p>
            <a:pPr eaLnBrk="1" hangingPunct="1">
              <a:lnSpc>
                <a:spcPct val="90000"/>
              </a:lnSpc>
            </a:pPr>
            <a:endParaRPr lang="en-US" altLang="en-US" sz="2800" dirty="0">
              <a:cs typeface="Times New Roman" panose="02020603050405020304" pitchFamily="18" charset="0"/>
            </a:endParaRPr>
          </a:p>
          <a:p>
            <a:pPr eaLnBrk="1" hangingPunct="1">
              <a:lnSpc>
                <a:spcPct val="90000"/>
              </a:lnSpc>
            </a:pPr>
            <a:r>
              <a:rPr lang="en-US" altLang="en-US" dirty="0">
                <a:cs typeface="Times New Roman" panose="02020603050405020304" pitchFamily="18" charset="0"/>
              </a:rPr>
              <a:t>A hacker, in the original sense of the term, could be an “expert or enthusiast of any kind.”</a:t>
            </a:r>
            <a:r>
              <a:rPr lang="en-US" altLang="en-US" sz="2800" dirty="0">
                <a:cs typeface="Times New Roman" panose="02020603050405020304" pitchFamily="18" charset="0"/>
              </a:rPr>
              <a:t> </a:t>
            </a:r>
          </a:p>
          <a:p>
            <a:pPr eaLnBrk="1" hangingPunct="1">
              <a:lnSpc>
                <a:spcPct val="90000"/>
              </a:lnSpc>
            </a:pPr>
            <a:endParaRPr lang="en-US" altLang="en-US" sz="2800" dirty="0">
              <a:cs typeface="Times New Roman" panose="02020603050405020304" pitchFamily="18" charset="0"/>
            </a:endParaRPr>
          </a:p>
          <a:p>
            <a:pPr eaLnBrk="1" hangingPunct="1">
              <a:lnSpc>
                <a:spcPct val="90000"/>
              </a:lnSpc>
              <a:buFont typeface="Wingdings" pitchFamily="2" charset="2"/>
              <a:buChar char="Ø"/>
            </a:pPr>
            <a:r>
              <a:rPr lang="en-US" altLang="en-US" dirty="0">
                <a:cs typeface="Times New Roman" panose="02020603050405020304" pitchFamily="18" charset="0"/>
              </a:rPr>
              <a:t>For example, someone can be an astronomy hacker.</a:t>
            </a:r>
          </a:p>
          <a:p>
            <a:pPr eaLnBrk="1" hangingPunct="1">
              <a:lnSpc>
                <a:spcPct val="90000"/>
              </a:lnSpc>
            </a:pPr>
            <a:endParaRPr lang="en-US" altLang="en-US" dirty="0">
              <a:cs typeface="Times New Roman" panose="02020603050405020304" pitchFamily="18" charset="0"/>
            </a:endParaRPr>
          </a:p>
          <a:p>
            <a:pPr eaLnBrk="1" hangingPunct="1">
              <a:lnSpc>
                <a:spcPct val="90000"/>
              </a:lnSpc>
            </a:pPr>
            <a:r>
              <a:rPr lang="en-US" altLang="en-US" dirty="0">
                <a:cs typeface="Times New Roman" panose="02020603050405020304" pitchFamily="18" charset="0"/>
              </a:rPr>
              <a:t>Hackers are now sometimes also distinguished from “crackers.”</a:t>
            </a:r>
          </a:p>
          <a:p>
            <a:pPr>
              <a:lnSpc>
                <a:spcPct val="90000"/>
              </a:lnSpc>
            </a:pPr>
            <a:r>
              <a:rPr lang="en-US" altLang="en-US" dirty="0">
                <a:solidFill>
                  <a:srgbClr val="000000"/>
                </a:solidFill>
                <a:cs typeface="Times New Roman" panose="02020603050405020304" pitchFamily="18" charset="0"/>
              </a:rPr>
              <a:t>The </a:t>
            </a:r>
            <a:r>
              <a:rPr lang="en-US" altLang="en-US" i="1" dirty="0">
                <a:solidFill>
                  <a:srgbClr val="000000"/>
                </a:solidFill>
                <a:cs typeface="Times New Roman" panose="02020603050405020304" pitchFamily="18" charset="0"/>
              </a:rPr>
              <a:t>Hacker Jargon File</a:t>
            </a:r>
            <a:r>
              <a:rPr lang="en-US" altLang="en-US" dirty="0">
                <a:solidFill>
                  <a:srgbClr val="000000"/>
                </a:solidFill>
                <a:cs typeface="Times New Roman" panose="02020603050405020304" pitchFamily="18" charset="0"/>
              </a:rPr>
              <a:t> defines a "cracker" as one “who breaks security on a system.” </a:t>
            </a:r>
          </a:p>
          <a:p>
            <a:pPr>
              <a:lnSpc>
                <a:spcPct val="90000"/>
              </a:lnSpc>
            </a:pPr>
            <a:r>
              <a:rPr lang="en-US" altLang="en-US" dirty="0">
                <a:solidFill>
                  <a:srgbClr val="000000"/>
                </a:solidFill>
                <a:cs typeface="Times New Roman" panose="02020603050405020304" pitchFamily="18" charset="0"/>
              </a:rPr>
              <a:t>Unlike many traditional hackers, crackers typically engage in acts of theft and vandalism, once they gain access to a computer. </a:t>
            </a:r>
            <a:endParaRPr lang="en-US" altLang="en-US" dirty="0"/>
          </a:p>
          <a:p>
            <a:pPr eaLnBrk="1" hangingPunct="1">
              <a:lnSpc>
                <a:spcPct val="90000"/>
              </a:lnSpc>
            </a:pPr>
            <a:endParaRPr lang="en-US" altLang="en-US" dirty="0">
              <a:cs typeface="Times New Roman" panose="02020603050405020304" pitchFamily="18" charset="0"/>
            </a:endParaRPr>
          </a:p>
          <a:p>
            <a:pPr eaLnBrk="1" hangingPunct="1">
              <a:lnSpc>
                <a:spcPct val="90000"/>
              </a:lnSpc>
            </a:pPr>
            <a:endParaRPr lang="en-US" altLang="en-US" sz="2800" dirty="0"/>
          </a:p>
        </p:txBody>
      </p:sp>
    </p:spTree>
    <p:extLst>
      <p:ext uri="{BB962C8B-B14F-4D97-AF65-F5344CB8AC3E}">
        <p14:creationId xmlns:p14="http://schemas.microsoft.com/office/powerpoint/2010/main" val="15656872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20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fade">
                                      <p:cBhvr>
                                        <p:cTn id="12" dur="2000"/>
                                        <p:tgtEl>
                                          <p:spTgt spid="1229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1">
                                            <p:txEl>
                                              <p:pRg st="4" end="4"/>
                                            </p:txEl>
                                          </p:spTgt>
                                        </p:tgtEl>
                                        <p:attrNameLst>
                                          <p:attrName>style.visibility</p:attrName>
                                        </p:attrNameLst>
                                      </p:cBhvr>
                                      <p:to>
                                        <p:strVal val="visible"/>
                                      </p:to>
                                    </p:set>
                                    <p:animEffect transition="in" filter="fade">
                                      <p:cBhvr>
                                        <p:cTn id="17" dur="2000"/>
                                        <p:tgtEl>
                                          <p:spTgt spid="1229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291">
                                            <p:txEl>
                                              <p:pRg st="6" end="6"/>
                                            </p:txEl>
                                          </p:spTgt>
                                        </p:tgtEl>
                                        <p:attrNameLst>
                                          <p:attrName>style.visibility</p:attrName>
                                        </p:attrNameLst>
                                      </p:cBhvr>
                                      <p:to>
                                        <p:strVal val="visible"/>
                                      </p:to>
                                    </p:set>
                                    <p:animEffect transition="in" filter="fade">
                                      <p:cBhvr>
                                        <p:cTn id="22" dur="2000"/>
                                        <p:tgtEl>
                                          <p:spTgt spid="1229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291">
                                            <p:txEl>
                                              <p:pRg st="7" end="7"/>
                                            </p:txEl>
                                          </p:spTgt>
                                        </p:tgtEl>
                                        <p:attrNameLst>
                                          <p:attrName>style.visibility</p:attrName>
                                        </p:attrNameLst>
                                      </p:cBhvr>
                                      <p:to>
                                        <p:strVal val="visible"/>
                                      </p:to>
                                    </p:set>
                                    <p:animEffect transition="in" filter="fade">
                                      <p:cBhvr>
                                        <p:cTn id="27" dur="2000"/>
                                        <p:tgtEl>
                                          <p:spTgt spid="12291">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291">
                                            <p:txEl>
                                              <p:pRg st="8" end="8"/>
                                            </p:txEl>
                                          </p:spTgt>
                                        </p:tgtEl>
                                        <p:attrNameLst>
                                          <p:attrName>style.visibility</p:attrName>
                                        </p:attrNameLst>
                                      </p:cBhvr>
                                      <p:to>
                                        <p:strVal val="visible"/>
                                      </p:to>
                                    </p:set>
                                    <p:animEffect transition="in" filter="fade">
                                      <p:cBhvr>
                                        <p:cTn id="32" dur="2000"/>
                                        <p:tgtEl>
                                          <p:spTgt spid="1229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99F2F6B-A150-E94F-8567-7F82DB5860D9}"/>
              </a:ext>
            </a:extLst>
          </p:cNvPr>
          <p:cNvSpPr>
            <a:spLocks noGrp="1" noChangeArrowheads="1"/>
          </p:cNvSpPr>
          <p:nvPr>
            <p:ph type="title"/>
          </p:nvPr>
        </p:nvSpPr>
        <p:spPr/>
        <p:txBody>
          <a:bodyPr/>
          <a:lstStyle/>
          <a:p>
            <a:pPr>
              <a:defRPr/>
            </a:pPr>
            <a:r>
              <a:rPr lang="en-US" dirty="0"/>
              <a:t>“White Hat” vs. “Black Hat” Hackers</a:t>
            </a:r>
          </a:p>
        </p:txBody>
      </p:sp>
      <p:sp>
        <p:nvSpPr>
          <p:cNvPr id="54275" name="Rectangle 3">
            <a:extLst>
              <a:ext uri="{FF2B5EF4-FFF2-40B4-BE49-F238E27FC236}">
                <a16:creationId xmlns:a16="http://schemas.microsoft.com/office/drawing/2014/main" id="{F296AE16-1E9E-F24F-9168-D0800E23E988}"/>
              </a:ext>
            </a:extLst>
          </p:cNvPr>
          <p:cNvSpPr>
            <a:spLocks noGrp="1"/>
          </p:cNvSpPr>
          <p:nvPr>
            <p:ph idx="1"/>
          </p:nvPr>
        </p:nvSpPr>
        <p:spPr>
          <a:xfrm>
            <a:off x="382246" y="1671638"/>
            <a:ext cx="9141513" cy="4711026"/>
          </a:xfrm>
        </p:spPr>
        <p:txBody>
          <a:bodyPr>
            <a:normAutofit/>
          </a:bodyPr>
          <a:lstStyle/>
          <a:p>
            <a:pPr eaLnBrk="1" hangingPunct="1"/>
            <a:r>
              <a:rPr lang="en-US" altLang="en-US" sz="2200" dirty="0">
                <a:cs typeface="Times New Roman" panose="02020603050405020304" pitchFamily="18" charset="0"/>
              </a:rPr>
              <a:t>Some use the expressions </a:t>
            </a:r>
            <a:r>
              <a:rPr lang="en-US" altLang="en-US" sz="2200" i="1" dirty="0">
                <a:cs typeface="Times New Roman" panose="02020603050405020304" pitchFamily="18" charset="0"/>
              </a:rPr>
              <a:t>white hat</a:t>
            </a:r>
            <a:r>
              <a:rPr lang="en-US" altLang="en-US" sz="2200" dirty="0">
                <a:cs typeface="Times New Roman" panose="02020603050405020304" pitchFamily="18" charset="0"/>
              </a:rPr>
              <a:t> </a:t>
            </a:r>
            <a:r>
              <a:rPr lang="en-US" altLang="en-US" sz="2200" i="1" dirty="0">
                <a:cs typeface="Times New Roman" panose="02020603050405020304" pitchFamily="18" charset="0"/>
              </a:rPr>
              <a:t>hacker</a:t>
            </a:r>
            <a:r>
              <a:rPr lang="en-US" altLang="en-US" sz="2200" dirty="0">
                <a:cs typeface="Times New Roman" panose="02020603050405020304" pitchFamily="18" charset="0"/>
              </a:rPr>
              <a:t> and </a:t>
            </a:r>
            <a:r>
              <a:rPr lang="en-US" altLang="en-US" sz="2200" i="1" dirty="0">
                <a:cs typeface="Times New Roman" panose="02020603050405020304" pitchFamily="18" charset="0"/>
              </a:rPr>
              <a:t>black hat</a:t>
            </a:r>
            <a:r>
              <a:rPr lang="en-US" altLang="en-US" sz="2200" dirty="0">
                <a:cs typeface="Times New Roman" panose="02020603050405020304" pitchFamily="18" charset="0"/>
              </a:rPr>
              <a:t> </a:t>
            </a:r>
            <a:r>
              <a:rPr lang="en-US" altLang="en-US" sz="2200" i="1" dirty="0">
                <a:cs typeface="Times New Roman" panose="02020603050405020304" pitchFamily="18" charset="0"/>
              </a:rPr>
              <a:t>hacker</a:t>
            </a:r>
            <a:r>
              <a:rPr lang="en-US" altLang="en-US" sz="2200" dirty="0">
                <a:cs typeface="Times New Roman" panose="02020603050405020304" pitchFamily="18" charset="0"/>
              </a:rPr>
              <a:t> (see for example, Wall 2007) to distinguish between the two types of behavior separating hackers from crackers.</a:t>
            </a:r>
          </a:p>
          <a:p>
            <a:pPr marL="0" indent="0" eaLnBrk="1" hangingPunct="1">
              <a:buNone/>
            </a:pPr>
            <a:r>
              <a:rPr lang="en-US" altLang="en-US" sz="2200" dirty="0">
                <a:cs typeface="Times New Roman" panose="02020603050405020304" pitchFamily="18" charset="0"/>
              </a:rPr>
              <a:t> </a:t>
            </a:r>
          </a:p>
          <a:p>
            <a:pPr eaLnBrk="1" hangingPunct="1"/>
            <a:r>
              <a:rPr lang="en-US" altLang="en-US" sz="2200" dirty="0">
                <a:cs typeface="Times New Roman" panose="02020603050405020304" pitchFamily="18" charset="0"/>
              </a:rPr>
              <a:t>“White hat hackers" are described as engaging in “non-malicious” forms of hacking. </a:t>
            </a:r>
          </a:p>
          <a:p>
            <a:pPr eaLnBrk="1" hangingPunct="1"/>
            <a:endParaRPr lang="en-US" altLang="en-US" sz="2200" dirty="0">
              <a:cs typeface="Times New Roman" panose="02020603050405020304" pitchFamily="18" charset="0"/>
            </a:endParaRPr>
          </a:p>
          <a:p>
            <a:pPr eaLnBrk="1" hangingPunct="1"/>
            <a:r>
              <a:rPr lang="en-US" altLang="en-US" sz="2200" dirty="0">
                <a:cs typeface="Times New Roman" panose="02020603050405020304" pitchFamily="18" charset="0"/>
              </a:rPr>
              <a:t>“Black hat hackers" are viewed as engaging in behavior that is described above as "cracking."</a:t>
            </a:r>
          </a:p>
        </p:txBody>
      </p:sp>
    </p:spTree>
    <p:extLst>
      <p:ext uri="{BB962C8B-B14F-4D97-AF65-F5344CB8AC3E}">
        <p14:creationId xmlns:p14="http://schemas.microsoft.com/office/powerpoint/2010/main" val="6237763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 calcmode="lin" valueType="num">
                                      <p:cBhvr additive="base">
                                        <p:cTn id="7" dur="5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2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275">
                                            <p:txEl>
                                              <p:pRg st="1" end="1"/>
                                            </p:txEl>
                                          </p:spTgt>
                                        </p:tgtEl>
                                        <p:attrNameLst>
                                          <p:attrName>style.visibility</p:attrName>
                                        </p:attrNameLst>
                                      </p:cBhvr>
                                      <p:to>
                                        <p:strVal val="visible"/>
                                      </p:to>
                                    </p:set>
                                    <p:anim calcmode="lin" valueType="num">
                                      <p:cBhvr additive="base">
                                        <p:cTn id="13" dur="5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2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4275">
                                            <p:txEl>
                                              <p:pRg st="2" end="2"/>
                                            </p:txEl>
                                          </p:spTgt>
                                        </p:tgtEl>
                                        <p:attrNameLst>
                                          <p:attrName>style.visibility</p:attrName>
                                        </p:attrNameLst>
                                      </p:cBhvr>
                                      <p:to>
                                        <p:strVal val="visible"/>
                                      </p:to>
                                    </p:set>
                                    <p:anim calcmode="lin" valueType="num">
                                      <p:cBhvr additive="base">
                                        <p:cTn id="19" dur="5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2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4275">
                                            <p:txEl>
                                              <p:pRg st="4" end="4"/>
                                            </p:txEl>
                                          </p:spTgt>
                                        </p:tgtEl>
                                        <p:attrNameLst>
                                          <p:attrName>style.visibility</p:attrName>
                                        </p:attrNameLst>
                                      </p:cBhvr>
                                      <p:to>
                                        <p:strVal val="visible"/>
                                      </p:to>
                                    </p:set>
                                    <p:anim calcmode="lin" valueType="num">
                                      <p:cBhvr additive="base">
                                        <p:cTn id="25" dur="500" fill="hold"/>
                                        <p:tgtEl>
                                          <p:spTgt spid="5427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2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PAPERSIZE" val="Letter"/>
  <p:tag name="BACKGROUNDCOLOR" val="-1"/>
  <p:tag name="BACKGROUNDINTENSITY" val="Light"/>
  <p:tag name="PRESENTATIONTYPE" val="BoardWhite"/>
  <p:tag name="OFFICECODE" val="True"/>
  <p:tag name="FOOTER" val="True"/>
  <p:tag name="OFFICES" val="Atlanta;Boston;Chicago;San Francisco;Palo Alto;Dallas;Houston;Los Angeles;Mexico City;Manila;New York;Toronto"/>
  <p:tag name="OFFICE" val="Boston"/>
  <p:tag name="VERSION" val="5.0"/>
  <p:tag name="CHECKEDTHEME" val="Global Training"/>
  <p:tag name="THINKCELLUNDODONOTDELETE" val="0"/>
  <p:tag name="BAINFLOWCONTROLSECTIONVIEW" val="True"/>
</p:tagLst>
</file>

<file path=ppt/tags/tag2.xml><?xml version="1.0" encoding="utf-8"?>
<p:tagLst xmlns:a="http://schemas.openxmlformats.org/drawingml/2006/main" xmlns:r="http://schemas.openxmlformats.org/officeDocument/2006/relationships" xmlns:p="http://schemas.openxmlformats.org/presentationml/2006/main">
  <p:tag name="FOLLOWANCHOR" val="tru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BAINBULLETSACTIVATED" val="True"/>
  <p:tag name="BAINBULLETSLINESPACING" val="2"/>
  <p:tag name="BAINBULLETSLEVELSFINGERPRINT" val="1080426994"/>
</p:tagLst>
</file>

<file path=ppt/theme/theme1.xml><?xml version="1.0" encoding="utf-8"?>
<a:theme xmlns:a="http://schemas.openxmlformats.org/drawingml/2006/main" name="Global Training">
  <a:themeElements>
    <a:clrScheme name="Letter Bain New">
      <a:dk1>
        <a:sysClr val="windowText" lastClr="000000"/>
      </a:dk1>
      <a:lt1>
        <a:srgbClr val="CCCCCC"/>
      </a:lt1>
      <a:dk2>
        <a:srgbClr val="FFFFFF"/>
      </a:dk2>
      <a:lt2>
        <a:srgbClr val="000000"/>
      </a:lt2>
      <a:accent1>
        <a:srgbClr val="CCCCCC"/>
      </a:accent1>
      <a:accent2>
        <a:srgbClr val="FFFFFF"/>
      </a:accent2>
      <a:accent3>
        <a:srgbClr val="CC0000"/>
      </a:accent3>
      <a:accent4>
        <a:srgbClr val="A3A3A3"/>
      </a:accent4>
      <a:accent5>
        <a:srgbClr val="777777"/>
      </a:accent5>
      <a:accent6>
        <a:srgbClr val="333333"/>
      </a:accent6>
      <a:hlink>
        <a:srgbClr val="000000"/>
      </a:hlink>
      <a:folHlink>
        <a:srgbClr val="CC0000"/>
      </a:folHlink>
    </a:clrScheme>
    <a:fontScheme name="1 - Letter CFR Red">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9050">
          <a:noFill/>
        </a:ln>
      </a:spPr>
      <a:bodyPr lIns="45720" tIns="45720" rIns="45720" bIns="45720" rtlCol="0" anchor="ctr"/>
      <a:lstStyle>
        <a:defPPr algn="ctr">
          <a:defRPr sz="2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08080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rIns="45720" rtlCol="0">
        <a:spAutoFit/>
      </a:bodyPr>
      <a:lstStyle>
        <a:defPPr>
          <a:defRPr sz="20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howfilename>false</Showfilename>
</file>

<file path=customXml/item2.xml><?xml version="1.0" encoding="utf-8"?>
<Showofficecode>false</Showofficecode>
</file>

<file path=customXml/itemProps1.xml><?xml version="1.0" encoding="utf-8"?>
<ds:datastoreItem xmlns:ds="http://schemas.openxmlformats.org/officeDocument/2006/customXml" ds:itemID="{27B3F8FE-3D47-48F8-B488-0534D8BF9CE2}">
  <ds:schemaRefs/>
</ds:datastoreItem>
</file>

<file path=customXml/itemProps2.xml><?xml version="1.0" encoding="utf-8"?>
<ds:datastoreItem xmlns:ds="http://schemas.openxmlformats.org/officeDocument/2006/customXml" ds:itemID="{CE78D4F9-2E1C-4C35-9B77-AE33693FB48E}">
  <ds:schemaRefs/>
</ds:datastoreItem>
</file>

<file path=docProps/app.xml><?xml version="1.0" encoding="utf-8"?>
<Properties xmlns="http://schemas.openxmlformats.org/officeDocument/2006/extended-properties" xmlns:vt="http://schemas.openxmlformats.org/officeDocument/2006/docPropsVTypes">
  <Template>Global Training</Template>
  <TotalTime>16265</TotalTime>
  <Words>2495</Words>
  <Application>Microsoft Office PowerPoint</Application>
  <PresentationFormat>A4 Paper (210x297 mm)</PresentationFormat>
  <Paragraphs>215</Paragraphs>
  <Slides>31</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Arial</vt:lpstr>
      <vt:lpstr>Calibri</vt:lpstr>
      <vt:lpstr>Marlett</vt:lpstr>
      <vt:lpstr>Tahoma</vt:lpstr>
      <vt:lpstr>Times New Roman</vt:lpstr>
      <vt:lpstr>Verdana</vt:lpstr>
      <vt:lpstr>Wingdings</vt:lpstr>
      <vt:lpstr>Global Training</vt:lpstr>
      <vt:lpstr>think-cell Folie</vt:lpstr>
      <vt:lpstr>Digital Ethics:  Cybercrime (Part 1) </vt:lpstr>
      <vt:lpstr>Agenda</vt:lpstr>
      <vt:lpstr>Cybercrimes and Cybercriminals </vt:lpstr>
      <vt:lpstr>A "Typical" Cybercriminal </vt:lpstr>
      <vt:lpstr>A Typical Computer Criminal (continued)</vt:lpstr>
      <vt:lpstr>A Typical Computer Criminal (continued)</vt:lpstr>
      <vt:lpstr> The Evolution of “Hacker”</vt:lpstr>
      <vt:lpstr>Hackers vs. “Crackers”</vt:lpstr>
      <vt:lpstr>“White Hat” vs. “Black Hat” Hackers</vt:lpstr>
      <vt:lpstr>Malicious Hackers and “Hacking Tools” on the Internet</vt:lpstr>
      <vt:lpstr>Counter Hacking or “Hacking Back” (Active Defense Hacking)</vt:lpstr>
      <vt:lpstr>Counter Hacking (Continued)</vt:lpstr>
      <vt:lpstr>2020, NZX Attack</vt:lpstr>
      <vt:lpstr>Counter methods</vt:lpstr>
      <vt:lpstr>Certified Ethical Hackers</vt:lpstr>
      <vt:lpstr>Certified Ethical Hackers (Continued)</vt:lpstr>
      <vt:lpstr>Certified Ethical Hackers (Continued)</vt:lpstr>
      <vt:lpstr>Hacking and the Law</vt:lpstr>
      <vt:lpstr>Hacking and the Law (Continued)</vt:lpstr>
      <vt:lpstr>Criteria for Determining Computer Crimes</vt:lpstr>
      <vt:lpstr>Criteria for Determining Computer Crimes (Continued)</vt:lpstr>
      <vt:lpstr>Criteria for Determining Computer Crimes (Continued)</vt:lpstr>
      <vt:lpstr>Criteria for Determining Computer Crimes (Continued)</vt:lpstr>
      <vt:lpstr>Defining Computer Crime</vt:lpstr>
      <vt:lpstr>Defining Computer Crime (Continued)</vt:lpstr>
      <vt:lpstr>Defining Computer Crime (Continued)</vt:lpstr>
      <vt:lpstr>Towards a Coherent Definition of Cybercrime</vt:lpstr>
      <vt:lpstr>Genuine Cybercrimes</vt:lpstr>
      <vt:lpstr>Three Categories of (Genuine) Cybercrime</vt:lpstr>
      <vt:lpstr>Examples of the Three Categories of (Genuine) Cybercrimes</vt:lpstr>
      <vt:lpstr>Categorizing (Genuine) Cybercrimes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Markus Westner</dc:creator>
  <cp:lastModifiedBy>Steve McKinlay</cp:lastModifiedBy>
  <cp:revision>345</cp:revision>
  <cp:lastPrinted>2018-10-05T20:44:12Z</cp:lastPrinted>
  <dcterms:created xsi:type="dcterms:W3CDTF">2011-08-30T13:53:38Z</dcterms:created>
  <dcterms:modified xsi:type="dcterms:W3CDTF">2022-04-26T00:23:34Z</dcterms:modified>
</cp:coreProperties>
</file>