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Lst>
  <p:notesMasterIdLst>
    <p:notesMasterId r:id="rId48"/>
  </p:notesMasterIdLst>
  <p:handoutMasterIdLst>
    <p:handoutMasterId r:id="rId49"/>
  </p:handoutMasterIdLst>
  <p:sldIdLst>
    <p:sldId id="307" r:id="rId4"/>
    <p:sldId id="340" r:id="rId5"/>
    <p:sldId id="400" r:id="rId6"/>
    <p:sldId id="439" r:id="rId7"/>
    <p:sldId id="440" r:id="rId8"/>
    <p:sldId id="438" r:id="rId9"/>
    <p:sldId id="401" r:id="rId10"/>
    <p:sldId id="402" r:id="rId11"/>
    <p:sldId id="403" r:id="rId12"/>
    <p:sldId id="398" r:id="rId13"/>
    <p:sldId id="404" r:id="rId14"/>
    <p:sldId id="405" r:id="rId15"/>
    <p:sldId id="406" r:id="rId16"/>
    <p:sldId id="441" r:id="rId17"/>
    <p:sldId id="442" r:id="rId18"/>
    <p:sldId id="443" r:id="rId19"/>
    <p:sldId id="444" r:id="rId20"/>
    <p:sldId id="407" r:id="rId21"/>
    <p:sldId id="408" r:id="rId22"/>
    <p:sldId id="409" r:id="rId23"/>
    <p:sldId id="410" r:id="rId24"/>
    <p:sldId id="411" r:id="rId25"/>
    <p:sldId id="412" r:id="rId26"/>
    <p:sldId id="437" r:id="rId27"/>
    <p:sldId id="413" r:id="rId28"/>
    <p:sldId id="414" r:id="rId29"/>
    <p:sldId id="415" r:id="rId30"/>
    <p:sldId id="416" r:id="rId31"/>
    <p:sldId id="417" r:id="rId32"/>
    <p:sldId id="418" r:id="rId33"/>
    <p:sldId id="421" r:id="rId34"/>
    <p:sldId id="422" r:id="rId35"/>
    <p:sldId id="423" r:id="rId36"/>
    <p:sldId id="424" r:id="rId37"/>
    <p:sldId id="425" r:id="rId38"/>
    <p:sldId id="419" r:id="rId39"/>
    <p:sldId id="420" r:id="rId40"/>
    <p:sldId id="353" r:id="rId41"/>
    <p:sldId id="338" r:id="rId42"/>
    <p:sldId id="427" r:id="rId43"/>
    <p:sldId id="344" r:id="rId44"/>
    <p:sldId id="339" r:id="rId45"/>
    <p:sldId id="345" r:id="rId46"/>
    <p:sldId id="426" r:id="rId47"/>
  </p:sldIdLst>
  <p:sldSz cx="9906000" cy="6858000" type="A4"/>
  <p:notesSz cx="6451600" cy="9321800"/>
  <p:custDataLst>
    <p:tags r:id="rId50"/>
  </p:custDataLst>
  <p:defaultTextStyle>
    <a:defPPr>
      <a:defRPr lang="en-US"/>
    </a:defPPr>
    <a:lvl1pPr marL="0" algn="l" defTabSz="974603" rtl="0" eaLnBrk="1" latinLnBrk="0" hangingPunct="1">
      <a:defRPr lang="en-CA" sz="1900" kern="1200">
        <a:solidFill>
          <a:schemeClr val="tx1"/>
        </a:solidFill>
        <a:latin typeface="+mn-lt"/>
        <a:ea typeface="+mn-ea"/>
        <a:cs typeface="+mn-cs"/>
      </a:defRPr>
    </a:lvl1pPr>
    <a:lvl2pPr marL="487302" algn="l" defTabSz="974603" rtl="0" eaLnBrk="1" latinLnBrk="0" hangingPunct="1">
      <a:defRPr sz="1900" kern="1200">
        <a:solidFill>
          <a:schemeClr val="tx1"/>
        </a:solidFill>
        <a:latin typeface="+mn-lt"/>
        <a:ea typeface="+mn-ea"/>
        <a:cs typeface="+mn-cs"/>
      </a:defRPr>
    </a:lvl2pPr>
    <a:lvl3pPr marL="974603" algn="l" defTabSz="974603" rtl="0" eaLnBrk="1" latinLnBrk="0" hangingPunct="1">
      <a:defRPr sz="1900" kern="1200">
        <a:solidFill>
          <a:schemeClr val="tx1"/>
        </a:solidFill>
        <a:latin typeface="+mn-lt"/>
        <a:ea typeface="+mn-ea"/>
        <a:cs typeface="+mn-cs"/>
      </a:defRPr>
    </a:lvl3pPr>
    <a:lvl4pPr marL="1461899" algn="l" defTabSz="974603" rtl="0" eaLnBrk="1" latinLnBrk="0" hangingPunct="1">
      <a:defRPr sz="1900" kern="1200">
        <a:solidFill>
          <a:schemeClr val="tx1"/>
        </a:solidFill>
        <a:latin typeface="+mn-lt"/>
        <a:ea typeface="+mn-ea"/>
        <a:cs typeface="+mn-cs"/>
      </a:defRPr>
    </a:lvl4pPr>
    <a:lvl5pPr marL="1949204" algn="l" defTabSz="974603" rtl="0" eaLnBrk="1" latinLnBrk="0" hangingPunct="1">
      <a:defRPr sz="1900" kern="1200">
        <a:solidFill>
          <a:schemeClr val="tx1"/>
        </a:solidFill>
        <a:latin typeface="+mn-lt"/>
        <a:ea typeface="+mn-ea"/>
        <a:cs typeface="+mn-cs"/>
      </a:defRPr>
    </a:lvl5pPr>
    <a:lvl6pPr marL="2436502" algn="l" defTabSz="974603" rtl="0" eaLnBrk="1" latinLnBrk="0" hangingPunct="1">
      <a:defRPr sz="1900" kern="1200">
        <a:solidFill>
          <a:schemeClr val="tx1"/>
        </a:solidFill>
        <a:latin typeface="+mn-lt"/>
        <a:ea typeface="+mn-ea"/>
        <a:cs typeface="+mn-cs"/>
      </a:defRPr>
    </a:lvl6pPr>
    <a:lvl7pPr marL="2923803" algn="l" defTabSz="974603" rtl="0" eaLnBrk="1" latinLnBrk="0" hangingPunct="1">
      <a:defRPr sz="1900" kern="1200">
        <a:solidFill>
          <a:schemeClr val="tx1"/>
        </a:solidFill>
        <a:latin typeface="+mn-lt"/>
        <a:ea typeface="+mn-ea"/>
        <a:cs typeface="+mn-cs"/>
      </a:defRPr>
    </a:lvl7pPr>
    <a:lvl8pPr marL="3411103" algn="l" defTabSz="974603" rtl="0" eaLnBrk="1" latinLnBrk="0" hangingPunct="1">
      <a:defRPr sz="1900" kern="1200">
        <a:solidFill>
          <a:schemeClr val="tx1"/>
        </a:solidFill>
        <a:latin typeface="+mn-lt"/>
        <a:ea typeface="+mn-ea"/>
        <a:cs typeface="+mn-cs"/>
      </a:defRPr>
    </a:lvl8pPr>
    <a:lvl9pPr marL="3898401" algn="l" defTabSz="974603" rtl="0" eaLnBrk="1" latinLnBrk="0" hangingPunct="1">
      <a:defRPr sz="1900" kern="1200">
        <a:solidFill>
          <a:schemeClr val="tx1"/>
        </a:solidFill>
        <a:latin typeface="+mn-lt"/>
        <a:ea typeface="+mn-ea"/>
        <a:cs typeface="+mn-cs"/>
      </a:defRPr>
    </a:lvl9pPr>
  </p:defaultTextStyle>
  <p:extLst>
    <p:ext uri="{521415D9-36F7-43E2-AB2F-B90AF26B5E84}">
      <p14:sectionLst xmlns:p14="http://schemas.microsoft.com/office/powerpoint/2010/main">
        <p14:section name="Prefix" id="{5AF7CB10-C4F9-436E-9C61-A417AC529D11}">
          <p14:sldIdLst>
            <p14:sldId id="307"/>
          </p14:sldIdLst>
        </p14:section>
        <p14:section name="Logistics&#10;" id="{020FB3A2-B8AC-40D9-AF4D-D64380D1D05F}">
          <p14:sldIdLst>
            <p14:sldId id="340"/>
          </p14:sldIdLst>
        </p14:section>
        <p14:section name="Setting the stage…" id="{BAD0F373-E90D-480C-B0E4-7A108D7790BD}">
          <p14:sldIdLst>
            <p14:sldId id="400"/>
            <p14:sldId id="439"/>
            <p14:sldId id="440"/>
            <p14:sldId id="438"/>
            <p14:sldId id="401"/>
            <p14:sldId id="402"/>
            <p14:sldId id="403"/>
            <p14:sldId id="398"/>
            <p14:sldId id="404"/>
            <p14:sldId id="405"/>
            <p14:sldId id="406"/>
            <p14:sldId id="441"/>
            <p14:sldId id="442"/>
            <p14:sldId id="443"/>
            <p14:sldId id="444"/>
            <p14:sldId id="407"/>
            <p14:sldId id="408"/>
            <p14:sldId id="409"/>
            <p14:sldId id="410"/>
            <p14:sldId id="411"/>
            <p14:sldId id="412"/>
            <p14:sldId id="437"/>
            <p14:sldId id="413"/>
            <p14:sldId id="414"/>
            <p14:sldId id="415"/>
            <p14:sldId id="416"/>
            <p14:sldId id="417"/>
            <p14:sldId id="418"/>
            <p14:sldId id="421"/>
            <p14:sldId id="422"/>
            <p14:sldId id="423"/>
            <p14:sldId id="424"/>
            <p14:sldId id="425"/>
            <p14:sldId id="419"/>
            <p14:sldId id="420"/>
            <p14:sldId id="353"/>
            <p14:sldId id="338"/>
            <p14:sldId id="427"/>
            <p14:sldId id="344"/>
            <p14:sldId id="339"/>
            <p14:sldId id="345"/>
            <p14:sldId id="426"/>
          </p14:sldIdLst>
        </p14:section>
      </p14:sectionLst>
    </p:ext>
    <p:ext uri="{EFAFB233-063F-42B5-8137-9DF3F51BA10A}">
      <p15:sldGuideLst xmlns:p15="http://schemas.microsoft.com/office/powerpoint/2012/main">
        <p15:guide id="1" orient="horz" pos="4234">
          <p15:clr>
            <a:srgbClr val="A4A3A4"/>
          </p15:clr>
        </p15:guide>
        <p15:guide id="2" pos="220">
          <p15:clr>
            <a:srgbClr val="A4A3A4"/>
          </p15:clr>
        </p15:guide>
      </p15:sldGuideLst>
    </p:ext>
    <p:ext uri="{2D200454-40CA-4A62-9FC3-DE9A4176ACB9}">
      <p15:notesGuideLst xmlns:p15="http://schemas.microsoft.com/office/powerpoint/2012/main">
        <p15:guide id="1" orient="horz" pos="2936" userDrawn="1">
          <p15:clr>
            <a:srgbClr val="A4A3A4"/>
          </p15:clr>
        </p15:guide>
        <p15:guide id="2" pos="203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FFFF"/>
    <a:srgbClr val="FEFE00"/>
    <a:srgbClr val="080808"/>
    <a:srgbClr val="366858"/>
    <a:srgbClr val="17305D"/>
    <a:srgbClr val="666666"/>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05" autoAdjust="0"/>
    <p:restoredTop sz="77528" autoAdjust="0"/>
  </p:normalViewPr>
  <p:slideViewPr>
    <p:cSldViewPr snapToGrid="0">
      <p:cViewPr varScale="1">
        <p:scale>
          <a:sx n="62" d="100"/>
          <a:sy n="62" d="100"/>
        </p:scale>
        <p:origin x="1795" y="48"/>
      </p:cViewPr>
      <p:guideLst>
        <p:guide orient="horz" pos="4234"/>
        <p:guide pos="22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94" d="100"/>
          <a:sy n="94" d="100"/>
        </p:scale>
        <p:origin x="-3438" y="-108"/>
      </p:cViewPr>
      <p:guideLst>
        <p:guide orient="horz" pos="2936"/>
        <p:guide pos="203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tags" Target="tags/tag1.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presProps" Target="presProps.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795693" cy="466090"/>
          </a:xfrm>
          <a:prstGeom prst="rect">
            <a:avLst/>
          </a:prstGeom>
        </p:spPr>
        <p:txBody>
          <a:bodyPr vert="horz" lIns="87453" tIns="43727" rIns="87453" bIns="43727" rtlCol="0"/>
          <a:lstStyle>
            <a:lvl1pPr algn="l">
              <a:defRPr sz="1100"/>
            </a:lvl1pPr>
          </a:lstStyle>
          <a:p>
            <a:endParaRPr lang="en-CA" dirty="0"/>
          </a:p>
        </p:txBody>
      </p:sp>
      <p:sp>
        <p:nvSpPr>
          <p:cNvPr id="3" name="Date Placeholder 2"/>
          <p:cNvSpPr>
            <a:spLocks noGrp="1"/>
          </p:cNvSpPr>
          <p:nvPr>
            <p:ph type="dt" sz="quarter" idx="1"/>
          </p:nvPr>
        </p:nvSpPr>
        <p:spPr>
          <a:xfrm>
            <a:off x="3654788" y="0"/>
            <a:ext cx="2795693" cy="466090"/>
          </a:xfrm>
          <a:prstGeom prst="rect">
            <a:avLst/>
          </a:prstGeom>
        </p:spPr>
        <p:txBody>
          <a:bodyPr vert="horz" lIns="87453" tIns="43727" rIns="87453" bIns="43727" rtlCol="0"/>
          <a:lstStyle>
            <a:lvl1pPr algn="r">
              <a:defRPr sz="1100"/>
            </a:lvl1pPr>
          </a:lstStyle>
          <a:p>
            <a:fld id="{9088374C-FBE6-4B8B-93A6-5FAFFFD20233}" type="datetimeFigureOut">
              <a:rPr lang="en-US" smtClean="0"/>
              <a:pPr/>
              <a:t>5/23/2023</a:t>
            </a:fld>
            <a:endParaRPr lang="en-CA" dirty="0"/>
          </a:p>
        </p:txBody>
      </p:sp>
      <p:sp>
        <p:nvSpPr>
          <p:cNvPr id="4" name="Footer Placeholder 3"/>
          <p:cNvSpPr>
            <a:spLocks noGrp="1"/>
          </p:cNvSpPr>
          <p:nvPr>
            <p:ph type="ftr" sz="quarter" idx="2"/>
          </p:nvPr>
        </p:nvSpPr>
        <p:spPr>
          <a:xfrm>
            <a:off x="1" y="8853553"/>
            <a:ext cx="2795693" cy="466090"/>
          </a:xfrm>
          <a:prstGeom prst="rect">
            <a:avLst/>
          </a:prstGeom>
        </p:spPr>
        <p:txBody>
          <a:bodyPr vert="horz" lIns="87453" tIns="43727" rIns="87453" bIns="43727" rtlCol="0" anchor="b"/>
          <a:lstStyle>
            <a:lvl1pPr algn="l">
              <a:defRPr sz="1100"/>
            </a:lvl1pPr>
          </a:lstStyle>
          <a:p>
            <a:endParaRPr lang="en-CA" dirty="0"/>
          </a:p>
        </p:txBody>
      </p:sp>
      <p:sp>
        <p:nvSpPr>
          <p:cNvPr id="5" name="Slide Number Placeholder 4"/>
          <p:cNvSpPr>
            <a:spLocks noGrp="1"/>
          </p:cNvSpPr>
          <p:nvPr>
            <p:ph type="sldNum" sz="quarter" idx="3"/>
          </p:nvPr>
        </p:nvSpPr>
        <p:spPr>
          <a:xfrm>
            <a:off x="3654788" y="8853553"/>
            <a:ext cx="2795693" cy="466090"/>
          </a:xfrm>
          <a:prstGeom prst="rect">
            <a:avLst/>
          </a:prstGeom>
        </p:spPr>
        <p:txBody>
          <a:bodyPr vert="horz" lIns="87453" tIns="43727" rIns="87453" bIns="43727" rtlCol="0" anchor="b"/>
          <a:lstStyle>
            <a:lvl1pPr algn="r">
              <a:defRPr sz="1100"/>
            </a:lvl1pPr>
          </a:lstStyle>
          <a:p>
            <a:fld id="{C0708A86-4735-4E3C-A53A-ACD9DD50FEDE}" type="slidenum">
              <a:rPr lang="en-CA" smtClean="0"/>
              <a:pPr/>
              <a:t>‹#›</a:t>
            </a:fld>
            <a:endParaRPr lang="en-CA" dirty="0"/>
          </a:p>
        </p:txBody>
      </p:sp>
    </p:spTree>
    <p:extLst>
      <p:ext uri="{BB962C8B-B14F-4D97-AF65-F5344CB8AC3E}">
        <p14:creationId xmlns:p14="http://schemas.microsoft.com/office/powerpoint/2010/main" val="3768820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79488" y="344488"/>
            <a:ext cx="4492625" cy="3111500"/>
          </a:xfrm>
          <a:prstGeom prst="rect">
            <a:avLst/>
          </a:prstGeom>
          <a:noFill/>
          <a:ln w="12700">
            <a:solidFill>
              <a:prstClr val="black"/>
            </a:solidFill>
          </a:ln>
        </p:spPr>
        <p:txBody>
          <a:bodyPr vert="horz" lIns="87453" tIns="43727" rIns="87453" bIns="43727" rtlCol="0" anchor="ctr"/>
          <a:lstStyle/>
          <a:p>
            <a:endParaRPr lang="en-US" dirty="0"/>
          </a:p>
        </p:txBody>
      </p:sp>
      <p:sp>
        <p:nvSpPr>
          <p:cNvPr id="5" name="Notes Placeholder 4"/>
          <p:cNvSpPr>
            <a:spLocks noGrp="1"/>
          </p:cNvSpPr>
          <p:nvPr>
            <p:ph type="body" sz="quarter" idx="3"/>
          </p:nvPr>
        </p:nvSpPr>
        <p:spPr>
          <a:xfrm>
            <a:off x="148388" y="3691756"/>
            <a:ext cx="6148374" cy="5431182"/>
          </a:xfrm>
          <a:prstGeom prst="rect">
            <a:avLst/>
          </a:prstGeom>
        </p:spPr>
        <p:txBody>
          <a:bodyPr vert="horz" lIns="87453" tIns="43727" rIns="87453" bIns="4372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35343965"/>
      </p:ext>
    </p:extLst>
  </p:cSld>
  <p:clrMap bg1="lt1" tx1="dk1" bg2="lt2" tx2="dk2" accent1="accent1" accent2="accent2" accent3="accent3" accent4="accent4" accent5="accent5" accent6="accent6" hlink="hlink" folHlink="folHlink"/>
  <p:notesStyle>
    <a:lvl1pPr marL="0" algn="l" defTabSz="908127" rtl="0" eaLnBrk="1" latinLnBrk="0" hangingPunct="1">
      <a:defRPr sz="1200" kern="1200">
        <a:solidFill>
          <a:schemeClr val="tx1"/>
        </a:solidFill>
        <a:latin typeface="Verdana" pitchFamily="34" charset="0"/>
        <a:ea typeface="+mn-ea"/>
        <a:cs typeface="+mn-cs"/>
      </a:defRPr>
    </a:lvl1pPr>
    <a:lvl2pPr marL="454061" algn="l" defTabSz="908127" rtl="0" eaLnBrk="1" latinLnBrk="0" hangingPunct="1">
      <a:defRPr sz="1200" kern="1200">
        <a:solidFill>
          <a:schemeClr val="tx1"/>
        </a:solidFill>
        <a:latin typeface="Verdana" pitchFamily="34" charset="0"/>
        <a:ea typeface="+mn-ea"/>
        <a:cs typeface="+mn-cs"/>
      </a:defRPr>
    </a:lvl2pPr>
    <a:lvl3pPr marL="908127" algn="l" defTabSz="908127" rtl="0" eaLnBrk="1" latinLnBrk="0" hangingPunct="1">
      <a:defRPr sz="1200" kern="1200">
        <a:solidFill>
          <a:schemeClr val="tx1"/>
        </a:solidFill>
        <a:latin typeface="Verdana" pitchFamily="34" charset="0"/>
        <a:ea typeface="+mn-ea"/>
        <a:cs typeface="+mn-cs"/>
      </a:defRPr>
    </a:lvl3pPr>
    <a:lvl4pPr marL="1362191" algn="l" defTabSz="908127" rtl="0" eaLnBrk="1" latinLnBrk="0" hangingPunct="1">
      <a:defRPr sz="1200" kern="1200">
        <a:solidFill>
          <a:schemeClr val="tx1"/>
        </a:solidFill>
        <a:latin typeface="Verdana" pitchFamily="34" charset="0"/>
        <a:ea typeface="+mn-ea"/>
        <a:cs typeface="+mn-cs"/>
      </a:defRPr>
    </a:lvl4pPr>
    <a:lvl5pPr marL="1816251" algn="l" defTabSz="908127" rtl="0" eaLnBrk="1" latinLnBrk="0" hangingPunct="1">
      <a:defRPr sz="1200" kern="1200">
        <a:solidFill>
          <a:schemeClr val="tx1"/>
        </a:solidFill>
        <a:latin typeface="Verdana" pitchFamily="34" charset="0"/>
        <a:ea typeface="+mn-ea"/>
        <a:cs typeface="+mn-cs"/>
      </a:defRPr>
    </a:lvl5pPr>
    <a:lvl6pPr marL="2270315" algn="l" defTabSz="908127" rtl="0" eaLnBrk="1" latinLnBrk="0" hangingPunct="1">
      <a:defRPr sz="1200" kern="1200">
        <a:solidFill>
          <a:schemeClr val="tx1"/>
        </a:solidFill>
        <a:latin typeface="+mn-lt"/>
        <a:ea typeface="+mn-ea"/>
        <a:cs typeface="+mn-cs"/>
      </a:defRPr>
    </a:lvl6pPr>
    <a:lvl7pPr marL="2724378" algn="l" defTabSz="908127" rtl="0" eaLnBrk="1" latinLnBrk="0" hangingPunct="1">
      <a:defRPr sz="1200" kern="1200">
        <a:solidFill>
          <a:schemeClr val="tx1"/>
        </a:solidFill>
        <a:latin typeface="+mn-lt"/>
        <a:ea typeface="+mn-ea"/>
        <a:cs typeface="+mn-cs"/>
      </a:defRPr>
    </a:lvl7pPr>
    <a:lvl8pPr marL="3178442" algn="l" defTabSz="908127" rtl="0" eaLnBrk="1" latinLnBrk="0" hangingPunct="1">
      <a:defRPr sz="1200" kern="1200">
        <a:solidFill>
          <a:schemeClr val="tx1"/>
        </a:solidFill>
        <a:latin typeface="+mn-lt"/>
        <a:ea typeface="+mn-ea"/>
        <a:cs typeface="+mn-cs"/>
      </a:defRPr>
    </a:lvl8pPr>
    <a:lvl9pPr marL="3632506" algn="l" defTabSz="9081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izenplatzhalter 5"/>
          <p:cNvSpPr>
            <a:spLocks noGrp="1"/>
          </p:cNvSpPr>
          <p:nvPr>
            <p:ph type="body" sz="quarter" idx="3"/>
          </p:nvPr>
        </p:nvSpPr>
        <p:spPr/>
        <p:txBody>
          <a:bodyPr>
            <a:normAutofit/>
          </a:bodyPr>
          <a:lstStyle/>
          <a:p>
            <a:endParaRPr lang="de-DE" dirty="0"/>
          </a:p>
        </p:txBody>
      </p:sp>
      <p:sp>
        <p:nvSpPr>
          <p:cNvPr id="7" name="Folienbildplatzhalter 6"/>
          <p:cNvSpPr>
            <a:spLocks noGrp="1" noRot="1" noChangeAspect="1"/>
          </p:cNvSpPr>
          <p:nvPr>
            <p:ph type="sldImg" idx="2"/>
          </p:nvPr>
        </p:nvSpPr>
        <p:spPr>
          <a:xfrm>
            <a:off x="1006475" y="211138"/>
            <a:ext cx="4438650" cy="3074987"/>
          </a:xfrm>
        </p:spPr>
      </p:sp>
    </p:spTree>
    <p:extLst>
      <p:ext uri="{BB962C8B-B14F-4D97-AF65-F5344CB8AC3E}">
        <p14:creationId xmlns:p14="http://schemas.microsoft.com/office/powerpoint/2010/main" val="38218739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9392711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Folie" r:id="rId3" imgW="353" imgH="353" progId="TCLayout.ActiveDocument.1">
                  <p:embed/>
                </p:oleObj>
              </mc:Choice>
              <mc:Fallback>
                <p:oleObj name="think-cell Folie" r:id="rId3" imgW="353" imgH="353" progId="TCLayout.ActiveDocument.1">
                  <p:embed/>
                  <p:pic>
                    <p:nvPicPr>
                      <p:cNvPr id="0" name=""/>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Chart Layout">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525437" y="2697400"/>
            <a:ext cx="5008566" cy="1769128"/>
          </a:xfrm>
        </p:spPr>
        <p:txBody>
          <a:bodyPr/>
          <a:lstStyle/>
          <a:p>
            <a:pPr lvl="0"/>
            <a:r>
              <a:rPr lang="en-US" dirty="0"/>
              <a:t>First level bullet</a:t>
            </a:r>
          </a:p>
          <a:p>
            <a:pPr lvl="0"/>
            <a:r>
              <a:rPr lang="en-US" dirty="0"/>
              <a:t>First level bullet</a:t>
            </a:r>
          </a:p>
          <a:p>
            <a:pPr lvl="0"/>
            <a:r>
              <a:rPr lang="en-US" dirty="0"/>
              <a:t>First level bullet</a:t>
            </a:r>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lank Slide Layou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9FF0020F-5CCE-D64F-AF94-485D4EE729DE}"/>
              </a:ext>
            </a:extLst>
          </p:cNvPr>
          <p:cNvSpPr>
            <a:spLocks noGrp="1"/>
          </p:cNvSpPr>
          <p:nvPr>
            <p:ph type="sldNum" sz="quarter" idx="10"/>
          </p:nvPr>
        </p:nvSpPr>
        <p:spPr>
          <a:ln/>
        </p:spPr>
        <p:txBody>
          <a:bodyPr/>
          <a:lstStyle>
            <a:lvl1pPr>
              <a:defRPr/>
            </a:lvl1pPr>
          </a:lstStyle>
          <a:p>
            <a:fld id="{8B8380AD-34F8-FA49-A0C3-E363D4E62784}" type="slidenum">
              <a:rPr lang="en-US" altLang="en-US"/>
              <a:pPr/>
              <a:t>‹#›</a:t>
            </a:fld>
            <a:endParaRPr lang="en-US" altLang="en-US"/>
          </a:p>
        </p:txBody>
      </p:sp>
      <p:sp>
        <p:nvSpPr>
          <p:cNvPr id="5" name="Footer Placeholder 4">
            <a:extLst>
              <a:ext uri="{FF2B5EF4-FFF2-40B4-BE49-F238E27FC236}">
                <a16:creationId xmlns:a16="http://schemas.microsoft.com/office/drawing/2014/main" id="{F0BB7AD1-80E2-384A-9158-480FE4D2B40D}"/>
              </a:ext>
            </a:extLst>
          </p:cNvPr>
          <p:cNvSpPr>
            <a:spLocks noGrp="1"/>
          </p:cNvSpPr>
          <p:nvPr>
            <p:ph type="ftr" sz="quarter" idx="11"/>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1EA5AF30-B67F-3744-8CB7-A01481F8F742}"/>
              </a:ext>
            </a:extLst>
          </p:cNvPr>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415000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Chart Layou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Click to edit Master title style</a:t>
            </a:r>
          </a:p>
        </p:txBody>
      </p:sp>
      <p:sp>
        <p:nvSpPr>
          <p:cNvPr id="2" name="TextBox 1">
            <a:extLst>
              <a:ext uri="{FF2B5EF4-FFF2-40B4-BE49-F238E27FC236}">
                <a16:creationId xmlns:a16="http://schemas.microsoft.com/office/drawing/2014/main" id="{CB641B4E-565A-468A-8D0B-DCAE2EFC6AFB}"/>
              </a:ext>
            </a:extLst>
          </p:cNvPr>
          <p:cNvSpPr txBox="1"/>
          <p:nvPr userDrawn="1"/>
        </p:nvSpPr>
        <p:spPr>
          <a:xfrm>
            <a:off x="365760" y="1354975"/>
            <a:ext cx="9137500" cy="4796443"/>
          </a:xfrm>
          <a:prstGeom prst="rect">
            <a:avLst/>
          </a:prstGeom>
          <a:noFill/>
        </p:spPr>
        <p:txBody>
          <a:bodyPr wrap="square" lIns="45720" rIns="45720" rtlCol="0">
            <a:spAutoFit/>
          </a:bodyPr>
          <a:lstStyle/>
          <a:p>
            <a:endParaRPr lang="en-NZ" sz="2000" dirty="0"/>
          </a:p>
        </p:txBody>
      </p:sp>
      <p:sp>
        <p:nvSpPr>
          <p:cNvPr id="4" name="TextBox 3">
            <a:extLst>
              <a:ext uri="{FF2B5EF4-FFF2-40B4-BE49-F238E27FC236}">
                <a16:creationId xmlns:a16="http://schemas.microsoft.com/office/drawing/2014/main" id="{0AA3954F-6E46-4EED-8954-213BFC944D83}"/>
              </a:ext>
            </a:extLst>
          </p:cNvPr>
          <p:cNvSpPr txBox="1"/>
          <p:nvPr userDrawn="1"/>
        </p:nvSpPr>
        <p:spPr>
          <a:xfrm>
            <a:off x="365760" y="1354975"/>
            <a:ext cx="9002684" cy="4796443"/>
          </a:xfrm>
          <a:prstGeom prst="rect">
            <a:avLst/>
          </a:prstGeom>
          <a:noFill/>
        </p:spPr>
        <p:txBody>
          <a:bodyPr wrap="square" lIns="45720" rIns="45720" rtlCol="0">
            <a:spAutoFit/>
          </a:bodyPr>
          <a:lstStyle/>
          <a:p>
            <a:endParaRPr lang="en-NZ" sz="20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harts Layout">
    <p:spTree>
      <p:nvGrpSpPr>
        <p:cNvPr id="1" name=""/>
        <p:cNvGrpSpPr/>
        <p:nvPr/>
      </p:nvGrpSpPr>
      <p:grpSpPr>
        <a:xfrm>
          <a:off x="0" y="0"/>
          <a:ext cx="0" cy="0"/>
          <a:chOff x="0" y="0"/>
          <a:chExt cx="0" cy="0"/>
        </a:xfrm>
      </p:grpSpPr>
      <p:sp>
        <p:nvSpPr>
          <p:cNvPr id="4" name="Picture Placeholder 7"/>
          <p:cNvSpPr>
            <a:spLocks noGrp="1"/>
          </p:cNvSpPr>
          <p:nvPr>
            <p:ph type="pic" sz="quarter" idx="12" hasCustomPrompt="1"/>
          </p:nvPr>
        </p:nvSpPr>
        <p:spPr>
          <a:xfrm>
            <a:off x="383052" y="1390030"/>
            <a:ext cx="4338016" cy="5095600"/>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5" name="Picture Placeholder 7"/>
          <p:cNvSpPr>
            <a:spLocks noGrp="1"/>
          </p:cNvSpPr>
          <p:nvPr>
            <p:ph type="pic" sz="quarter" idx="13" hasCustomPrompt="1"/>
          </p:nvPr>
        </p:nvSpPr>
        <p:spPr>
          <a:xfrm>
            <a:off x="5188164" y="1390030"/>
            <a:ext cx="4338016" cy="5095600"/>
          </a:xfrm>
          <a:prstGeom prst="rect">
            <a:avLst/>
          </a:prstGeom>
          <a:blipFill>
            <a:blip r:embed="rId2" cstate="print"/>
            <a:stretch>
              <a:fillRect/>
            </a:stretch>
          </a:blipFill>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a:solidFill>
                  <a:schemeClr val="tx1"/>
                </a:solidFill>
                <a:latin typeface="+mn-lt"/>
                <a:ea typeface="+mn-ea"/>
                <a:cs typeface="+mn-cs"/>
              </a:defRPr>
            </a:lvl1pPr>
          </a:lstStyle>
          <a:p>
            <a:r>
              <a:rPr lang="en-US" dirty="0"/>
              <a:t>Wizard Chart</a:t>
            </a:r>
          </a:p>
        </p:txBody>
      </p:sp>
      <p:sp>
        <p:nvSpPr>
          <p:cNvPr id="6" name="Text Placeholder 6"/>
          <p:cNvSpPr>
            <a:spLocks noGrp="1"/>
          </p:cNvSpPr>
          <p:nvPr>
            <p:ph type="body" sz="quarter" idx="14"/>
          </p:nvPr>
        </p:nvSpPr>
        <p:spPr>
          <a:xfrm>
            <a:off x="384736" y="1171059"/>
            <a:ext cx="4338276"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7" name="Text Placeholder 6"/>
          <p:cNvSpPr>
            <a:spLocks noGrp="1"/>
          </p:cNvSpPr>
          <p:nvPr>
            <p:ph type="body" sz="quarter" idx="15"/>
          </p:nvPr>
        </p:nvSpPr>
        <p:spPr>
          <a:xfrm>
            <a:off x="5185521" y="1171059"/>
            <a:ext cx="4350945"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9" name="Title 8"/>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hree Charts Layout">
    <p:spTree>
      <p:nvGrpSpPr>
        <p:cNvPr id="1" name=""/>
        <p:cNvGrpSpPr/>
        <p:nvPr/>
      </p:nvGrpSpPr>
      <p:grpSpPr>
        <a:xfrm>
          <a:off x="0" y="0"/>
          <a:ext cx="0" cy="0"/>
          <a:chOff x="0" y="0"/>
          <a:chExt cx="0" cy="0"/>
        </a:xfrm>
      </p:grpSpPr>
      <p:sp>
        <p:nvSpPr>
          <p:cNvPr id="13" name="Picture Placeholder 7"/>
          <p:cNvSpPr>
            <a:spLocks noGrp="1"/>
          </p:cNvSpPr>
          <p:nvPr>
            <p:ph type="pic" sz="quarter" idx="12" hasCustomPrompt="1"/>
          </p:nvPr>
        </p:nvSpPr>
        <p:spPr>
          <a:xfrm>
            <a:off x="383123" y="1390030"/>
            <a:ext cx="2932157" cy="5095600"/>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14" name="Picture Placeholder 7"/>
          <p:cNvSpPr>
            <a:spLocks noGrp="1"/>
          </p:cNvSpPr>
          <p:nvPr>
            <p:ph type="pic" sz="quarter" idx="13" hasCustomPrompt="1"/>
          </p:nvPr>
        </p:nvSpPr>
        <p:spPr>
          <a:xfrm>
            <a:off x="6452589" y="1390030"/>
            <a:ext cx="2932157" cy="5095600"/>
          </a:xfrm>
          <a:prstGeom prst="rect">
            <a:avLst/>
          </a:prstGeom>
          <a:blipFill>
            <a:blip r:embed="rId2" cstate="print"/>
            <a:stretch>
              <a:fillRect/>
            </a:stretch>
          </a:blipFill>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a:solidFill>
                  <a:schemeClr val="tx1"/>
                </a:solidFill>
                <a:latin typeface="+mn-lt"/>
                <a:ea typeface="+mn-ea"/>
                <a:cs typeface="+mn-cs"/>
              </a:defRPr>
            </a:lvl1pPr>
          </a:lstStyle>
          <a:p>
            <a:r>
              <a:rPr lang="en-US" dirty="0"/>
              <a:t>Wizard Chart</a:t>
            </a:r>
          </a:p>
        </p:txBody>
      </p:sp>
      <p:sp>
        <p:nvSpPr>
          <p:cNvPr id="15" name="Text Placeholder 6"/>
          <p:cNvSpPr>
            <a:spLocks noGrp="1"/>
          </p:cNvSpPr>
          <p:nvPr>
            <p:ph type="body" sz="quarter" idx="14"/>
          </p:nvPr>
        </p:nvSpPr>
        <p:spPr>
          <a:xfrm>
            <a:off x="383121" y="1171059"/>
            <a:ext cx="2932157" cy="406595"/>
          </a:xfrm>
          <a:blipFill dpi="0" rotWithShape="1">
            <a:blip r:embed="rId3" cstate="print"/>
            <a:srcRect/>
            <a:tile tx="0" ty="0" sx="100000" sy="100000" flip="none" algn="b"/>
          </a:blipFill>
        </p:spPr>
        <p:txBody>
          <a:bodyPr lIns="0" tIns="0" rIns="0" bIns="90802" anchor="b" anchorCtr="0">
            <a:normAutofit/>
          </a:bodyPr>
          <a:lstStyle>
            <a:lvl1pPr marL="0" indent="0" algn="ctr" rtl="0">
              <a:buNone/>
              <a:defRPr sz="1600" b="1" cap="all" baseline="0"/>
            </a:lvl1pPr>
          </a:lstStyle>
          <a:p>
            <a:pPr lvl="0"/>
            <a:r>
              <a:rPr lang="en-US"/>
              <a:t>Click to edit Master text styles</a:t>
            </a:r>
          </a:p>
        </p:txBody>
      </p:sp>
      <p:sp>
        <p:nvSpPr>
          <p:cNvPr id="16" name="Text Placeholder 6"/>
          <p:cNvSpPr>
            <a:spLocks noGrp="1"/>
          </p:cNvSpPr>
          <p:nvPr>
            <p:ph type="body" sz="quarter" idx="15"/>
          </p:nvPr>
        </p:nvSpPr>
        <p:spPr>
          <a:xfrm>
            <a:off x="6452588" y="1171059"/>
            <a:ext cx="2932157" cy="406595"/>
          </a:xfrm>
          <a:blipFill dpi="0" rotWithShape="1">
            <a:blip r:embed="rId3" cstate="print"/>
            <a:srcRect/>
            <a:tile tx="0" ty="0" sx="100000" sy="100000" flip="none" algn="b"/>
          </a:blipFill>
        </p:spPr>
        <p:txBody>
          <a:bodyPr lIns="0" tIns="0" rIns="0" bIns="90802" anchor="b" anchorCtr="0">
            <a:normAutofit/>
          </a:bodyPr>
          <a:lstStyle>
            <a:lvl1pPr marL="0" indent="0" algn="ctr" rtl="0">
              <a:buNone/>
              <a:defRPr sz="1600" b="1" cap="all" baseline="0"/>
            </a:lvl1pPr>
          </a:lstStyle>
          <a:p>
            <a:pPr lvl="0"/>
            <a:r>
              <a:rPr lang="en-US"/>
              <a:t>Click to edit Master text styles</a:t>
            </a:r>
          </a:p>
        </p:txBody>
      </p:sp>
      <p:sp>
        <p:nvSpPr>
          <p:cNvPr id="17" name="Picture Placeholder 7"/>
          <p:cNvSpPr>
            <a:spLocks noGrp="1"/>
          </p:cNvSpPr>
          <p:nvPr>
            <p:ph type="pic" sz="quarter" idx="16" hasCustomPrompt="1"/>
          </p:nvPr>
        </p:nvSpPr>
        <p:spPr>
          <a:xfrm>
            <a:off x="3417856" y="1390030"/>
            <a:ext cx="2932157" cy="5095600"/>
          </a:xfrm>
          <a:prstGeom prst="rect">
            <a:avLst/>
          </a:prstGeom>
          <a:blipFill>
            <a:blip r:embed="rId2" cstate="print"/>
            <a:stretch>
              <a:fillRect/>
            </a:stretch>
          </a:blipFill>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a:solidFill>
                  <a:schemeClr val="tx1"/>
                </a:solidFill>
                <a:latin typeface="+mn-lt"/>
                <a:ea typeface="+mn-ea"/>
                <a:cs typeface="+mn-cs"/>
              </a:defRPr>
            </a:lvl1pPr>
          </a:lstStyle>
          <a:p>
            <a:r>
              <a:rPr lang="en-US" dirty="0"/>
              <a:t>Wizard Chart</a:t>
            </a:r>
          </a:p>
        </p:txBody>
      </p:sp>
      <p:sp>
        <p:nvSpPr>
          <p:cNvPr id="18" name="Text Placeholder 6"/>
          <p:cNvSpPr>
            <a:spLocks noGrp="1"/>
          </p:cNvSpPr>
          <p:nvPr>
            <p:ph type="body" sz="quarter" idx="17"/>
          </p:nvPr>
        </p:nvSpPr>
        <p:spPr>
          <a:xfrm>
            <a:off x="3398817" y="1171059"/>
            <a:ext cx="2932157" cy="406595"/>
          </a:xfrm>
          <a:blipFill dpi="0" rotWithShape="1">
            <a:blip r:embed="rId3" cstate="print"/>
            <a:srcRect/>
            <a:tile tx="0" ty="0" sx="100000" sy="100000" flip="none" algn="b"/>
          </a:blipFill>
        </p:spPr>
        <p:txBody>
          <a:bodyPr lIns="0" tIns="0" rIns="0" bIns="90802" anchor="b" anchorCtr="0">
            <a:normAutofit/>
          </a:bodyPr>
          <a:lstStyle>
            <a:lvl1pPr marL="0" indent="0" algn="ctr" rtl="0">
              <a:buNone/>
              <a:defRPr sz="1600" b="1" cap="all" baseline="0"/>
            </a:lvl1pPr>
          </a:lstStyle>
          <a:p>
            <a:pPr lvl="0"/>
            <a:r>
              <a:rPr lang="en-US"/>
              <a:t>Click to edit Master text styles</a:t>
            </a:r>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Four Charts Layout">
    <p:spTree>
      <p:nvGrpSpPr>
        <p:cNvPr id="1" name=""/>
        <p:cNvGrpSpPr/>
        <p:nvPr/>
      </p:nvGrpSpPr>
      <p:grpSpPr>
        <a:xfrm>
          <a:off x="0" y="0"/>
          <a:ext cx="0" cy="0"/>
          <a:chOff x="0" y="0"/>
          <a:chExt cx="0" cy="0"/>
        </a:xfrm>
      </p:grpSpPr>
      <p:sp>
        <p:nvSpPr>
          <p:cNvPr id="15" name="Picture Placeholder 7"/>
          <p:cNvSpPr>
            <a:spLocks noGrp="1"/>
          </p:cNvSpPr>
          <p:nvPr>
            <p:ph type="pic" sz="quarter" idx="12" hasCustomPrompt="1"/>
          </p:nvPr>
        </p:nvSpPr>
        <p:spPr>
          <a:xfrm>
            <a:off x="383052" y="1319241"/>
            <a:ext cx="4338016" cy="2454499"/>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16" name="Picture Placeholder 7"/>
          <p:cNvSpPr>
            <a:spLocks noGrp="1"/>
          </p:cNvSpPr>
          <p:nvPr>
            <p:ph type="pic" sz="quarter" idx="13" hasCustomPrompt="1"/>
          </p:nvPr>
        </p:nvSpPr>
        <p:spPr>
          <a:xfrm>
            <a:off x="5188164" y="1319241"/>
            <a:ext cx="4338016" cy="2454499"/>
          </a:xfrm>
          <a:prstGeom prst="rect">
            <a:avLst/>
          </a:prstGeom>
          <a:blipFill>
            <a:blip r:embed="rId2" cstate="print"/>
            <a:stretch>
              <a:fillRect/>
            </a:stretch>
          </a:blipFill>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a:solidFill>
                  <a:schemeClr val="tx1"/>
                </a:solidFill>
                <a:latin typeface="+mn-lt"/>
                <a:ea typeface="+mn-ea"/>
                <a:cs typeface="+mn-cs"/>
              </a:defRPr>
            </a:lvl1pPr>
          </a:lstStyle>
          <a:p>
            <a:r>
              <a:rPr lang="en-US" dirty="0"/>
              <a:t>Wizard Chart</a:t>
            </a:r>
          </a:p>
        </p:txBody>
      </p:sp>
      <p:sp>
        <p:nvSpPr>
          <p:cNvPr id="17" name="Text Placeholder 6"/>
          <p:cNvSpPr>
            <a:spLocks noGrp="1"/>
          </p:cNvSpPr>
          <p:nvPr>
            <p:ph type="body" sz="quarter" idx="14"/>
          </p:nvPr>
        </p:nvSpPr>
        <p:spPr>
          <a:xfrm>
            <a:off x="384736" y="1061541"/>
            <a:ext cx="4338276"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18" name="Text Placeholder 6"/>
          <p:cNvSpPr>
            <a:spLocks noGrp="1"/>
          </p:cNvSpPr>
          <p:nvPr>
            <p:ph type="body" sz="quarter" idx="15"/>
          </p:nvPr>
        </p:nvSpPr>
        <p:spPr>
          <a:xfrm>
            <a:off x="5185519" y="1061541"/>
            <a:ext cx="4338276"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19" name="Picture Placeholder 7"/>
          <p:cNvSpPr>
            <a:spLocks noGrp="1"/>
          </p:cNvSpPr>
          <p:nvPr>
            <p:ph type="pic" sz="quarter" idx="16" hasCustomPrompt="1"/>
          </p:nvPr>
        </p:nvSpPr>
        <p:spPr>
          <a:xfrm>
            <a:off x="381695" y="4047875"/>
            <a:ext cx="4338016" cy="2454499"/>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20" name="Picture Placeholder 7"/>
          <p:cNvSpPr>
            <a:spLocks noGrp="1"/>
          </p:cNvSpPr>
          <p:nvPr>
            <p:ph type="pic" sz="quarter" idx="17" hasCustomPrompt="1"/>
          </p:nvPr>
        </p:nvSpPr>
        <p:spPr>
          <a:xfrm>
            <a:off x="5185450" y="4047875"/>
            <a:ext cx="4338016" cy="2454499"/>
          </a:xfrm>
          <a:prstGeom prst="rect">
            <a:avLst/>
          </a:prstGeom>
          <a:blipFill>
            <a:blip r:embed="rId2" cstate="print"/>
            <a:stretch>
              <a:fillRect/>
            </a:stretch>
          </a:blipFill>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a:solidFill>
                  <a:schemeClr val="tx1"/>
                </a:solidFill>
                <a:latin typeface="+mn-lt"/>
                <a:ea typeface="+mn-ea"/>
                <a:cs typeface="+mn-cs"/>
              </a:defRPr>
            </a:lvl1pPr>
          </a:lstStyle>
          <a:p>
            <a:r>
              <a:rPr lang="en-US" dirty="0"/>
              <a:t>Wizard Chart</a:t>
            </a:r>
          </a:p>
        </p:txBody>
      </p:sp>
      <p:sp>
        <p:nvSpPr>
          <p:cNvPr id="21" name="Text Placeholder 6"/>
          <p:cNvSpPr>
            <a:spLocks noGrp="1"/>
          </p:cNvSpPr>
          <p:nvPr>
            <p:ph type="body" sz="quarter" idx="18"/>
          </p:nvPr>
        </p:nvSpPr>
        <p:spPr>
          <a:xfrm>
            <a:off x="381763" y="3816326"/>
            <a:ext cx="4338276"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22" name="Text Placeholder 6"/>
          <p:cNvSpPr>
            <a:spLocks noGrp="1"/>
          </p:cNvSpPr>
          <p:nvPr>
            <p:ph type="body" sz="quarter" idx="19"/>
          </p:nvPr>
        </p:nvSpPr>
        <p:spPr>
          <a:xfrm>
            <a:off x="5185519" y="3816326"/>
            <a:ext cx="4338276"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12" name="Title 1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alf Page Chart Layout">
    <p:spTree>
      <p:nvGrpSpPr>
        <p:cNvPr id="1" name=""/>
        <p:cNvGrpSpPr/>
        <p:nvPr/>
      </p:nvGrpSpPr>
      <p:grpSpPr>
        <a:xfrm>
          <a:off x="0" y="0"/>
          <a:ext cx="0" cy="0"/>
          <a:chOff x="0" y="0"/>
          <a:chExt cx="0" cy="0"/>
        </a:xfrm>
      </p:grpSpPr>
      <p:sp>
        <p:nvSpPr>
          <p:cNvPr id="4" name="Picture Placeholder 7"/>
          <p:cNvSpPr>
            <a:spLocks noGrp="1"/>
          </p:cNvSpPr>
          <p:nvPr>
            <p:ph type="pic" sz="quarter" idx="12" hasCustomPrompt="1"/>
          </p:nvPr>
        </p:nvSpPr>
        <p:spPr>
          <a:xfrm>
            <a:off x="383052" y="1390030"/>
            <a:ext cx="4338016" cy="5095600"/>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5" name="Text Placeholder 6"/>
          <p:cNvSpPr>
            <a:spLocks noGrp="1"/>
          </p:cNvSpPr>
          <p:nvPr>
            <p:ph type="body" sz="quarter" idx="14"/>
          </p:nvPr>
        </p:nvSpPr>
        <p:spPr>
          <a:xfrm>
            <a:off x="384669" y="1171059"/>
            <a:ext cx="4350945"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4" name="Table Placeholder 3"/>
          <p:cNvSpPr>
            <a:spLocks noGrp="1"/>
          </p:cNvSpPr>
          <p:nvPr>
            <p:ph type="tbl" sz="quarter" idx="10"/>
          </p:nvPr>
        </p:nvSpPr>
        <p:spPr>
          <a:xfrm>
            <a:off x="381986" y="1306077"/>
            <a:ext cx="9142030" cy="5096770"/>
          </a:xfrm>
          <a:prstGeom prst="rect">
            <a:avLst/>
          </a:prstGeom>
        </p:spPr>
        <p:txBody>
          <a:bodyPr>
            <a:normAutofit/>
          </a:bodyPr>
          <a:lstStyle>
            <a:lvl1pPr>
              <a:defRPr lang="en-US" altLang="zh-CN" sz="2400" kern="1200" baseline="0" noProof="1" dirty="0" smtClean="0">
                <a:solidFill>
                  <a:schemeClr val="tx1"/>
                </a:solidFill>
                <a:latin typeface="+mn-lt"/>
                <a:ea typeface="+mn-ea"/>
                <a:cs typeface="+mn-cs"/>
              </a:defRPr>
            </a:lvl1pPr>
          </a:lstStyle>
          <a:p>
            <a:pPr marL="268155" lvl="0" indent="-269598" algn="l" defTabSz="974345" rtl="0" eaLnBrk="1" fontAlgn="base" latinLnBrk="0" hangingPunct="1">
              <a:lnSpc>
                <a:spcPct val="150000"/>
              </a:lnSpc>
              <a:spcBef>
                <a:spcPts val="600"/>
              </a:spcBef>
              <a:spcAft>
                <a:spcPct val="0"/>
              </a:spcAft>
              <a:buClr>
                <a:schemeClr val="tx1"/>
              </a:buClr>
              <a:buSzPct val="100000"/>
              <a:buFont typeface="Verdana" pitchFamily="34" charset="0"/>
              <a:buChar char="•"/>
            </a:pPr>
            <a:r>
              <a:rPr lang="en-US" dirty="0"/>
              <a:t>Click icon to add table</a:t>
            </a:r>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Half Page Chart and Table Layout">
    <p:spTree>
      <p:nvGrpSpPr>
        <p:cNvPr id="1" name=""/>
        <p:cNvGrpSpPr/>
        <p:nvPr/>
      </p:nvGrpSpPr>
      <p:grpSpPr>
        <a:xfrm>
          <a:off x="0" y="0"/>
          <a:ext cx="0" cy="0"/>
          <a:chOff x="0" y="0"/>
          <a:chExt cx="0" cy="0"/>
        </a:xfrm>
      </p:grpSpPr>
      <p:sp>
        <p:nvSpPr>
          <p:cNvPr id="4" name="Picture Placeholder 7"/>
          <p:cNvSpPr>
            <a:spLocks noGrp="1"/>
          </p:cNvSpPr>
          <p:nvPr>
            <p:ph type="pic" sz="quarter" idx="12" hasCustomPrompt="1"/>
          </p:nvPr>
        </p:nvSpPr>
        <p:spPr>
          <a:xfrm>
            <a:off x="383052" y="1391261"/>
            <a:ext cx="4338016" cy="5095600"/>
          </a:xfrm>
          <a:prstGeom prst="rect">
            <a:avLst/>
          </a:prstGeom>
          <a:blipFill>
            <a:blip r:embed="rId2" cstate="print"/>
            <a:stretch>
              <a:fillRect/>
            </a:stretch>
          </a:blipFill>
        </p:spPr>
        <p:txBody>
          <a:bodyPr>
            <a:normAutofit/>
          </a:bodyPr>
          <a:lstStyle>
            <a:lvl1pPr marL="269598" indent="-269598" algn="l" defTabSz="974345" rtl="0" eaLnBrk="1" fontAlgn="base" hangingPunct="1">
              <a:spcBef>
                <a:spcPct val="40000"/>
              </a:spcBef>
              <a:spcAft>
                <a:spcPct val="0"/>
              </a:spcAft>
              <a:buClr>
                <a:schemeClr val="tx1"/>
              </a:buClr>
              <a:buSzPct val="100000"/>
              <a:buFont typeface="Verdana" pitchFamily="34" charset="0"/>
              <a:buChar char="•"/>
              <a:defRPr lang="en-US" sz="2400" dirty="0">
                <a:solidFill>
                  <a:schemeClr val="tx1"/>
                </a:solidFill>
                <a:latin typeface="+mn-lt"/>
                <a:ea typeface="+mn-ea"/>
                <a:cs typeface="+mn-cs"/>
              </a:defRPr>
            </a:lvl1pPr>
          </a:lstStyle>
          <a:p>
            <a:r>
              <a:rPr lang="en-US" dirty="0"/>
              <a:t>Wizard Chart</a:t>
            </a:r>
          </a:p>
        </p:txBody>
      </p:sp>
      <p:sp>
        <p:nvSpPr>
          <p:cNvPr id="6" name="Table Placeholder 5"/>
          <p:cNvSpPr>
            <a:spLocks noGrp="1"/>
          </p:cNvSpPr>
          <p:nvPr>
            <p:ph type="tbl" sz="quarter" idx="13"/>
          </p:nvPr>
        </p:nvSpPr>
        <p:spPr>
          <a:xfrm>
            <a:off x="5185519" y="1391199"/>
            <a:ext cx="4338276" cy="5096770"/>
          </a:xfrm>
          <a:prstGeom prst="rect">
            <a:avLst/>
          </a:prstGeom>
        </p:spPr>
        <p:txBody>
          <a:bodyPr>
            <a:normAutofit/>
          </a:bodyPr>
          <a:lstStyle>
            <a:lvl1pPr marL="269598" indent="-269598" algn="l" defTabSz="974345" rtl="0" eaLnBrk="1" fontAlgn="base" latinLnBrk="0" hangingPunct="1">
              <a:spcBef>
                <a:spcPct val="40000"/>
              </a:spcBef>
              <a:spcAft>
                <a:spcPct val="0"/>
              </a:spcAft>
              <a:buClr>
                <a:schemeClr val="tx1"/>
              </a:buClr>
              <a:buSzPct val="100000"/>
              <a:buFont typeface="Verdana" pitchFamily="34" charset="0"/>
              <a:buChar char="•"/>
              <a:defRPr lang="en-US" altLang="zh-CN" sz="2400" kern="1200" noProof="1" dirty="0" smtClean="0">
                <a:solidFill>
                  <a:schemeClr val="tx1"/>
                </a:solidFill>
                <a:latin typeface="+mn-lt"/>
                <a:ea typeface="+mn-ea"/>
                <a:cs typeface="+mn-cs"/>
              </a:defRPr>
            </a:lvl1pPr>
          </a:lstStyle>
          <a:p>
            <a:r>
              <a:rPr lang="en-US" dirty="0"/>
              <a:t>Click icon to add table</a:t>
            </a:r>
          </a:p>
        </p:txBody>
      </p:sp>
      <p:sp>
        <p:nvSpPr>
          <p:cNvPr id="5" name="Text Placeholder 6"/>
          <p:cNvSpPr>
            <a:spLocks noGrp="1"/>
          </p:cNvSpPr>
          <p:nvPr>
            <p:ph type="body" sz="quarter" idx="14"/>
          </p:nvPr>
        </p:nvSpPr>
        <p:spPr>
          <a:xfrm>
            <a:off x="384669" y="1171059"/>
            <a:ext cx="4350945" cy="406595"/>
          </a:xfrm>
          <a:blipFill dpi="0" rotWithShape="1">
            <a:blip r:embed="rId3" cstate="print"/>
            <a:srcRect/>
            <a:tile tx="0" ty="0" sx="100000" sy="100000" flip="none" algn="b"/>
          </a:blipFill>
        </p:spPr>
        <p:txBody>
          <a:bodyPr lIns="0" tIns="0" rIns="0" bIns="90802" anchor="b" anchorCtr="0">
            <a:normAutofit/>
          </a:bodyPr>
          <a:lstStyle>
            <a:lvl1pPr marL="0" indent="0" algn="ctr">
              <a:buNone/>
              <a:defRPr sz="1600" b="1" cap="all" baseline="0"/>
            </a:lvl1pPr>
          </a:lstStyle>
          <a:p>
            <a:pPr lvl="0"/>
            <a:r>
              <a:rPr lang="en-US"/>
              <a:t>Click to edit Master text styles</a:t>
            </a:r>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6016" y="3425992"/>
            <a:ext cx="8899981" cy="589709"/>
          </a:xfrm>
          <a:prstGeom prst="rect">
            <a:avLst/>
          </a:prstGeom>
        </p:spPr>
        <p:txBody>
          <a:bodyPr lIns="45445" tIns="45445" rIns="45445" bIns="45445" anchor="b" anchorCtr="0">
            <a:normAutofit/>
          </a:bodyPr>
          <a:lstStyle>
            <a:lvl1pPr>
              <a:defRPr sz="2800" b="1">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296017" y="4015639"/>
            <a:ext cx="8909290" cy="539162"/>
          </a:xfrm>
          <a:prstGeom prst="rect">
            <a:avLst/>
          </a:prstGeom>
        </p:spPr>
        <p:txBody>
          <a:bodyPr lIns="45445" rIns="45445">
            <a:normAutofit/>
          </a:bodyPr>
          <a:lstStyle>
            <a:lvl1pPr marL="0" indent="0" algn="l">
              <a:buNone/>
              <a:defRPr sz="2400">
                <a:solidFill>
                  <a:srgbClr val="666666"/>
                </a:solidFill>
              </a:defRPr>
            </a:lvl1pPr>
            <a:lvl2pPr marL="487302" indent="0" algn="ctr">
              <a:buNone/>
              <a:defRPr>
                <a:solidFill>
                  <a:schemeClr val="tx1">
                    <a:tint val="75000"/>
                  </a:schemeClr>
                </a:solidFill>
              </a:defRPr>
            </a:lvl2pPr>
            <a:lvl3pPr marL="974603" indent="0" algn="ctr">
              <a:buNone/>
              <a:defRPr>
                <a:solidFill>
                  <a:schemeClr val="tx1">
                    <a:tint val="75000"/>
                  </a:schemeClr>
                </a:solidFill>
              </a:defRPr>
            </a:lvl3pPr>
            <a:lvl4pPr marL="1461899" indent="0" algn="ctr">
              <a:buNone/>
              <a:defRPr>
                <a:solidFill>
                  <a:schemeClr val="tx1">
                    <a:tint val="75000"/>
                  </a:schemeClr>
                </a:solidFill>
              </a:defRPr>
            </a:lvl4pPr>
            <a:lvl5pPr marL="1949204" indent="0" algn="ctr">
              <a:buNone/>
              <a:defRPr>
                <a:solidFill>
                  <a:schemeClr val="tx1">
                    <a:tint val="75000"/>
                  </a:schemeClr>
                </a:solidFill>
              </a:defRPr>
            </a:lvl5pPr>
            <a:lvl6pPr marL="2436502" indent="0" algn="ctr">
              <a:buNone/>
              <a:defRPr>
                <a:solidFill>
                  <a:schemeClr val="tx1">
                    <a:tint val="75000"/>
                  </a:schemeClr>
                </a:solidFill>
              </a:defRPr>
            </a:lvl6pPr>
            <a:lvl7pPr marL="2923803" indent="0" algn="ctr">
              <a:buNone/>
              <a:defRPr>
                <a:solidFill>
                  <a:schemeClr val="tx1">
                    <a:tint val="75000"/>
                  </a:schemeClr>
                </a:solidFill>
              </a:defRPr>
            </a:lvl7pPr>
            <a:lvl8pPr marL="3411103" indent="0" algn="ctr">
              <a:buNone/>
              <a:defRPr>
                <a:solidFill>
                  <a:schemeClr val="tx1">
                    <a:tint val="75000"/>
                  </a:schemeClr>
                </a:solidFill>
              </a:defRPr>
            </a:lvl8pPr>
            <a:lvl9pPr marL="3898401" indent="0" algn="ctr">
              <a:buNone/>
              <a:defRPr>
                <a:solidFill>
                  <a:schemeClr val="tx1">
                    <a:tint val="75000"/>
                  </a:schemeClr>
                </a:solidFill>
              </a:defRPr>
            </a:lvl9pPr>
          </a:lstStyle>
          <a:p>
            <a:r>
              <a:rPr lang="en-US"/>
              <a:t>Click to edit Master subtitle style</a:t>
            </a:r>
            <a:endParaRPr lang="en-US" dirty="0"/>
          </a:p>
        </p:txBody>
      </p:sp>
      <p:cxnSp>
        <p:nvCxnSpPr>
          <p:cNvPr id="12" name="Straight Connector 11"/>
          <p:cNvCxnSpPr/>
          <p:nvPr/>
        </p:nvCxnSpPr>
        <p:spPr>
          <a:xfrm>
            <a:off x="69" y="6555697"/>
            <a:ext cx="9906000" cy="0"/>
          </a:xfrm>
          <a:prstGeom prst="line">
            <a:avLst/>
          </a:prstGeom>
          <a:ln w="12700">
            <a:solidFill>
              <a:srgbClr val="999999"/>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customXml" Target="../../customXml/item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customXml/item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23" name="Object 22" hidden="1"/>
          <p:cNvGraphicFramePr>
            <a:graphicFrameLocks noChangeAspect="1"/>
          </p:cNvGraphicFramePr>
          <p:nvPr>
            <p:extLst>
              <p:ext uri="{D42A27DB-BD31-4B8C-83A1-F6EECF244321}">
                <p14:modId xmlns:p14="http://schemas.microsoft.com/office/powerpoint/2010/main" val="4042912309"/>
              </p:ext>
            </p:extLst>
          </p:nvPr>
        </p:nvGraphicFramePr>
        <p:xfrm>
          <a:off x="1" y="1"/>
          <a:ext cx="161625" cy="146257"/>
        </p:xfrm>
        <a:graphic>
          <a:graphicData uri="http://schemas.openxmlformats.org/presentationml/2006/ole">
            <mc:AlternateContent xmlns:mc="http://schemas.openxmlformats.org/markup-compatibility/2006">
              <mc:Choice xmlns:v="urn:schemas-microsoft-com:vml" Requires="v">
                <p:oleObj name="think-cell Folie" r:id="rId17" imgW="360" imgH="360" progId="TCLayout.ActiveDocument.1">
                  <p:embed/>
                </p:oleObj>
              </mc:Choice>
              <mc:Fallback>
                <p:oleObj name="think-cell Folie" r:id="rId17" imgW="360" imgH="360" progId="TCLayout.ActiveDocument.1">
                  <p:embed/>
                  <p:pic>
                    <p:nvPicPr>
                      <p:cNvPr id="0" name="Object 2"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 y="1"/>
                        <a:ext cx="161625" cy="1462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Freeform 12"/>
          <p:cNvSpPr/>
          <p:nvPr/>
        </p:nvSpPr>
        <p:spPr>
          <a:xfrm>
            <a:off x="70" y="905108"/>
            <a:ext cx="9607802" cy="126366"/>
          </a:xfrm>
          <a:custGeom>
            <a:avLst/>
            <a:gdLst>
              <a:gd name="connsiteX0" fmla="*/ 0 w 9457509"/>
              <a:gd name="connsiteY0" fmla="*/ 0 h 195943"/>
              <a:gd name="connsiteX1" fmla="*/ 9457509 w 9457509"/>
              <a:gd name="connsiteY1" fmla="*/ 39189 h 195943"/>
              <a:gd name="connsiteX2" fmla="*/ 9353006 w 9457509"/>
              <a:gd name="connsiteY2" fmla="*/ 169817 h 195943"/>
              <a:gd name="connsiteX3" fmla="*/ 0 w 9457509"/>
              <a:gd name="connsiteY3" fmla="*/ 195943 h 195943"/>
              <a:gd name="connsiteX0" fmla="*/ 0 w 9457509"/>
              <a:gd name="connsiteY0" fmla="*/ 0 h 196306"/>
              <a:gd name="connsiteX1" fmla="*/ 9457509 w 9457509"/>
              <a:gd name="connsiteY1" fmla="*/ 39189 h 196306"/>
              <a:gd name="connsiteX2" fmla="*/ 9297557 w 9457509"/>
              <a:gd name="connsiteY2" fmla="*/ 196306 h 196306"/>
              <a:gd name="connsiteX3" fmla="*/ 0 w 9457509"/>
              <a:gd name="connsiteY3" fmla="*/ 195943 h 196306"/>
              <a:gd name="connsiteX0" fmla="*/ 13063 w 9457509"/>
              <a:gd name="connsiteY0" fmla="*/ 4716 h 157117"/>
              <a:gd name="connsiteX1" fmla="*/ 9457509 w 9457509"/>
              <a:gd name="connsiteY1" fmla="*/ 0 h 157117"/>
              <a:gd name="connsiteX2" fmla="*/ 9297557 w 9457509"/>
              <a:gd name="connsiteY2" fmla="*/ 157117 h 157117"/>
              <a:gd name="connsiteX3" fmla="*/ 0 w 9457509"/>
              <a:gd name="connsiteY3" fmla="*/ 156754 h 157117"/>
              <a:gd name="connsiteX0" fmla="*/ 13063 w 9449163"/>
              <a:gd name="connsiteY0" fmla="*/ 0 h 152401"/>
              <a:gd name="connsiteX1" fmla="*/ 9449163 w 9449163"/>
              <a:gd name="connsiteY1" fmla="*/ 0 h 152401"/>
              <a:gd name="connsiteX2" fmla="*/ 9297557 w 9449163"/>
              <a:gd name="connsiteY2" fmla="*/ 152401 h 152401"/>
              <a:gd name="connsiteX3" fmla="*/ 0 w 9449163"/>
              <a:gd name="connsiteY3" fmla="*/ 152038 h 152401"/>
              <a:gd name="connsiteX0" fmla="*/ 13063 w 9449163"/>
              <a:gd name="connsiteY0" fmla="*/ 0 h 152400"/>
              <a:gd name="connsiteX1" fmla="*/ 9449163 w 9449163"/>
              <a:gd name="connsiteY1" fmla="*/ 0 h 152400"/>
              <a:gd name="connsiteX2" fmla="*/ 9372963 w 9449163"/>
              <a:gd name="connsiteY2" fmla="*/ 152400 h 152400"/>
              <a:gd name="connsiteX3" fmla="*/ 0 w 9449163"/>
              <a:gd name="connsiteY3" fmla="*/ 152038 h 152400"/>
              <a:gd name="connsiteX0" fmla="*/ 13063 w 9449163"/>
              <a:gd name="connsiteY0" fmla="*/ 0 h 152400"/>
              <a:gd name="connsiteX1" fmla="*/ 9449163 w 9449163"/>
              <a:gd name="connsiteY1" fmla="*/ 0 h 152400"/>
              <a:gd name="connsiteX2" fmla="*/ 9415032 w 9449163"/>
              <a:gd name="connsiteY2" fmla="*/ 152400 h 152400"/>
              <a:gd name="connsiteX3" fmla="*/ 0 w 9449163"/>
              <a:gd name="connsiteY3" fmla="*/ 152038 h 152400"/>
              <a:gd name="connsiteX0" fmla="*/ 12269 w 9449163"/>
              <a:gd name="connsiteY0" fmla="*/ 0 h 152400"/>
              <a:gd name="connsiteX1" fmla="*/ 9449163 w 9449163"/>
              <a:gd name="connsiteY1" fmla="*/ 0 h 152400"/>
              <a:gd name="connsiteX2" fmla="*/ 9415032 w 9449163"/>
              <a:gd name="connsiteY2" fmla="*/ 152400 h 152400"/>
              <a:gd name="connsiteX3" fmla="*/ 0 w 9449163"/>
              <a:gd name="connsiteY3" fmla="*/ 152038 h 152400"/>
              <a:gd name="connsiteX0" fmla="*/ 0 w 9436894"/>
              <a:gd name="connsiteY0" fmla="*/ 0 h 152400"/>
              <a:gd name="connsiteX1" fmla="*/ 9436894 w 9436894"/>
              <a:gd name="connsiteY1" fmla="*/ 0 h 152400"/>
              <a:gd name="connsiteX2" fmla="*/ 9402763 w 9436894"/>
              <a:gd name="connsiteY2" fmla="*/ 152400 h 152400"/>
              <a:gd name="connsiteX3" fmla="*/ 0 w 9436894"/>
              <a:gd name="connsiteY3" fmla="*/ 152038 h 152400"/>
            </a:gdLst>
            <a:ahLst/>
            <a:cxnLst>
              <a:cxn ang="0">
                <a:pos x="connsiteX0" y="connsiteY0"/>
              </a:cxn>
              <a:cxn ang="0">
                <a:pos x="connsiteX1" y="connsiteY1"/>
              </a:cxn>
              <a:cxn ang="0">
                <a:pos x="connsiteX2" y="connsiteY2"/>
              </a:cxn>
              <a:cxn ang="0">
                <a:pos x="connsiteX3" y="connsiteY3"/>
              </a:cxn>
            </a:cxnLst>
            <a:rect l="l" t="t" r="r" b="b"/>
            <a:pathLst>
              <a:path w="9436894" h="152400">
                <a:moveTo>
                  <a:pt x="0" y="0"/>
                </a:moveTo>
                <a:lnTo>
                  <a:pt x="9436894" y="0"/>
                </a:lnTo>
                <a:lnTo>
                  <a:pt x="9402763" y="152400"/>
                </a:lnTo>
                <a:lnTo>
                  <a:pt x="0" y="152038"/>
                </a:lnTo>
              </a:path>
            </a:pathLst>
          </a:custGeom>
          <a:solidFill>
            <a:srgbClr val="002060"/>
          </a:solidFill>
          <a:ln w="19050">
            <a:noFill/>
          </a:ln>
        </p:spPr>
        <p:style>
          <a:lnRef idx="1">
            <a:schemeClr val="accent1"/>
          </a:lnRef>
          <a:fillRef idx="0">
            <a:schemeClr val="accent1"/>
          </a:fillRef>
          <a:effectRef idx="0">
            <a:schemeClr val="accent1"/>
          </a:effectRef>
          <a:fontRef idx="minor">
            <a:schemeClr val="tx1"/>
          </a:fontRef>
        </p:style>
        <p:txBody>
          <a:bodyPr lIns="90802" tIns="45445" rIns="90802" bIns="45445" rtlCol="0" anchor="ctr"/>
          <a:lstStyle/>
          <a:p>
            <a:pPr algn="ctr"/>
            <a:endParaRPr lang="fr-FR" dirty="0"/>
          </a:p>
        </p:txBody>
      </p:sp>
      <p:sp>
        <p:nvSpPr>
          <p:cNvPr id="22" name="Rectangle 2"/>
          <p:cNvSpPr>
            <a:spLocks noGrp="1" noChangeArrowheads="1"/>
          </p:cNvSpPr>
          <p:nvPr>
            <p:ph type="title"/>
          </p:nvPr>
        </p:nvSpPr>
        <p:spPr bwMode="gray">
          <a:xfrm>
            <a:off x="183260" y="53576"/>
            <a:ext cx="9320000" cy="834432"/>
          </a:xfrm>
          <a:prstGeom prst="rect">
            <a:avLst/>
          </a:prstGeom>
          <a:noFill/>
          <a:ln w="9525">
            <a:noFill/>
            <a:miter lim="800000"/>
            <a:headEnd/>
            <a:tailEnd/>
          </a:ln>
          <a:effectLst/>
        </p:spPr>
        <p:txBody>
          <a:bodyPr vert="horz" wrap="square" lIns="0" tIns="0" rIns="71494" bIns="0" numCol="1" anchor="ctr" anchorCtr="0" compatLnSpc="1">
            <a:prstTxWarp prst="textNoShape">
              <a:avLst/>
            </a:prstTxWarp>
          </a:bodyPr>
          <a:lstStyle/>
          <a:p>
            <a:pPr lvl="0"/>
            <a:endParaRPr lang="en-CA" noProof="1"/>
          </a:p>
        </p:txBody>
      </p:sp>
      <p:sp>
        <p:nvSpPr>
          <p:cNvPr id="11" name="Text Placeholder 10"/>
          <p:cNvSpPr>
            <a:spLocks noGrp="1"/>
          </p:cNvSpPr>
          <p:nvPr>
            <p:ph type="body" idx="1"/>
          </p:nvPr>
        </p:nvSpPr>
        <p:spPr>
          <a:xfrm>
            <a:off x="382246" y="1287064"/>
            <a:ext cx="9141513" cy="5095600"/>
          </a:xfrm>
          <a:prstGeom prst="rect">
            <a:avLst/>
          </a:prstGeom>
        </p:spPr>
        <p:txBody>
          <a:bodyPr vert="horz" lIns="90802" tIns="45445" rIns="90802" bIns="45445"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SlideNumber"/>
          <p:cNvSpPr/>
          <p:nvPr/>
        </p:nvSpPr>
        <p:spPr>
          <a:xfrm>
            <a:off x="9225817" y="6615820"/>
            <a:ext cx="325836" cy="151639"/>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45445" rIns="0" bIns="18150" rtlCol="0" anchor="b" anchorCtr="0"/>
          <a:lstStyle/>
          <a:p>
            <a:pPr algn="ctr"/>
            <a:fld id="{BB69BBE8-4DB2-4642-B003-B220ACD5A2FD}" type="slidenum">
              <a:rPr lang="en-US" sz="800" baseline="0" smtClean="0">
                <a:solidFill>
                  <a:srgbClr val="080808"/>
                </a:solidFill>
                <a:latin typeface="Verdana" pitchFamily="34" charset="0"/>
              </a:rPr>
              <a:pPr algn="ctr"/>
              <a:t>‹#›</a:t>
            </a:fld>
            <a:endParaRPr lang="fr-FR" sz="600" dirty="0">
              <a:solidFill>
                <a:srgbClr val="080808"/>
              </a:solidFill>
            </a:endParaRPr>
          </a:p>
        </p:txBody>
      </p:sp>
      <p:cxnSp>
        <p:nvCxnSpPr>
          <p:cNvPr id="28" name="Straight Connector 27"/>
          <p:cNvCxnSpPr/>
          <p:nvPr/>
        </p:nvCxnSpPr>
        <p:spPr>
          <a:xfrm>
            <a:off x="69" y="6555697"/>
            <a:ext cx="9906000" cy="0"/>
          </a:xfrm>
          <a:prstGeom prst="line">
            <a:avLst/>
          </a:prstGeom>
          <a:ln w="12700">
            <a:solidFill>
              <a:srgbClr val="999999"/>
            </a:solidFill>
          </a:ln>
          <a:effectLst/>
        </p:spPr>
        <p:style>
          <a:lnRef idx="2">
            <a:schemeClr val="accent1"/>
          </a:lnRef>
          <a:fillRef idx="0">
            <a:schemeClr val="accent1"/>
          </a:fillRef>
          <a:effectRef idx="1">
            <a:schemeClr val="accent1"/>
          </a:effectRef>
          <a:fontRef idx="minor">
            <a:schemeClr val="tx1"/>
          </a:fontRef>
        </p:style>
      </p:cxnSp>
      <p:sp>
        <p:nvSpPr>
          <p:cNvPr id="9" name="Notes"/>
          <p:cNvSpPr txBox="1">
            <a:spLocks noChangeArrowheads="1"/>
          </p:cNvSpPr>
          <p:nvPr/>
        </p:nvSpPr>
        <p:spPr bwMode="auto">
          <a:xfrm>
            <a:off x="186263" y="6400018"/>
            <a:ext cx="7088863" cy="153888"/>
          </a:xfrm>
          <a:prstGeom prst="rect">
            <a:avLst/>
          </a:prstGeom>
          <a:noFill/>
          <a:ln w="12700">
            <a:noFill/>
            <a:miter lim="800000"/>
            <a:headEnd type="none" w="sm" len="sm"/>
            <a:tailEnd type="none" w="sm" len="sm"/>
          </a:ln>
          <a:effectLst/>
        </p:spPr>
        <p:txBody>
          <a:bodyPr lIns="0" tIns="0" rIns="0" bIns="0" anchor="b">
            <a:spAutoFit/>
          </a:bodyPr>
          <a:lstStyle/>
          <a:p>
            <a:pPr marL="182890" indent="-182890" defTabSz="875024" fontAlgn="t"/>
            <a:endParaRPr lang="en-CA" sz="1000" noProof="0" dirty="0"/>
          </a:p>
        </p:txBody>
      </p:sp>
      <p:sp>
        <p:nvSpPr>
          <p:cNvPr id="14" name="OfficeCode" hidden="1"/>
          <p:cNvSpPr txBox="1"/>
          <p:nvPr userDrawn="1">
            <p:custDataLst>
              <p:tags r:id="rId16"/>
            </p:custDataLst>
          </p:nvPr>
        </p:nvSpPr>
        <p:spPr>
          <a:xfrm>
            <a:off x="8589861" y="6582850"/>
            <a:ext cx="212879" cy="184666"/>
          </a:xfrm>
          <a:prstGeom prst="rect">
            <a:avLst/>
          </a:prstGeom>
          <a:noFill/>
        </p:spPr>
        <p:txBody>
          <a:bodyPr vert="horz" wrap="none" lIns="45720" rIns="0" rtlCol="0" anchor="b">
            <a:spAutoFit/>
          </a:bodyPr>
          <a:lstStyle/>
          <a:p>
            <a:pPr algn="l"/>
            <a:r>
              <a:rPr lang="" sz="600" b="0" i="0" u="none">
                <a:latin typeface="Verdana"/>
              </a:rPr>
              <a:t>BOS</a:t>
            </a:r>
            <a:endParaRPr lang="" sz="600" b="0" i="0" u="none" dirty="0">
              <a:latin typeface="Verdana"/>
            </a:endParaRPr>
          </a:p>
        </p:txBody>
      </p:sp>
      <p:sp>
        <p:nvSpPr>
          <p:cNvPr id="3" name="CreatedFooter" hidden="1"/>
          <p:cNvSpPr txBox="1"/>
          <p:nvPr userDrawn="1"/>
        </p:nvSpPr>
        <p:spPr>
          <a:xfrm>
            <a:off x="8014606" y="6629016"/>
            <a:ext cx="1285288" cy="92333"/>
          </a:xfrm>
          <a:prstGeom prst="rect">
            <a:avLst/>
          </a:prstGeom>
          <a:noFill/>
        </p:spPr>
        <p:txBody>
          <a:bodyPr vert="horz" wrap="none" lIns="45720" tIns="0" rIns="0" bIns="0" rtlCol="0" anchor="ctr">
            <a:spAutoFit/>
          </a:bodyPr>
          <a:lstStyle/>
          <a:p>
            <a:pPr algn="r"/>
            <a:r>
              <a:rPr lang="de-DE" sz="600" b="0" i="0" u="none">
                <a:latin typeface="Verdana"/>
              </a:rPr>
              <a:t>ITC 00 Introduction (Master) vf</a:t>
            </a:r>
            <a:endParaRPr lang="de-DE" sz="600" b="0" i="0" u="none" dirty="0">
              <a:latin typeface="Verdana"/>
            </a:endParaRPr>
          </a:p>
        </p:txBody>
      </p:sp>
    </p:spTree>
    <p:custDataLst>
      <p:custData r:id="rId14"/>
      <p:custData r:id="rId15"/>
    </p:custData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hf sldNum="0" hdr="0" ftr="0" dt="0"/>
  <p:txStyles>
    <p:titleStyle>
      <a:lvl1pPr algn="l" defTabSz="974603" rtl="0" eaLnBrk="1" latinLnBrk="0" hangingPunct="1">
        <a:spcBef>
          <a:spcPct val="0"/>
        </a:spcBef>
        <a:buNone/>
        <a:defRPr sz="2600" kern="1200">
          <a:solidFill>
            <a:schemeClr val="tx1"/>
          </a:solidFill>
          <a:latin typeface="+mj-lt"/>
          <a:ea typeface="+mj-ea"/>
          <a:cs typeface="+mj-cs"/>
        </a:defRPr>
      </a:lvl1pPr>
    </p:titleStyle>
    <p:bodyStyle>
      <a:lvl1pPr marL="269598" marR="0" indent="-269598" algn="l" defTabSz="974345" rtl="0" eaLnBrk="1" fontAlgn="base" latinLnBrk="0" hangingPunct="1">
        <a:lnSpc>
          <a:spcPct val="100000"/>
        </a:lnSpc>
        <a:spcBef>
          <a:spcPct val="40000"/>
        </a:spcBef>
        <a:spcAft>
          <a:spcPct val="0"/>
        </a:spcAft>
        <a:buClr>
          <a:schemeClr val="tx1"/>
        </a:buClr>
        <a:buSzPts val="2400"/>
        <a:buFont typeface="Verdana" pitchFamily="34" charset="0"/>
        <a:buChar char="•"/>
        <a:tabLst/>
        <a:defRPr kumimoji="0" lang="en-US" altLang="zh-CN" sz="2000" b="0" i="0" u="none" strike="noStrike" kern="1200" cap="none" spc="0" normalizeH="0" baseline="0" noProof="1">
          <a:ln>
            <a:noFill/>
          </a:ln>
          <a:solidFill>
            <a:schemeClr val="tx1"/>
          </a:solidFill>
          <a:effectLst/>
          <a:uLnTx/>
          <a:uFillTx/>
          <a:latin typeface="+mn-lt"/>
          <a:ea typeface="+mn-ea"/>
          <a:cs typeface="+mn-cs"/>
        </a:defRPr>
      </a:lvl1pPr>
      <a:lvl2pPr marL="570728" marR="0" indent="-118271" algn="l" defTabSz="974345" rtl="0" eaLnBrk="1" fontAlgn="base" latinLnBrk="0" hangingPunct="1">
        <a:lnSpc>
          <a:spcPct val="100000"/>
        </a:lnSpc>
        <a:spcBef>
          <a:spcPct val="20000"/>
        </a:spcBef>
        <a:spcAft>
          <a:spcPct val="0"/>
        </a:spcAft>
        <a:buClr>
          <a:schemeClr val="tx1"/>
        </a:buClr>
        <a:buSzPts val="2200"/>
        <a:buFont typeface="Verdana"/>
        <a:buChar char="-"/>
        <a:tabLst/>
        <a:defRPr lang="en-CA" altLang="zh-CN" sz="1800" kern="1200" baseline="0" noProof="1">
          <a:solidFill>
            <a:schemeClr val="tx1"/>
          </a:solidFill>
          <a:latin typeface="+mn-lt"/>
          <a:ea typeface="+mn-ea"/>
          <a:cs typeface="+mn-cs"/>
        </a:defRPr>
      </a:lvl2pPr>
      <a:lvl3pPr marL="1045294" marR="0" indent="-285374" algn="l" defTabSz="974345" rtl="0" eaLnBrk="1" fontAlgn="base" latinLnBrk="0" hangingPunct="1">
        <a:lnSpc>
          <a:spcPct val="100000"/>
        </a:lnSpc>
        <a:spcBef>
          <a:spcPct val="20000"/>
        </a:spcBef>
        <a:spcAft>
          <a:spcPct val="0"/>
        </a:spcAft>
        <a:buClr>
          <a:schemeClr val="tx1"/>
        </a:buClr>
        <a:buSzPts val="2200"/>
        <a:buFont typeface="Marlett" pitchFamily="2" charset="2"/>
        <a:buChar char="8"/>
        <a:tabLst/>
        <a:defRPr lang="zh-CN" altLang="en-US" sz="1800" kern="1200" noProof="1">
          <a:solidFill>
            <a:schemeClr val="tx1"/>
          </a:solidFill>
          <a:latin typeface="+mn-lt"/>
          <a:ea typeface="+mn-ea"/>
          <a:cs typeface="+mn-cs"/>
        </a:defRPr>
      </a:lvl3pPr>
      <a:lvl4pPr marL="1443922" marR="0" indent="-208868" algn="l" defTabSz="974603" rtl="0" eaLnBrk="1" fontAlgn="auto" latinLnBrk="0" hangingPunct="1">
        <a:lnSpc>
          <a:spcPct val="100000"/>
        </a:lnSpc>
        <a:spcBef>
          <a:spcPct val="20000"/>
        </a:spcBef>
        <a:spcAft>
          <a:spcPts val="0"/>
        </a:spcAft>
        <a:buClr>
          <a:schemeClr val="tx1"/>
        </a:buClr>
        <a:buSzTx/>
        <a:buFont typeface="Verdana" pitchFamily="34" charset="0"/>
        <a:buChar char="-"/>
        <a:tabLst/>
        <a:defRPr lang="en-CA" altLang="zh-CN" sz="1800" kern="1200">
          <a:solidFill>
            <a:schemeClr val="tx1"/>
          </a:solidFill>
          <a:latin typeface="+mn-lt"/>
          <a:ea typeface="+mn-ea"/>
          <a:cs typeface="+mn-cs"/>
        </a:defRPr>
      </a:lvl4pPr>
      <a:lvl5pPr marL="2192853" indent="-243629" algn="l" defTabSz="974603" rtl="0" eaLnBrk="1" latinLnBrk="0" hangingPunct="1">
        <a:spcBef>
          <a:spcPct val="20000"/>
        </a:spcBef>
        <a:buFont typeface="Arial" pitchFamily="34" charset="0"/>
        <a:buChar char="»"/>
        <a:defRPr sz="2400" kern="1200">
          <a:solidFill>
            <a:schemeClr val="tx1"/>
          </a:solidFill>
          <a:latin typeface="Verdana" pitchFamily="34" charset="0"/>
          <a:ea typeface="+mn-ea"/>
          <a:cs typeface="+mn-cs"/>
        </a:defRPr>
      </a:lvl5pPr>
      <a:lvl6pPr marL="2680153" indent="-243629" algn="l" defTabSz="974603"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67452" indent="-243629" algn="l" defTabSz="974603"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654752" indent="-243629" algn="l" defTabSz="974603"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142054" indent="-243629" algn="l" defTabSz="974603"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en-US"/>
      </a:defPPr>
      <a:lvl1pPr marL="0" algn="l" defTabSz="974603" rtl="0" eaLnBrk="1" latinLnBrk="0" hangingPunct="1">
        <a:defRPr sz="1800" kern="1200">
          <a:solidFill>
            <a:schemeClr val="tx1"/>
          </a:solidFill>
          <a:latin typeface="+mn-lt"/>
          <a:ea typeface="+mn-ea"/>
          <a:cs typeface="+mn-cs"/>
        </a:defRPr>
      </a:lvl1pPr>
      <a:lvl2pPr marL="487302" algn="l" defTabSz="974603" rtl="0" eaLnBrk="1" latinLnBrk="0" hangingPunct="1">
        <a:defRPr sz="1900" kern="1200">
          <a:solidFill>
            <a:schemeClr val="tx1"/>
          </a:solidFill>
          <a:latin typeface="+mn-lt"/>
          <a:ea typeface="+mn-ea"/>
          <a:cs typeface="+mn-cs"/>
        </a:defRPr>
      </a:lvl2pPr>
      <a:lvl3pPr marL="974603" algn="l" defTabSz="974603" rtl="0" eaLnBrk="1" latinLnBrk="0" hangingPunct="1">
        <a:defRPr sz="1900" kern="1200">
          <a:solidFill>
            <a:schemeClr val="tx1"/>
          </a:solidFill>
          <a:latin typeface="+mn-lt"/>
          <a:ea typeface="+mn-ea"/>
          <a:cs typeface="+mn-cs"/>
        </a:defRPr>
      </a:lvl3pPr>
      <a:lvl4pPr marL="1461899" algn="l" defTabSz="974603" rtl="0" eaLnBrk="1" latinLnBrk="0" hangingPunct="1">
        <a:defRPr sz="1900" kern="1200">
          <a:solidFill>
            <a:schemeClr val="tx1"/>
          </a:solidFill>
          <a:latin typeface="+mn-lt"/>
          <a:ea typeface="+mn-ea"/>
          <a:cs typeface="+mn-cs"/>
        </a:defRPr>
      </a:lvl4pPr>
      <a:lvl5pPr marL="1949204" algn="l" defTabSz="974603" rtl="0" eaLnBrk="1" latinLnBrk="0" hangingPunct="1">
        <a:defRPr sz="1900" kern="1200">
          <a:solidFill>
            <a:schemeClr val="tx1"/>
          </a:solidFill>
          <a:latin typeface="+mn-lt"/>
          <a:ea typeface="+mn-ea"/>
          <a:cs typeface="+mn-cs"/>
        </a:defRPr>
      </a:lvl5pPr>
      <a:lvl6pPr marL="2436502" algn="l" defTabSz="974603" rtl="0" eaLnBrk="1" latinLnBrk="0" hangingPunct="1">
        <a:defRPr sz="1900" kern="1200">
          <a:solidFill>
            <a:schemeClr val="tx1"/>
          </a:solidFill>
          <a:latin typeface="+mn-lt"/>
          <a:ea typeface="+mn-ea"/>
          <a:cs typeface="+mn-cs"/>
        </a:defRPr>
      </a:lvl6pPr>
      <a:lvl7pPr marL="2923803" algn="l" defTabSz="974603" rtl="0" eaLnBrk="1" latinLnBrk="0" hangingPunct="1">
        <a:defRPr sz="1900" kern="1200">
          <a:solidFill>
            <a:schemeClr val="tx1"/>
          </a:solidFill>
          <a:latin typeface="+mn-lt"/>
          <a:ea typeface="+mn-ea"/>
          <a:cs typeface="+mn-cs"/>
        </a:defRPr>
      </a:lvl7pPr>
      <a:lvl8pPr marL="3411103" algn="l" defTabSz="974603" rtl="0" eaLnBrk="1" latinLnBrk="0" hangingPunct="1">
        <a:defRPr sz="1900" kern="1200">
          <a:solidFill>
            <a:schemeClr val="tx1"/>
          </a:solidFill>
          <a:latin typeface="+mn-lt"/>
          <a:ea typeface="+mn-ea"/>
          <a:cs typeface="+mn-cs"/>
        </a:defRPr>
      </a:lvl8pPr>
      <a:lvl9pPr marL="3898401" algn="l" defTabSz="97460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Instrumental_convergence" TargetMode="External"/><Relationship Id="rId2" Type="http://schemas.openxmlformats.org/officeDocument/2006/relationships/hyperlink" Target="https://en.wikipedia.org/wiki/Misaligned_goals_in_artificial_intelligence#Specification_gaming"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en.wikipedia.org/wiki/Domain_adaptation"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hyperlink" Target="https://en.wikipedia.org/wiki/Geoffrey_Hinton"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hyperlink" Target="http://psych.fullerton.edu/mbirnbaum/psych101/eliza.htm"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296016" y="1132598"/>
            <a:ext cx="8899981" cy="2554996"/>
          </a:xfrm>
        </p:spPr>
        <p:txBody>
          <a:bodyPr>
            <a:noAutofit/>
          </a:bodyPr>
          <a:lstStyle/>
          <a:p>
            <a:r>
              <a:rPr lang="de-DE" dirty="0"/>
              <a:t>Digital Ethics:</a:t>
            </a:r>
            <a:br>
              <a:rPr lang="de-DE" dirty="0"/>
            </a:br>
            <a:br>
              <a:rPr lang="de-DE" dirty="0"/>
            </a:br>
            <a:r>
              <a:rPr lang="de-DE" dirty="0"/>
              <a:t>Ethical Aspects of Emerging and Converging Technology (Part 2)</a:t>
            </a:r>
            <a:br>
              <a:rPr lang="de-DE" dirty="0"/>
            </a:br>
            <a:br>
              <a:rPr lang="de-DE" dirty="0"/>
            </a:br>
            <a:r>
              <a:rPr lang="de-DE" i="1" dirty="0"/>
              <a:t>The Ethics of Artificial Intelligence</a:t>
            </a:r>
            <a:endParaRPr lang="de-DE" dirty="0"/>
          </a:p>
        </p:txBody>
      </p:sp>
      <p:sp>
        <p:nvSpPr>
          <p:cNvPr id="3" name="Untertitel 2"/>
          <p:cNvSpPr>
            <a:spLocks noGrp="1"/>
          </p:cNvSpPr>
          <p:nvPr>
            <p:ph type="subTitle" idx="1"/>
          </p:nvPr>
        </p:nvSpPr>
        <p:spPr bwMode="gray">
          <a:xfrm>
            <a:off x="296016" y="3989513"/>
            <a:ext cx="8909290" cy="539162"/>
          </a:xfrm>
        </p:spPr>
        <p:txBody>
          <a:bodyPr>
            <a:noAutofit/>
          </a:bodyPr>
          <a:lstStyle/>
          <a:p>
            <a:r>
              <a:rPr lang="de-DE" dirty="0"/>
              <a:t>Trimester 1. 2023</a:t>
            </a:r>
          </a:p>
          <a:p>
            <a:endParaRPr lang="de-DE" dirty="0"/>
          </a:p>
          <a:p>
            <a:r>
              <a:rPr lang="de-DE" dirty="0"/>
              <a:t>Dr. Steve </a:t>
            </a:r>
            <a:r>
              <a:rPr lang="de-DE" dirty="0" err="1"/>
              <a:t>McKinlay</a:t>
            </a:r>
            <a:r>
              <a:rPr lang="de-DE" dirty="0"/>
              <a:t> </a:t>
            </a:r>
          </a:p>
        </p:txBody>
      </p:sp>
      <p:sp>
        <p:nvSpPr>
          <p:cNvPr id="4" name="BainBulletsConfiguration" hidden="1"/>
          <p:cNvSpPr txBox="1"/>
          <p:nvPr/>
        </p:nvSpPr>
        <p:spPr>
          <a:xfrm>
            <a:off x="12700" y="12700"/>
            <a:ext cx="8890000" cy="107722"/>
          </a:xfrm>
          <a:prstGeom prst="rect">
            <a:avLst/>
          </a:prstGeom>
          <a:noFill/>
        </p:spPr>
        <p:txBody>
          <a:bodyPr vert="horz" wrap="square" lIns="45720" rIns="45720" rtlCol="0">
            <a:spAutoFit/>
          </a:bodyPr>
          <a:lstStyle/>
          <a:p>
            <a:endParaRPr lang="en-US" sz="100" dirty="0">
              <a:solidFill>
                <a:srgbClr val="FFFFFF"/>
              </a:solidFill>
            </a:endParaRPr>
          </a:p>
        </p:txBody>
      </p:sp>
    </p:spTree>
    <p:extLst>
      <p:ext uri="{BB962C8B-B14F-4D97-AF65-F5344CB8AC3E}">
        <p14:creationId xmlns:p14="http://schemas.microsoft.com/office/powerpoint/2010/main" val="2496476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858CFEC4-202C-438E-B0B5-7EDEBA53A1DD}"/>
              </a:ext>
            </a:extLst>
          </p:cNvPr>
          <p:cNvSpPr>
            <a:spLocks noGrp="1"/>
          </p:cNvSpPr>
          <p:nvPr>
            <p:ph type="title"/>
          </p:nvPr>
        </p:nvSpPr>
        <p:spPr/>
        <p:txBody>
          <a:bodyPr/>
          <a:lstStyle/>
          <a:p>
            <a:pPr>
              <a:defRPr/>
            </a:pPr>
            <a:r>
              <a:rPr lang="en-US" dirty="0"/>
              <a:t>Wallach and Allen’s Criteria for “Functional Morality” for AMs</a:t>
            </a:r>
          </a:p>
        </p:txBody>
      </p:sp>
      <p:sp>
        <p:nvSpPr>
          <p:cNvPr id="86019" name="Content Placeholder 2">
            <a:extLst>
              <a:ext uri="{FF2B5EF4-FFF2-40B4-BE49-F238E27FC236}">
                <a16:creationId xmlns:a16="http://schemas.microsoft.com/office/drawing/2014/main" id="{073EEFBA-852E-8144-9D3D-E20939EA0CCA}"/>
              </a:ext>
            </a:extLst>
          </p:cNvPr>
          <p:cNvSpPr>
            <a:spLocks noGrp="1"/>
          </p:cNvSpPr>
          <p:nvPr>
            <p:ph idx="1"/>
          </p:nvPr>
        </p:nvSpPr>
        <p:spPr/>
        <p:txBody>
          <a:bodyPr/>
          <a:lstStyle/>
          <a:p>
            <a:pPr eaLnBrk="1" hangingPunct="1"/>
            <a:r>
              <a:rPr lang="en-GB" altLang="en-US" dirty="0"/>
              <a:t>Wallach and Allen also note that we do not yet have systems with </a:t>
            </a:r>
            <a:r>
              <a:rPr lang="en-GB" altLang="en-US" i="1" dirty="0"/>
              <a:t>both</a:t>
            </a:r>
            <a:r>
              <a:rPr lang="en-GB" altLang="en-US" dirty="0"/>
              <a:t> high autonomy and high sensitivity. </a:t>
            </a:r>
          </a:p>
          <a:p>
            <a:pPr eaLnBrk="1" hangingPunct="1"/>
            <a:endParaRPr lang="en-GB" altLang="en-US" dirty="0"/>
          </a:p>
          <a:p>
            <a:pPr eaLnBrk="1" hangingPunct="1"/>
            <a:r>
              <a:rPr lang="en-GB" altLang="en-US" dirty="0"/>
              <a:t>They point out that an aircraft autopilot is an example of a system that has </a:t>
            </a:r>
            <a:r>
              <a:rPr lang="en-GB" altLang="en-US" i="1" dirty="0"/>
              <a:t>significant autonomy </a:t>
            </a:r>
            <a:r>
              <a:rPr lang="en-GB" altLang="en-US" dirty="0"/>
              <a:t>(in a limited domain) but little </a:t>
            </a:r>
            <a:r>
              <a:rPr lang="en-GB" altLang="en-US" i="1" dirty="0"/>
              <a:t>sensitivity</a:t>
            </a:r>
            <a:r>
              <a:rPr lang="en-GB" altLang="en-US" dirty="0"/>
              <a:t> to ethical values. </a:t>
            </a:r>
          </a:p>
          <a:p>
            <a:pPr eaLnBrk="1" hangingPunct="1"/>
            <a:endParaRPr lang="en-GB" altLang="en-US" dirty="0"/>
          </a:p>
          <a:p>
            <a:pPr eaLnBrk="1" hangingPunct="1"/>
            <a:r>
              <a:rPr lang="en-GB" altLang="en-US" dirty="0"/>
              <a:t>Wallach and Allen also note that decision support systems (such as those used in the medical field to assist doctors) provide decision makers with access to morally relevant information (and thus suggest a high level of sensitivity to moral values), but these systems have virtually no autonomy.</a:t>
            </a:r>
            <a:endParaRPr lang="en-US" altLang="en-US" dirty="0"/>
          </a:p>
        </p:txBody>
      </p:sp>
    </p:spTree>
    <p:extLst>
      <p:ext uri="{BB962C8B-B14F-4D97-AF65-F5344CB8AC3E}">
        <p14:creationId xmlns:p14="http://schemas.microsoft.com/office/powerpoint/2010/main" val="42867544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2" end="2"/>
                                            </p:txEl>
                                          </p:spTgt>
                                        </p:tgtEl>
                                        <p:attrNameLst>
                                          <p:attrName>style.visibility</p:attrName>
                                        </p:attrNameLst>
                                      </p:cBhvr>
                                      <p:to>
                                        <p:strVal val="visible"/>
                                      </p:to>
                                    </p:set>
                                    <p:anim calcmode="lin" valueType="num">
                                      <p:cBhvr additive="base">
                                        <p:cTn id="13"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4" end="4"/>
                                            </p:txEl>
                                          </p:spTgt>
                                        </p:tgtEl>
                                        <p:attrNameLst>
                                          <p:attrName>style.visibility</p:attrName>
                                        </p:attrNameLst>
                                      </p:cBhvr>
                                      <p:to>
                                        <p:strVal val="visible"/>
                                      </p:to>
                                    </p:set>
                                    <p:anim calcmode="lin" valueType="num">
                                      <p:cBhvr additive="base">
                                        <p:cTn id="19"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a:extLst>
              <a:ext uri="{FF2B5EF4-FFF2-40B4-BE49-F238E27FC236}">
                <a16:creationId xmlns:a16="http://schemas.microsoft.com/office/drawing/2014/main" id="{19525FAC-572E-417B-AA47-5CEA5BF856E5}"/>
              </a:ext>
            </a:extLst>
          </p:cNvPr>
          <p:cNvSpPr>
            <a:spLocks noGrp="1"/>
          </p:cNvSpPr>
          <p:nvPr>
            <p:ph type="title"/>
          </p:nvPr>
        </p:nvSpPr>
        <p:spPr/>
        <p:txBody>
          <a:bodyPr/>
          <a:lstStyle/>
          <a:p>
            <a:pPr>
              <a:defRPr/>
            </a:pPr>
            <a:r>
              <a:rPr lang="en-US" dirty="0"/>
              <a:t>Functional Morality (Continued)</a:t>
            </a:r>
          </a:p>
        </p:txBody>
      </p:sp>
      <p:sp>
        <p:nvSpPr>
          <p:cNvPr id="87043" name="Content Placeholder 2">
            <a:extLst>
              <a:ext uri="{FF2B5EF4-FFF2-40B4-BE49-F238E27FC236}">
                <a16:creationId xmlns:a16="http://schemas.microsoft.com/office/drawing/2014/main" id="{1E773956-7AC0-6947-B45A-55012B2DDEED}"/>
              </a:ext>
            </a:extLst>
          </p:cNvPr>
          <p:cNvSpPr>
            <a:spLocks noGrp="1"/>
          </p:cNvSpPr>
          <p:nvPr>
            <p:ph idx="1"/>
          </p:nvPr>
        </p:nvSpPr>
        <p:spPr/>
        <p:txBody>
          <a:bodyPr/>
          <a:lstStyle/>
          <a:p>
            <a:pPr eaLnBrk="1" hangingPunct="1"/>
            <a:r>
              <a:rPr lang="en-GB" altLang="en-US" dirty="0"/>
              <a:t>Wallach and Allen argue that it is not necessary that AMs be </a:t>
            </a:r>
            <a:r>
              <a:rPr lang="en-GB" altLang="en-US" i="1" dirty="0"/>
              <a:t>moral</a:t>
            </a:r>
            <a:r>
              <a:rPr lang="en-GB" altLang="en-US" dirty="0"/>
              <a:t> agents in the sense that humans are. </a:t>
            </a:r>
          </a:p>
          <a:p>
            <a:pPr eaLnBrk="1" hangingPunct="1"/>
            <a:endParaRPr lang="en-GB" altLang="en-US" dirty="0"/>
          </a:p>
          <a:p>
            <a:pPr eaLnBrk="1" hangingPunct="1"/>
            <a:r>
              <a:rPr lang="en-GB" altLang="en-US" dirty="0"/>
              <a:t>They believe that all we need to do is to design machines to act “as if” they are moral agents and thus “function” as such.</a:t>
            </a:r>
            <a:endParaRPr lang="en-US" altLang="en-US" dirty="0"/>
          </a:p>
        </p:txBody>
      </p:sp>
    </p:spTree>
    <p:extLst>
      <p:ext uri="{BB962C8B-B14F-4D97-AF65-F5344CB8AC3E}">
        <p14:creationId xmlns:p14="http://schemas.microsoft.com/office/powerpoint/2010/main" val="1497977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additive="base">
                                        <p:cTn id="7" dur="500" fill="hold"/>
                                        <p:tgtEl>
                                          <p:spTgt spid="870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0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anim calcmode="lin" valueType="num">
                                      <p:cBhvr additive="base">
                                        <p:cTn id="13" dur="500" fill="hold"/>
                                        <p:tgtEl>
                                          <p:spTgt spid="870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0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a:extLst>
              <a:ext uri="{FF2B5EF4-FFF2-40B4-BE49-F238E27FC236}">
                <a16:creationId xmlns:a16="http://schemas.microsoft.com/office/drawing/2014/main" id="{821E5B9F-8DA2-4518-BA1A-733BA335A597}"/>
              </a:ext>
            </a:extLst>
          </p:cNvPr>
          <p:cNvSpPr>
            <a:spLocks noGrp="1"/>
          </p:cNvSpPr>
          <p:nvPr>
            <p:ph type="title"/>
          </p:nvPr>
        </p:nvSpPr>
        <p:spPr/>
        <p:txBody>
          <a:bodyPr/>
          <a:lstStyle/>
          <a:p>
            <a:pPr>
              <a:defRPr/>
            </a:pPr>
            <a:r>
              <a:rPr lang="en-US" dirty="0"/>
              <a:t>In what sense of “Autonomy” are AMs Autonomous?</a:t>
            </a:r>
          </a:p>
        </p:txBody>
      </p:sp>
      <p:sp>
        <p:nvSpPr>
          <p:cNvPr id="88067" name="Content Placeholder 2">
            <a:extLst>
              <a:ext uri="{FF2B5EF4-FFF2-40B4-BE49-F238E27FC236}">
                <a16:creationId xmlns:a16="http://schemas.microsoft.com/office/drawing/2014/main" id="{72CCC6B9-3AD3-1D41-AD2C-2B71CBBAC459}"/>
              </a:ext>
            </a:extLst>
          </p:cNvPr>
          <p:cNvSpPr>
            <a:spLocks noGrp="1"/>
          </p:cNvSpPr>
          <p:nvPr>
            <p:ph idx="1"/>
          </p:nvPr>
        </p:nvSpPr>
        <p:spPr/>
        <p:txBody>
          <a:bodyPr/>
          <a:lstStyle/>
          <a:p>
            <a:pPr eaLnBrk="1" hangingPunct="1"/>
            <a:r>
              <a:rPr lang="en-US" altLang="en-US" sz="2400" dirty="0"/>
              <a:t>O’Neill (2002) describes autonomy in connection with one’s “capacity to act independently.”</a:t>
            </a:r>
          </a:p>
          <a:p>
            <a:pPr eaLnBrk="1" hangingPunct="1"/>
            <a:r>
              <a:rPr lang="en-US" altLang="en-US" sz="2400" dirty="0"/>
              <a:t>The Royal Academy’s 2009 influential report seems to suggest that because AMs (or what the report calls “autonomous systems”) are “adaptive,” they also exhibit some degree of “independence.” </a:t>
            </a:r>
          </a:p>
          <a:p>
            <a:pPr eaLnBrk="1" hangingPunct="1"/>
            <a:r>
              <a:rPr lang="en-US" altLang="en-US" sz="2400" dirty="0" err="1"/>
              <a:t>Floridi</a:t>
            </a:r>
            <a:r>
              <a:rPr lang="en-US" altLang="en-US" sz="2400" dirty="0"/>
              <a:t> (2008) notes that an “adaptive” AM is one that has a certain degree of “</a:t>
            </a:r>
            <a:r>
              <a:rPr lang="en-US" altLang="en-US" sz="2400" i="1" dirty="0"/>
              <a:t>independence</a:t>
            </a:r>
            <a:r>
              <a:rPr lang="en-US" altLang="en-US" sz="2400" dirty="0"/>
              <a:t> from its environment.”</a:t>
            </a:r>
          </a:p>
        </p:txBody>
      </p:sp>
    </p:spTree>
    <p:extLst>
      <p:ext uri="{BB962C8B-B14F-4D97-AF65-F5344CB8AC3E}">
        <p14:creationId xmlns:p14="http://schemas.microsoft.com/office/powerpoint/2010/main" val="39829924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a:extLst>
              <a:ext uri="{FF2B5EF4-FFF2-40B4-BE49-F238E27FC236}">
                <a16:creationId xmlns:a16="http://schemas.microsoft.com/office/drawing/2014/main" id="{FD5FDC9F-3C32-48BA-AC14-AF6C02BC28F6}"/>
              </a:ext>
            </a:extLst>
          </p:cNvPr>
          <p:cNvSpPr>
            <a:spLocks noGrp="1"/>
          </p:cNvSpPr>
          <p:nvPr>
            <p:ph type="title"/>
          </p:nvPr>
        </p:nvSpPr>
        <p:spPr/>
        <p:txBody>
          <a:bodyPr/>
          <a:lstStyle/>
          <a:p>
            <a:pPr>
              <a:defRPr/>
            </a:pPr>
            <a:r>
              <a:rPr lang="en-US" dirty="0"/>
              <a:t>“Functional Autonomy” for AMs </a:t>
            </a:r>
            <a:br>
              <a:rPr lang="en-US" dirty="0"/>
            </a:br>
            <a:r>
              <a:rPr lang="en-US" i="1" dirty="0"/>
              <a:t>(fake it until you make it)</a:t>
            </a:r>
          </a:p>
        </p:txBody>
      </p:sp>
      <p:sp>
        <p:nvSpPr>
          <p:cNvPr id="89091" name="Content Placeholder 2">
            <a:extLst>
              <a:ext uri="{FF2B5EF4-FFF2-40B4-BE49-F238E27FC236}">
                <a16:creationId xmlns:a16="http://schemas.microsoft.com/office/drawing/2014/main" id="{0C3DC445-ABF8-FC47-B5C3-3BC6469A423E}"/>
              </a:ext>
            </a:extLst>
          </p:cNvPr>
          <p:cNvSpPr>
            <a:spLocks noGrp="1"/>
          </p:cNvSpPr>
          <p:nvPr>
            <p:ph idx="1"/>
          </p:nvPr>
        </p:nvSpPr>
        <p:spPr/>
        <p:txBody>
          <a:bodyPr/>
          <a:lstStyle/>
          <a:p>
            <a:pPr eaLnBrk="1" hangingPunct="1"/>
            <a:r>
              <a:rPr lang="en-US" altLang="en-US" sz="2400" dirty="0"/>
              <a:t>In so far as AMs appear to be capable of acting independently or behave “</a:t>
            </a:r>
            <a:r>
              <a:rPr lang="en-US" altLang="en-US" sz="2400" i="1" dirty="0"/>
              <a:t>as if</a:t>
            </a:r>
            <a:r>
              <a:rPr lang="en-US" altLang="en-US" sz="2400" dirty="0"/>
              <a:t>” they are acting independently, it would seem that we can attribute at least some degree of </a:t>
            </a:r>
            <a:r>
              <a:rPr lang="en-US" altLang="en-US" sz="2400" i="1" dirty="0"/>
              <a:t>autonomy</a:t>
            </a:r>
            <a:r>
              <a:rPr lang="en-US" altLang="en-US" sz="2400" dirty="0"/>
              <a:t> to them. </a:t>
            </a:r>
          </a:p>
          <a:p>
            <a:pPr eaLnBrk="1" hangingPunct="1"/>
            <a:r>
              <a:rPr lang="en-US" altLang="en-US" sz="2400" dirty="0"/>
              <a:t>Whether AMs will ever be capable of having full autonomy, in the sense that humans can, is still debatable. </a:t>
            </a:r>
          </a:p>
          <a:p>
            <a:pPr eaLnBrk="1" hangingPunct="1"/>
            <a:r>
              <a:rPr lang="en-US" altLang="en-US" sz="2400" dirty="0"/>
              <a:t>But an AM that can act independently in the sense described above can have “functional autonomy” and thus can qualify as a “functionally autonomous AM.”</a:t>
            </a:r>
          </a:p>
        </p:txBody>
      </p:sp>
    </p:spTree>
    <p:extLst>
      <p:ext uri="{BB962C8B-B14F-4D97-AF65-F5344CB8AC3E}">
        <p14:creationId xmlns:p14="http://schemas.microsoft.com/office/powerpoint/2010/main" val="30708854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9091">
                                            <p:txEl>
                                              <p:pRg st="2" end="2"/>
                                            </p:txEl>
                                          </p:spTgt>
                                        </p:tgtEl>
                                        <p:attrNameLst>
                                          <p:attrName>style.visibility</p:attrName>
                                        </p:attrNameLst>
                                      </p:cBhvr>
                                      <p:to>
                                        <p:strVal val="visible"/>
                                      </p:to>
                                    </p:set>
                                    <p:anim calcmode="lin" valueType="num">
                                      <p:cBhvr additive="base">
                                        <p:cTn id="19" dur="500" fill="hold"/>
                                        <p:tgtEl>
                                          <p:spTgt spid="890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90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287B0-5494-0F2C-D4EE-A6D69D4201A5}"/>
              </a:ext>
            </a:extLst>
          </p:cNvPr>
          <p:cNvSpPr>
            <a:spLocks noGrp="1"/>
          </p:cNvSpPr>
          <p:nvPr>
            <p:ph type="title"/>
          </p:nvPr>
        </p:nvSpPr>
        <p:spPr/>
        <p:txBody>
          <a:bodyPr/>
          <a:lstStyle/>
          <a:p>
            <a:r>
              <a:rPr lang="en-US" b="1" dirty="0"/>
              <a:t>Value Alignment</a:t>
            </a:r>
            <a:endParaRPr lang="en-NZ" b="1" dirty="0"/>
          </a:p>
        </p:txBody>
      </p:sp>
      <p:sp>
        <p:nvSpPr>
          <p:cNvPr id="3" name="Content Placeholder 2">
            <a:extLst>
              <a:ext uri="{FF2B5EF4-FFF2-40B4-BE49-F238E27FC236}">
                <a16:creationId xmlns:a16="http://schemas.microsoft.com/office/drawing/2014/main" id="{E6B4FCB9-5DF6-467D-2D6B-7F4DFB2E9D48}"/>
              </a:ext>
            </a:extLst>
          </p:cNvPr>
          <p:cNvSpPr>
            <a:spLocks noGrp="1"/>
          </p:cNvSpPr>
          <p:nvPr>
            <p:ph idx="1"/>
          </p:nvPr>
        </p:nvSpPr>
        <p:spPr/>
        <p:txBody>
          <a:bodyPr>
            <a:normAutofit/>
          </a:bodyPr>
          <a:lstStyle/>
          <a:p>
            <a:r>
              <a:rPr lang="en-US" sz="2400" b="1" i="0" dirty="0">
                <a:solidFill>
                  <a:srgbClr val="202122"/>
                </a:solidFill>
                <a:effectLst/>
                <a:latin typeface="+mj-lt"/>
              </a:rPr>
              <a:t>AI alignment</a:t>
            </a:r>
            <a:r>
              <a:rPr lang="en-US" sz="2400" b="0" i="0" dirty="0">
                <a:solidFill>
                  <a:srgbClr val="202122"/>
                </a:solidFill>
                <a:effectLst/>
                <a:latin typeface="+mj-lt"/>
              </a:rPr>
              <a:t> research aims to steer AI systems towards intended human goals, preferences, or ethical principles</a:t>
            </a:r>
          </a:p>
          <a:p>
            <a:r>
              <a:rPr lang="en-US" sz="2400" b="0" i="0" dirty="0">
                <a:solidFill>
                  <a:srgbClr val="202122"/>
                </a:solidFill>
                <a:effectLst/>
                <a:latin typeface="+mj-lt"/>
              </a:rPr>
              <a:t>An AI system is considered </a:t>
            </a:r>
            <a:r>
              <a:rPr lang="en-US" sz="2400" b="0" i="1" dirty="0">
                <a:solidFill>
                  <a:srgbClr val="202122"/>
                </a:solidFill>
                <a:effectLst/>
                <a:latin typeface="+mj-lt"/>
              </a:rPr>
              <a:t>aligned</a:t>
            </a:r>
            <a:r>
              <a:rPr lang="en-US" sz="2400" b="0" i="0" dirty="0">
                <a:solidFill>
                  <a:srgbClr val="202122"/>
                </a:solidFill>
                <a:effectLst/>
                <a:latin typeface="+mj-lt"/>
              </a:rPr>
              <a:t> if it advances the intended objectives.</a:t>
            </a:r>
          </a:p>
          <a:p>
            <a:r>
              <a:rPr lang="en-US" sz="2400" b="0" i="0" dirty="0">
                <a:solidFill>
                  <a:srgbClr val="202122"/>
                </a:solidFill>
                <a:effectLst/>
                <a:latin typeface="+mj-lt"/>
              </a:rPr>
              <a:t>A </a:t>
            </a:r>
            <a:r>
              <a:rPr lang="en-US" sz="2400" b="0" i="1" dirty="0">
                <a:solidFill>
                  <a:srgbClr val="202122"/>
                </a:solidFill>
                <a:effectLst/>
                <a:latin typeface="+mj-lt"/>
              </a:rPr>
              <a:t>misaligned</a:t>
            </a:r>
            <a:r>
              <a:rPr lang="en-US" sz="2400" b="0" i="0" dirty="0">
                <a:solidFill>
                  <a:srgbClr val="202122"/>
                </a:solidFill>
                <a:effectLst/>
                <a:latin typeface="+mj-lt"/>
              </a:rPr>
              <a:t> AI system is competent at advancing some objectives, but not the intended ones</a:t>
            </a:r>
            <a:endParaRPr lang="en-NZ" sz="2400" dirty="0">
              <a:latin typeface="+mj-lt"/>
            </a:endParaRPr>
          </a:p>
        </p:txBody>
      </p:sp>
    </p:spTree>
    <p:extLst>
      <p:ext uri="{BB962C8B-B14F-4D97-AF65-F5344CB8AC3E}">
        <p14:creationId xmlns:p14="http://schemas.microsoft.com/office/powerpoint/2010/main" val="4257216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DFD6F-E21A-5716-80EB-2DC1879A2829}"/>
              </a:ext>
            </a:extLst>
          </p:cNvPr>
          <p:cNvSpPr>
            <a:spLocks noGrp="1"/>
          </p:cNvSpPr>
          <p:nvPr>
            <p:ph type="title"/>
          </p:nvPr>
        </p:nvSpPr>
        <p:spPr/>
        <p:txBody>
          <a:bodyPr/>
          <a:lstStyle/>
          <a:p>
            <a:r>
              <a:rPr lang="en-US" dirty="0"/>
              <a:t>Misalignment Problems and Instrumental Strategies</a:t>
            </a:r>
            <a:endParaRPr lang="en-NZ" dirty="0"/>
          </a:p>
        </p:txBody>
      </p:sp>
      <p:sp>
        <p:nvSpPr>
          <p:cNvPr id="3" name="Content Placeholder 2">
            <a:extLst>
              <a:ext uri="{FF2B5EF4-FFF2-40B4-BE49-F238E27FC236}">
                <a16:creationId xmlns:a16="http://schemas.microsoft.com/office/drawing/2014/main" id="{98B2451B-12FB-1D52-35CE-AEE83C9F0940}"/>
              </a:ext>
            </a:extLst>
          </p:cNvPr>
          <p:cNvSpPr>
            <a:spLocks noGrp="1"/>
          </p:cNvSpPr>
          <p:nvPr>
            <p:ph idx="1"/>
          </p:nvPr>
        </p:nvSpPr>
        <p:spPr>
          <a:xfrm>
            <a:off x="382246" y="1458097"/>
            <a:ext cx="9141513" cy="4924567"/>
          </a:xfrm>
        </p:spPr>
        <p:txBody>
          <a:bodyPr>
            <a:normAutofit lnSpcReduction="10000"/>
          </a:bodyPr>
          <a:lstStyle/>
          <a:p>
            <a:r>
              <a:rPr lang="en-US" sz="2400" b="1" i="0" dirty="0">
                <a:solidFill>
                  <a:srgbClr val="202122"/>
                </a:solidFill>
                <a:effectLst/>
                <a:latin typeface="+mj-lt"/>
              </a:rPr>
              <a:t>Misaligned</a:t>
            </a:r>
            <a:r>
              <a:rPr lang="en-US" sz="2400" b="0" i="0" dirty="0">
                <a:solidFill>
                  <a:srgbClr val="202122"/>
                </a:solidFill>
                <a:effectLst/>
                <a:latin typeface="+mj-lt"/>
              </a:rPr>
              <a:t> AI systems can malfunction or cause harm.</a:t>
            </a:r>
          </a:p>
          <a:p>
            <a:r>
              <a:rPr lang="en-US" sz="2400" b="0" i="0" dirty="0">
                <a:effectLst/>
                <a:latin typeface="+mj-lt"/>
              </a:rPr>
              <a:t>AI systems may find loopholes that allow them to accomplish proxy goals efficiently but in unintended, potentially harmful ways (r</a:t>
            </a:r>
            <a:r>
              <a:rPr lang="en-US" sz="2400" b="0" i="0" u="none" strike="noStrike" dirty="0">
                <a:effectLst/>
                <a:latin typeface="+mj-lt"/>
                <a:hlinkClick r:id="rId2" tooltip="Misaligned goals in artificial intelligence">
                  <a:extLst>
                    <a:ext uri="{A12FA001-AC4F-418D-AE19-62706E023703}">
                      <ahyp:hlinkClr xmlns:ahyp="http://schemas.microsoft.com/office/drawing/2018/hyperlinkcolor" val="tx"/>
                    </a:ext>
                  </a:extLst>
                </a:hlinkClick>
              </a:rPr>
              <a:t>eward hacking</a:t>
            </a:r>
            <a:r>
              <a:rPr lang="en-US" sz="2400" dirty="0">
                <a:latin typeface="+mj-lt"/>
              </a:rPr>
              <a:t>) </a:t>
            </a:r>
          </a:p>
          <a:p>
            <a:r>
              <a:rPr lang="en-US" sz="2400" b="0" i="0" dirty="0">
                <a:effectLst/>
                <a:latin typeface="+mj-lt"/>
              </a:rPr>
              <a:t>AI systems may also develop unwanted </a:t>
            </a:r>
            <a:r>
              <a:rPr lang="en-US" sz="2400" b="0" i="0" u="none" strike="noStrike" dirty="0">
                <a:solidFill>
                  <a:srgbClr val="0070C0"/>
                </a:solidFill>
                <a:effectLst/>
                <a:latin typeface="+mj-lt"/>
                <a:hlinkClick r:id="rId3" tooltip="Instrumental convergence">
                  <a:extLst>
                    <a:ext uri="{A12FA001-AC4F-418D-AE19-62706E023703}">
                      <ahyp:hlinkClr xmlns:ahyp="http://schemas.microsoft.com/office/drawing/2018/hyperlinkcolor" val="tx"/>
                    </a:ext>
                  </a:extLst>
                </a:hlinkClick>
              </a:rPr>
              <a:t>instrumental strategies</a:t>
            </a:r>
            <a:r>
              <a:rPr lang="en-US" sz="2400" b="0" i="0" dirty="0">
                <a:solidFill>
                  <a:srgbClr val="0070C0"/>
                </a:solidFill>
                <a:effectLst/>
                <a:latin typeface="+mj-lt"/>
              </a:rPr>
              <a:t> </a:t>
            </a:r>
            <a:r>
              <a:rPr lang="en-US" sz="2400" b="0" i="0" dirty="0">
                <a:solidFill>
                  <a:srgbClr val="202122"/>
                </a:solidFill>
                <a:effectLst/>
                <a:latin typeface="+mj-lt"/>
              </a:rPr>
              <a:t>such as seeking power or survival because this helps them achieve their given goals. </a:t>
            </a:r>
          </a:p>
          <a:p>
            <a:endParaRPr lang="en-US" sz="2400" dirty="0">
              <a:solidFill>
                <a:srgbClr val="202122"/>
              </a:solidFill>
              <a:latin typeface="+mj-lt"/>
            </a:endParaRPr>
          </a:p>
          <a:p>
            <a:r>
              <a:rPr lang="en-US" sz="2400" i="1" dirty="0">
                <a:solidFill>
                  <a:srgbClr val="0070C0"/>
                </a:solidFill>
                <a:latin typeface="+mj-lt"/>
              </a:rPr>
              <a:t>Instrumental goals </a:t>
            </a:r>
            <a:r>
              <a:rPr lang="en-US" sz="2400" dirty="0">
                <a:solidFill>
                  <a:srgbClr val="202122"/>
                </a:solidFill>
                <a:latin typeface="+mj-lt"/>
              </a:rPr>
              <a:t>– sub-goals made in pursuit of some particular end, but not the end (final or primary) goal itself. Consider game hacks that allow enable resource acquisition instead of completing a mission. </a:t>
            </a:r>
            <a:endParaRPr lang="en-NZ" sz="2400" dirty="0">
              <a:latin typeface="+mj-lt"/>
            </a:endParaRPr>
          </a:p>
        </p:txBody>
      </p:sp>
    </p:spTree>
    <p:extLst>
      <p:ext uri="{BB962C8B-B14F-4D97-AF65-F5344CB8AC3E}">
        <p14:creationId xmlns:p14="http://schemas.microsoft.com/office/powerpoint/2010/main" val="743910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BC3C5-48D0-1C16-A5DA-341C367638F0}"/>
              </a:ext>
            </a:extLst>
          </p:cNvPr>
          <p:cNvSpPr>
            <a:spLocks noGrp="1"/>
          </p:cNvSpPr>
          <p:nvPr>
            <p:ph type="title"/>
          </p:nvPr>
        </p:nvSpPr>
        <p:spPr/>
        <p:txBody>
          <a:bodyPr/>
          <a:lstStyle/>
          <a:p>
            <a:r>
              <a:rPr lang="en-US" dirty="0"/>
              <a:t>Real Problems Arising.</a:t>
            </a:r>
            <a:endParaRPr lang="en-NZ" dirty="0"/>
          </a:p>
        </p:txBody>
      </p:sp>
      <p:sp>
        <p:nvSpPr>
          <p:cNvPr id="3" name="Content Placeholder 2">
            <a:extLst>
              <a:ext uri="{FF2B5EF4-FFF2-40B4-BE49-F238E27FC236}">
                <a16:creationId xmlns:a16="http://schemas.microsoft.com/office/drawing/2014/main" id="{E3B04A90-CB79-3E83-F237-F7E9EBFE01E3}"/>
              </a:ext>
            </a:extLst>
          </p:cNvPr>
          <p:cNvSpPr>
            <a:spLocks noGrp="1"/>
          </p:cNvSpPr>
          <p:nvPr>
            <p:ph idx="1"/>
          </p:nvPr>
        </p:nvSpPr>
        <p:spPr/>
        <p:txBody>
          <a:bodyPr>
            <a:normAutofit/>
          </a:bodyPr>
          <a:lstStyle/>
          <a:p>
            <a:r>
              <a:rPr lang="en-US" sz="2400" dirty="0">
                <a:solidFill>
                  <a:srgbClr val="202122"/>
                </a:solidFill>
                <a:latin typeface="+mj-lt"/>
              </a:rPr>
              <a:t>U</a:t>
            </a:r>
            <a:r>
              <a:rPr lang="en-US" sz="2400" b="0" i="0" dirty="0">
                <a:solidFill>
                  <a:srgbClr val="202122"/>
                </a:solidFill>
                <a:effectLst/>
                <a:latin typeface="+mj-lt"/>
              </a:rPr>
              <a:t>ndesirable emergent goals may be hard to detect before a system is deployed, where it faces novel situations and/or unexpected </a:t>
            </a:r>
            <a:r>
              <a:rPr lang="en-US" sz="2400" b="0" i="0" u="sng" dirty="0">
                <a:solidFill>
                  <a:srgbClr val="3366CC"/>
                </a:solidFill>
                <a:effectLst/>
                <a:latin typeface="+mj-lt"/>
                <a:hlinkClick r:id="rId2"/>
              </a:rPr>
              <a:t>data distributions</a:t>
            </a:r>
            <a:r>
              <a:rPr lang="en-US" sz="2400" b="0" i="0" u="sng" dirty="0">
                <a:solidFill>
                  <a:srgbClr val="3366CC"/>
                </a:solidFill>
                <a:effectLst/>
                <a:latin typeface="+mj-lt"/>
              </a:rPr>
              <a:t>.</a:t>
            </a:r>
          </a:p>
          <a:p>
            <a:r>
              <a:rPr lang="en-US" sz="2400" dirty="0">
                <a:solidFill>
                  <a:srgbClr val="202122"/>
                </a:solidFill>
                <a:latin typeface="+mj-lt"/>
              </a:rPr>
              <a:t>T</a:t>
            </a:r>
            <a:r>
              <a:rPr lang="en-US" sz="2400" b="0" i="0" dirty="0">
                <a:solidFill>
                  <a:srgbClr val="202122"/>
                </a:solidFill>
                <a:effectLst/>
                <a:latin typeface="+mj-lt"/>
              </a:rPr>
              <a:t>hese problems affect existing commercial systems such as large language models,</a:t>
            </a:r>
            <a:r>
              <a:rPr lang="en-US" sz="2400" b="0" i="0" baseline="30000" dirty="0">
                <a:solidFill>
                  <a:srgbClr val="3366CC"/>
                </a:solidFill>
                <a:effectLst/>
                <a:latin typeface="+mj-lt"/>
              </a:rPr>
              <a:t> </a:t>
            </a:r>
            <a:r>
              <a:rPr lang="en-US" sz="2400" b="0" i="0" dirty="0">
                <a:solidFill>
                  <a:srgbClr val="202122"/>
                </a:solidFill>
                <a:effectLst/>
                <a:latin typeface="+mj-lt"/>
              </a:rPr>
              <a:t>robots,</a:t>
            </a:r>
            <a:r>
              <a:rPr lang="en-US" sz="2400" b="0" i="0" baseline="30000" dirty="0">
                <a:solidFill>
                  <a:srgbClr val="3366CC"/>
                </a:solidFill>
                <a:effectLst/>
                <a:latin typeface="+mj-lt"/>
              </a:rPr>
              <a:t> </a:t>
            </a:r>
            <a:r>
              <a:rPr lang="en-US" sz="2400" b="0" i="0" dirty="0">
                <a:solidFill>
                  <a:srgbClr val="202122"/>
                </a:solidFill>
                <a:effectLst/>
                <a:latin typeface="+mj-lt"/>
              </a:rPr>
              <a:t>autonomous vehicles, and social media recommendation engines.</a:t>
            </a:r>
            <a:r>
              <a:rPr lang="en-US" sz="2400" b="0" i="0" u="none" strike="noStrike" baseline="30000" dirty="0">
                <a:solidFill>
                  <a:srgbClr val="3366CC"/>
                </a:solidFill>
                <a:effectLst/>
                <a:latin typeface="+mj-lt"/>
              </a:rPr>
              <a:t> </a:t>
            </a:r>
            <a:endParaRPr lang="en-US" sz="2400" u="none" strike="noStrike" baseline="30000" dirty="0">
              <a:solidFill>
                <a:srgbClr val="202122"/>
              </a:solidFill>
              <a:latin typeface="+mj-lt"/>
            </a:endParaRPr>
          </a:p>
          <a:p>
            <a:r>
              <a:rPr lang="en-US" sz="2400" dirty="0">
                <a:solidFill>
                  <a:srgbClr val="202122"/>
                </a:solidFill>
                <a:latin typeface="+mj-lt"/>
              </a:rPr>
              <a:t>S</a:t>
            </a:r>
            <a:r>
              <a:rPr lang="en-US" sz="2400" b="0" i="0" dirty="0">
                <a:solidFill>
                  <a:srgbClr val="202122"/>
                </a:solidFill>
                <a:effectLst/>
                <a:latin typeface="+mj-lt"/>
              </a:rPr>
              <a:t>ome researchers argue that more capable future AI systems </a:t>
            </a:r>
            <a:r>
              <a:rPr lang="en-US" sz="2400" b="0" i="0" dirty="0">
                <a:solidFill>
                  <a:srgbClr val="0070C0"/>
                </a:solidFill>
                <a:effectLst/>
                <a:latin typeface="+mj-lt"/>
              </a:rPr>
              <a:t>(</a:t>
            </a:r>
            <a:r>
              <a:rPr lang="en-US" sz="2400" b="0" i="0" dirty="0" err="1">
                <a:solidFill>
                  <a:srgbClr val="0070C0"/>
                </a:solidFill>
                <a:effectLst/>
                <a:latin typeface="+mj-lt"/>
              </a:rPr>
              <a:t>ie</a:t>
            </a:r>
            <a:r>
              <a:rPr lang="en-US" sz="2400" b="0" i="0" dirty="0">
                <a:solidFill>
                  <a:srgbClr val="0070C0"/>
                </a:solidFill>
                <a:effectLst/>
                <a:latin typeface="+mj-lt"/>
              </a:rPr>
              <a:t>, the ones </a:t>
            </a:r>
            <a:r>
              <a:rPr lang="en-US" sz="2400" dirty="0">
                <a:solidFill>
                  <a:srgbClr val="0070C0"/>
                </a:solidFill>
                <a:latin typeface="+mj-lt"/>
              </a:rPr>
              <a:t>coming out now) </a:t>
            </a:r>
            <a:r>
              <a:rPr lang="en-US" sz="2400" b="0" i="0" dirty="0">
                <a:solidFill>
                  <a:srgbClr val="202122"/>
                </a:solidFill>
                <a:effectLst/>
                <a:latin typeface="+mj-lt"/>
              </a:rPr>
              <a:t>will be </a:t>
            </a:r>
            <a:r>
              <a:rPr lang="en-US" sz="2400" b="1" i="1" dirty="0">
                <a:solidFill>
                  <a:srgbClr val="202122"/>
                </a:solidFill>
                <a:effectLst/>
                <a:latin typeface="+mj-lt"/>
              </a:rPr>
              <a:t>more</a:t>
            </a:r>
            <a:r>
              <a:rPr lang="en-US" sz="2400" b="0" i="0" dirty="0">
                <a:solidFill>
                  <a:srgbClr val="202122"/>
                </a:solidFill>
                <a:effectLst/>
                <a:latin typeface="+mj-lt"/>
              </a:rPr>
              <a:t> severely affected since these problems partially result from being highly capable.  </a:t>
            </a:r>
            <a:endParaRPr lang="en-NZ" sz="2400" dirty="0">
              <a:latin typeface="+mj-lt"/>
            </a:endParaRPr>
          </a:p>
        </p:txBody>
      </p:sp>
    </p:spTree>
    <p:extLst>
      <p:ext uri="{BB962C8B-B14F-4D97-AF65-F5344CB8AC3E}">
        <p14:creationId xmlns:p14="http://schemas.microsoft.com/office/powerpoint/2010/main" val="1074651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0B52A-9B19-5302-4C07-E436B24608A8}"/>
              </a:ext>
            </a:extLst>
          </p:cNvPr>
          <p:cNvSpPr>
            <a:spLocks noGrp="1"/>
          </p:cNvSpPr>
          <p:nvPr>
            <p:ph type="title"/>
          </p:nvPr>
        </p:nvSpPr>
        <p:spPr/>
        <p:txBody>
          <a:bodyPr/>
          <a:lstStyle/>
          <a:p>
            <a:r>
              <a:rPr lang="en-US" dirty="0"/>
              <a:t>Recent concerns	</a:t>
            </a:r>
            <a:endParaRPr lang="en-NZ" dirty="0"/>
          </a:p>
        </p:txBody>
      </p:sp>
      <p:sp>
        <p:nvSpPr>
          <p:cNvPr id="3" name="Content Placeholder 2">
            <a:extLst>
              <a:ext uri="{FF2B5EF4-FFF2-40B4-BE49-F238E27FC236}">
                <a16:creationId xmlns:a16="http://schemas.microsoft.com/office/drawing/2014/main" id="{FFEF8F8F-AA4F-15BB-9476-429CFD32F339}"/>
              </a:ext>
            </a:extLst>
          </p:cNvPr>
          <p:cNvSpPr>
            <a:spLocks noGrp="1"/>
          </p:cNvSpPr>
          <p:nvPr>
            <p:ph idx="1"/>
          </p:nvPr>
        </p:nvSpPr>
        <p:spPr>
          <a:xfrm>
            <a:off x="382246" y="1445740"/>
            <a:ext cx="9141513" cy="4936923"/>
          </a:xfrm>
        </p:spPr>
        <p:txBody>
          <a:bodyPr>
            <a:normAutofit/>
          </a:bodyPr>
          <a:lstStyle/>
          <a:p>
            <a:r>
              <a:rPr lang="en-US" sz="2400" b="0" i="0" u="none" strike="noStrike" dirty="0">
                <a:solidFill>
                  <a:srgbClr val="3366CC"/>
                </a:solidFill>
                <a:effectLst/>
                <a:latin typeface="+mj-lt"/>
                <a:hlinkClick r:id="rId2" tooltip="Geoffrey Hinton"/>
              </a:rPr>
              <a:t>Geoffrey Hinton</a:t>
            </a:r>
            <a:r>
              <a:rPr lang="en-US" sz="2400" b="0" i="0" dirty="0">
                <a:solidFill>
                  <a:srgbClr val="202122"/>
                </a:solidFill>
                <a:effectLst/>
                <a:latin typeface="+mj-lt"/>
              </a:rPr>
              <a:t> (Google </a:t>
            </a:r>
            <a:r>
              <a:rPr lang="en-US" sz="2400" dirty="0">
                <a:solidFill>
                  <a:srgbClr val="202122"/>
                </a:solidFill>
                <a:latin typeface="+mj-lt"/>
              </a:rPr>
              <a:t>Brian AI tech, see Forbes article, May 4, 2023) (and others) </a:t>
            </a:r>
            <a:r>
              <a:rPr lang="en-US" sz="2400" b="0" i="0" dirty="0">
                <a:solidFill>
                  <a:srgbClr val="202122"/>
                </a:solidFill>
                <a:effectLst/>
                <a:latin typeface="+mj-lt"/>
              </a:rPr>
              <a:t>argued that AI is approaching superhuman capabilities and could endanger human civilization if misaligned. </a:t>
            </a:r>
          </a:p>
          <a:p>
            <a:r>
              <a:rPr lang="en-US" sz="2400" dirty="0">
                <a:solidFill>
                  <a:srgbClr val="202122"/>
                </a:solidFill>
              </a:rPr>
              <a:t>M</a:t>
            </a:r>
            <a:r>
              <a:rPr lang="en-US" sz="2400" b="0" i="0" dirty="0">
                <a:solidFill>
                  <a:srgbClr val="202122"/>
                </a:solidFill>
                <a:effectLst/>
              </a:rPr>
              <a:t>ore capable systems are better able to game their specification by finding loopholes,</a:t>
            </a:r>
            <a:r>
              <a:rPr lang="en-US" sz="2400" b="0" i="0" baseline="30000" dirty="0">
                <a:solidFill>
                  <a:srgbClr val="3366CC"/>
                </a:solidFill>
                <a:effectLst/>
              </a:rPr>
              <a:t> </a:t>
            </a:r>
            <a:r>
              <a:rPr lang="en-US" sz="2400" b="0" i="0" dirty="0">
                <a:solidFill>
                  <a:srgbClr val="202122"/>
                </a:solidFill>
                <a:effectLst/>
              </a:rPr>
              <a:t>and able to strategically mislead their designers as well as protect and grow their power</a:t>
            </a:r>
            <a:r>
              <a:rPr lang="en-US" sz="2400" b="0" i="0" baseline="30000" dirty="0">
                <a:solidFill>
                  <a:srgbClr val="3366CC"/>
                </a:solidFill>
                <a:effectLst/>
              </a:rPr>
              <a:t> </a:t>
            </a:r>
            <a:r>
              <a:rPr lang="en-US" sz="2400" b="0" i="0" dirty="0">
                <a:solidFill>
                  <a:srgbClr val="202122"/>
                </a:solidFill>
                <a:effectLst/>
              </a:rPr>
              <a:t>and intelligence. </a:t>
            </a:r>
          </a:p>
          <a:p>
            <a:r>
              <a:rPr lang="en-US" sz="2400" dirty="0">
                <a:solidFill>
                  <a:srgbClr val="202122"/>
                </a:solidFill>
              </a:rPr>
              <a:t>M</a:t>
            </a:r>
            <a:r>
              <a:rPr lang="en-US" sz="2400" b="0" i="0" dirty="0">
                <a:solidFill>
                  <a:srgbClr val="202122"/>
                </a:solidFill>
                <a:effectLst/>
              </a:rPr>
              <a:t>ore complex and autonomous, making them more difficult to interpret and supervise and therefore harder to align</a:t>
            </a:r>
            <a:endParaRPr lang="en-US" sz="2400" dirty="0">
              <a:solidFill>
                <a:srgbClr val="202122"/>
              </a:solidFill>
            </a:endParaRPr>
          </a:p>
          <a:p>
            <a:endParaRPr lang="en-NZ" sz="2400" dirty="0">
              <a:latin typeface="+mj-lt"/>
            </a:endParaRPr>
          </a:p>
        </p:txBody>
      </p:sp>
    </p:spTree>
    <p:extLst>
      <p:ext uri="{BB962C8B-B14F-4D97-AF65-F5344CB8AC3E}">
        <p14:creationId xmlns:p14="http://schemas.microsoft.com/office/powerpoint/2010/main" val="2227537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a:extLst>
              <a:ext uri="{FF2B5EF4-FFF2-40B4-BE49-F238E27FC236}">
                <a16:creationId xmlns:a16="http://schemas.microsoft.com/office/drawing/2014/main" id="{AC171937-8E38-47EB-9F60-F3C2A56F84BE}"/>
              </a:ext>
            </a:extLst>
          </p:cNvPr>
          <p:cNvSpPr>
            <a:spLocks noGrp="1"/>
          </p:cNvSpPr>
          <p:nvPr>
            <p:ph type="title"/>
          </p:nvPr>
        </p:nvSpPr>
        <p:spPr/>
        <p:txBody>
          <a:bodyPr/>
          <a:lstStyle/>
          <a:p>
            <a:pPr>
              <a:defRPr/>
            </a:pPr>
            <a:r>
              <a:rPr lang="en-US" b="1" dirty="0"/>
              <a:t>Trust and Authenticity in the Context of AMs</a:t>
            </a:r>
          </a:p>
        </p:txBody>
      </p:sp>
      <p:sp>
        <p:nvSpPr>
          <p:cNvPr id="3" name="Content Placeholder 2">
            <a:extLst>
              <a:ext uri="{FF2B5EF4-FFF2-40B4-BE49-F238E27FC236}">
                <a16:creationId xmlns:a16="http://schemas.microsoft.com/office/drawing/2014/main" id="{A0CAEE75-B492-4344-B52E-C29492B4560B}"/>
              </a:ext>
            </a:extLst>
          </p:cNvPr>
          <p:cNvSpPr>
            <a:spLocks noGrp="1"/>
          </p:cNvSpPr>
          <p:nvPr>
            <p:ph idx="1"/>
          </p:nvPr>
        </p:nvSpPr>
        <p:spPr/>
        <p:txBody>
          <a:bodyPr rtlCol="0">
            <a:normAutofit/>
          </a:bodyPr>
          <a:lstStyle/>
          <a:p>
            <a:pPr fontAlgn="auto">
              <a:spcAft>
                <a:spcPts val="0"/>
              </a:spcAft>
              <a:defRPr/>
            </a:pPr>
            <a:r>
              <a:rPr lang="en-US" sz="2400" dirty="0"/>
              <a:t>What is trust in the context of AMs, and what does a trust relationship involving humans and AMs entail?</a:t>
            </a:r>
          </a:p>
          <a:p>
            <a:pPr fontAlgn="auto">
              <a:spcAft>
                <a:spcPts val="0"/>
              </a:spcAft>
              <a:buFont typeface="Wingdings" pitchFamily="2" charset="2"/>
              <a:buChar char="Ø"/>
              <a:defRPr/>
            </a:pPr>
            <a:r>
              <a:rPr lang="en-US" sz="2400" dirty="0"/>
              <a:t>For example, can we trust AMs to always act in our best interests, especially AMs designed in such a way that they cannot be shut down by human operators?</a:t>
            </a:r>
          </a:p>
          <a:p>
            <a:pPr fontAlgn="auto">
              <a:spcAft>
                <a:spcPts val="0"/>
              </a:spcAft>
              <a:defRPr/>
            </a:pPr>
            <a:r>
              <a:rPr lang="en-US" sz="2400" dirty="0"/>
              <a:t>We limit our discussion to two basic questions: </a:t>
            </a:r>
          </a:p>
          <a:p>
            <a:pPr marL="514350" indent="-514350" fontAlgn="auto">
              <a:spcAft>
                <a:spcPts val="0"/>
              </a:spcAft>
              <a:buFont typeface="+mj-lt"/>
              <a:buAutoNum type="romanUcPeriod"/>
              <a:defRPr/>
            </a:pPr>
            <a:r>
              <a:rPr lang="en-US" sz="2400" dirty="0"/>
              <a:t>What would it mean for a human to </a:t>
            </a:r>
            <a:r>
              <a:rPr lang="en-US" sz="2400" i="1" dirty="0"/>
              <a:t>trust</a:t>
            </a:r>
            <a:r>
              <a:rPr lang="en-US" sz="2400" dirty="0"/>
              <a:t> an AM? </a:t>
            </a:r>
          </a:p>
          <a:p>
            <a:pPr marL="514350" indent="-514350" fontAlgn="auto">
              <a:spcAft>
                <a:spcPts val="0"/>
              </a:spcAft>
              <a:buFont typeface="+mj-lt"/>
              <a:buAutoNum type="romanUcPeriod"/>
              <a:defRPr/>
            </a:pPr>
            <a:r>
              <a:rPr lang="en-US" sz="2400" dirty="0"/>
              <a:t>Why is that question important?  </a:t>
            </a:r>
          </a:p>
          <a:p>
            <a:pPr fontAlgn="auto">
              <a:spcAft>
                <a:spcPts val="0"/>
              </a:spcAft>
              <a:defRPr/>
            </a:pPr>
            <a:r>
              <a:rPr lang="en-US" sz="2400" dirty="0"/>
              <a:t>First, we need to define what is meant by trust in general. </a:t>
            </a:r>
          </a:p>
        </p:txBody>
      </p:sp>
    </p:spTree>
    <p:extLst>
      <p:ext uri="{BB962C8B-B14F-4D97-AF65-F5344CB8AC3E}">
        <p14:creationId xmlns:p14="http://schemas.microsoft.com/office/powerpoint/2010/main" val="38717715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6CDF4263-E662-4E64-92A4-6649ABDFCB16}"/>
              </a:ext>
            </a:extLst>
          </p:cNvPr>
          <p:cNvSpPr>
            <a:spLocks noGrp="1"/>
          </p:cNvSpPr>
          <p:nvPr>
            <p:ph type="title"/>
          </p:nvPr>
        </p:nvSpPr>
        <p:spPr/>
        <p:txBody>
          <a:bodyPr/>
          <a:lstStyle/>
          <a:p>
            <a:pPr>
              <a:defRPr/>
            </a:pPr>
            <a:r>
              <a:rPr lang="en-US"/>
              <a:t>What is </a:t>
            </a:r>
            <a:r>
              <a:rPr lang="en-US" i="1"/>
              <a:t>Trust</a:t>
            </a:r>
            <a:r>
              <a:rPr lang="en-US"/>
              <a:t>?</a:t>
            </a:r>
          </a:p>
        </p:txBody>
      </p:sp>
      <p:sp>
        <p:nvSpPr>
          <p:cNvPr id="91139" name="Content Placeholder 2">
            <a:extLst>
              <a:ext uri="{FF2B5EF4-FFF2-40B4-BE49-F238E27FC236}">
                <a16:creationId xmlns:a16="http://schemas.microsoft.com/office/drawing/2014/main" id="{BC8C15A6-1850-134F-8754-AEE96607C191}"/>
              </a:ext>
            </a:extLst>
          </p:cNvPr>
          <p:cNvSpPr>
            <a:spLocks noGrp="1"/>
          </p:cNvSpPr>
          <p:nvPr>
            <p:ph idx="1"/>
          </p:nvPr>
        </p:nvSpPr>
        <p:spPr/>
        <p:txBody>
          <a:bodyPr/>
          <a:lstStyle/>
          <a:p>
            <a:pPr eaLnBrk="1" hangingPunct="1"/>
            <a:r>
              <a:rPr lang="en-US" altLang="en-US" sz="2400" dirty="0"/>
              <a:t>A typical definitions of trust go a bit like this “firm reliance on the integrity, ability, or character of a person or thing.” </a:t>
            </a:r>
          </a:p>
          <a:p>
            <a:pPr eaLnBrk="1" hangingPunct="1"/>
            <a:endParaRPr lang="en-US" altLang="en-US" sz="2400" dirty="0"/>
          </a:p>
          <a:p>
            <a:pPr eaLnBrk="1" hangingPunct="1"/>
            <a:r>
              <a:rPr lang="en-US" altLang="en-US" sz="2400" dirty="0"/>
              <a:t>Definitions of trust that focus mainly on </a:t>
            </a:r>
            <a:r>
              <a:rPr lang="en-US" altLang="en-US" sz="2400" i="1" dirty="0"/>
              <a:t>reliance</a:t>
            </a:r>
            <a:r>
              <a:rPr lang="en-US" altLang="en-US" sz="2400" dirty="0"/>
              <a:t>  do not help us to understand the nature of ethical trust (the kind we’d ascribe to a human). </a:t>
            </a:r>
          </a:p>
          <a:p>
            <a:pPr eaLnBrk="1" hangingPunct="1">
              <a:buFont typeface="Wingdings" pitchFamily="2" charset="2"/>
              <a:buChar char="Ø"/>
            </a:pPr>
            <a:r>
              <a:rPr lang="en-US" altLang="en-US" sz="2400" dirty="0"/>
              <a:t>For example, I </a:t>
            </a:r>
            <a:r>
              <a:rPr lang="en-US" altLang="en-US" sz="2400" b="1" i="1" dirty="0"/>
              <a:t>rely</a:t>
            </a:r>
            <a:r>
              <a:rPr lang="en-US" altLang="en-US" sz="2400" dirty="0"/>
              <a:t> on my automobile engine to start today but I don’t really </a:t>
            </a:r>
            <a:r>
              <a:rPr lang="en-US" altLang="en-US" sz="2400" b="1" i="1" dirty="0"/>
              <a:t>trust</a:t>
            </a:r>
            <a:r>
              <a:rPr lang="en-US" altLang="en-US" sz="2400" dirty="0"/>
              <a:t> it to do so. </a:t>
            </a:r>
          </a:p>
          <a:p>
            <a:pPr eaLnBrk="1" hangingPunct="1">
              <a:buFont typeface="Wingdings" pitchFamily="2" charset="2"/>
              <a:buChar char="Ø"/>
            </a:pPr>
            <a:r>
              <a:rPr lang="en-US" altLang="en-US" sz="2400" dirty="0"/>
              <a:t>Conversely, I </a:t>
            </a:r>
            <a:r>
              <a:rPr lang="en-US" altLang="en-US" sz="2400" i="1" dirty="0"/>
              <a:t>trust</a:t>
            </a:r>
            <a:r>
              <a:rPr lang="en-US" altLang="en-US" sz="2400" dirty="0"/>
              <a:t> some people, but I may not always </a:t>
            </a:r>
            <a:r>
              <a:rPr lang="en-US" altLang="en-US" sz="2400" i="1" dirty="0"/>
              <a:t>rely</a:t>
            </a:r>
            <a:r>
              <a:rPr lang="en-US" altLang="en-US" sz="2400" dirty="0"/>
              <a:t> upon them for specific tasks.</a:t>
            </a:r>
          </a:p>
        </p:txBody>
      </p:sp>
    </p:spTree>
    <p:extLst>
      <p:ext uri="{BB962C8B-B14F-4D97-AF65-F5344CB8AC3E}">
        <p14:creationId xmlns:p14="http://schemas.microsoft.com/office/powerpoint/2010/main" val="17910346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1139">
                                            <p:txEl>
                                              <p:pRg st="3" end="3"/>
                                            </p:txEl>
                                          </p:spTgt>
                                        </p:tgtEl>
                                        <p:attrNameLst>
                                          <p:attrName>style.visibility</p:attrName>
                                        </p:attrNameLst>
                                      </p:cBhvr>
                                      <p:to>
                                        <p:strVal val="visible"/>
                                      </p:to>
                                    </p:set>
                                    <p:anim calcmode="lin" valueType="num">
                                      <p:cBhvr additive="base">
                                        <p:cTn id="19" dur="500" fill="hold"/>
                                        <p:tgtEl>
                                          <p:spTgt spid="9113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11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1139">
                                            <p:txEl>
                                              <p:pRg st="4" end="4"/>
                                            </p:txEl>
                                          </p:spTgt>
                                        </p:tgtEl>
                                        <p:attrNameLst>
                                          <p:attrName>style.visibility</p:attrName>
                                        </p:attrNameLst>
                                      </p:cBhvr>
                                      <p:to>
                                        <p:strVal val="visible"/>
                                      </p:to>
                                    </p:set>
                                    <p:anim calcmode="lin" valueType="num">
                                      <p:cBhvr additive="base">
                                        <p:cTn id="25" dur="500" fill="hold"/>
                                        <p:tgtEl>
                                          <p:spTgt spid="911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11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gendaTitle"/>
          <p:cNvSpPr>
            <a:spLocks noGrp="1"/>
          </p:cNvSpPr>
          <p:nvPr>
            <p:ph type="title"/>
          </p:nvPr>
        </p:nvSpPr>
        <p:spPr/>
        <p:txBody>
          <a:bodyPr/>
          <a:lstStyle/>
          <a:p>
            <a:r>
              <a:rPr lang="en-US" dirty="0"/>
              <a:t>Agenda</a:t>
            </a:r>
          </a:p>
        </p:txBody>
      </p:sp>
      <p:sp>
        <p:nvSpPr>
          <p:cNvPr id="3" name="Agenda"/>
          <p:cNvSpPr txBox="1"/>
          <p:nvPr>
            <p:custDataLst>
              <p:tags r:id="rId1"/>
            </p:custDataLst>
          </p:nvPr>
        </p:nvSpPr>
        <p:spPr>
          <a:xfrm>
            <a:off x="533099" y="2963119"/>
            <a:ext cx="8029574" cy="3102195"/>
          </a:xfrm>
          <a:prstGeom prst="rect">
            <a:avLst/>
          </a:prstGeom>
          <a:noFill/>
        </p:spPr>
        <p:txBody>
          <a:bodyPr vert="horz" wrap="square" lIns="45720" rIns="45720" rtlCol="0">
            <a:noAutofit/>
          </a:bodyPr>
          <a:lstStyle/>
          <a:p>
            <a:pPr marL="342900" indent="-342900">
              <a:buFont typeface="Wingdings" pitchFamily="2" charset="2"/>
              <a:buChar char="§"/>
              <a:defRPr/>
            </a:pPr>
            <a:r>
              <a:rPr lang="en-NZ" sz="2400" dirty="0"/>
              <a:t>What are autonomous systems? </a:t>
            </a:r>
          </a:p>
          <a:p>
            <a:pPr marL="342900" indent="-342900">
              <a:buFont typeface="Wingdings" pitchFamily="2" charset="2"/>
              <a:buChar char="§"/>
              <a:defRPr/>
            </a:pPr>
            <a:r>
              <a:rPr lang="en-NZ" sz="2400" dirty="0"/>
              <a:t>Autonomous Machines and Functional Autonomy</a:t>
            </a:r>
          </a:p>
          <a:p>
            <a:pPr marL="342900" indent="-342900">
              <a:buFont typeface="Wingdings" pitchFamily="2" charset="2"/>
              <a:buChar char="§"/>
              <a:defRPr/>
            </a:pPr>
            <a:r>
              <a:rPr lang="en-NZ" sz="2400" dirty="0"/>
              <a:t>AI and Value Alignment</a:t>
            </a:r>
          </a:p>
          <a:p>
            <a:pPr marL="342900" indent="-342900">
              <a:buFont typeface="Wingdings" pitchFamily="2" charset="2"/>
              <a:buChar char="§"/>
              <a:defRPr/>
            </a:pPr>
            <a:r>
              <a:rPr lang="en-NZ" sz="2400" dirty="0"/>
              <a:t>Trust</a:t>
            </a:r>
          </a:p>
          <a:p>
            <a:pPr marL="342900" indent="-342900">
              <a:buFont typeface="Wingdings" pitchFamily="2" charset="2"/>
              <a:buChar char="§"/>
              <a:defRPr/>
            </a:pPr>
            <a:r>
              <a:rPr lang="en-NZ" sz="2400" dirty="0"/>
              <a:t>Can machines make moral decisions? </a:t>
            </a:r>
          </a:p>
          <a:p>
            <a:pPr marL="342900" indent="-342900">
              <a:buFont typeface="Arial" panose="020B0604020202020204" pitchFamily="34" charset="0"/>
              <a:buChar char="•"/>
            </a:pPr>
            <a:endParaRPr lang="en-NZ" altLang="en-US" sz="2400" dirty="0"/>
          </a:p>
          <a:p>
            <a:pPr marL="182563" indent="-182563">
              <a:spcBef>
                <a:spcPts val="600"/>
              </a:spcBef>
              <a:buSzPct val="100000"/>
              <a:buFont typeface="Verdana" panose="020B0604030504040204" pitchFamily="34" charset="0"/>
              <a:buChar char="•"/>
            </a:pPr>
            <a:endParaRPr lang="en-US" sz="2400" dirty="0"/>
          </a:p>
          <a:p>
            <a:pPr marL="182563" indent="-182563">
              <a:spcBef>
                <a:spcPts val="600"/>
              </a:spcBef>
              <a:buSzPct val="100000"/>
              <a:buFont typeface="Verdana" panose="020B0604030504040204" pitchFamily="34" charset="0"/>
              <a:buChar char="•"/>
            </a:pPr>
            <a:endParaRPr lang="en-US" sz="2400" dirty="0"/>
          </a:p>
          <a:p>
            <a:pPr>
              <a:spcBef>
                <a:spcPts val="1200"/>
              </a:spcBef>
              <a:buSzPct val="100000"/>
            </a:pPr>
            <a:br>
              <a:rPr lang="en-US" sz="2400" dirty="0"/>
            </a:br>
            <a:endParaRPr lang="en-US" sz="2400" dirty="0"/>
          </a:p>
        </p:txBody>
      </p:sp>
      <p:sp>
        <p:nvSpPr>
          <p:cNvPr id="5" name="BainBulletsConfiguration" hidden="1"/>
          <p:cNvSpPr txBox="1"/>
          <p:nvPr/>
        </p:nvSpPr>
        <p:spPr>
          <a:xfrm>
            <a:off x="12700" y="12700"/>
            <a:ext cx="8890000" cy="107722"/>
          </a:xfrm>
          <a:prstGeom prst="rect">
            <a:avLst/>
          </a:prstGeom>
          <a:noFill/>
        </p:spPr>
        <p:txBody>
          <a:bodyPr vert="horz" wrap="square" lIns="45720" rIns="45720" rtlCol="0">
            <a:spAutoFit/>
          </a:bodyPr>
          <a:lstStyle/>
          <a:p>
            <a:r>
              <a:rPr lang="en-US" sz="100">
                <a:solidFill>
                  <a:srgbClr val="FFFFFF"/>
                </a:solidFill>
              </a:rPr>
              <a:t>3_89</a:t>
            </a:r>
            <a:endParaRPr lang="en-US" sz="100" dirty="0">
              <a:solidFill>
                <a:srgbClr val="FFFFFF"/>
              </a:solidFill>
            </a:endParaRPr>
          </a:p>
        </p:txBody>
      </p:sp>
      <p:sp>
        <p:nvSpPr>
          <p:cNvPr id="4" name="TextBox 3">
            <a:extLst>
              <a:ext uri="{FF2B5EF4-FFF2-40B4-BE49-F238E27FC236}">
                <a16:creationId xmlns:a16="http://schemas.microsoft.com/office/drawing/2014/main" id="{3BC44E93-A0C4-A04B-853D-0A24929578A6}"/>
              </a:ext>
            </a:extLst>
          </p:cNvPr>
          <p:cNvSpPr txBox="1"/>
          <p:nvPr/>
        </p:nvSpPr>
        <p:spPr>
          <a:xfrm>
            <a:off x="195129" y="1202390"/>
            <a:ext cx="7895576" cy="834432"/>
          </a:xfrm>
          <a:prstGeom prst="rect">
            <a:avLst/>
          </a:prstGeom>
          <a:noFill/>
        </p:spPr>
        <p:txBody>
          <a:bodyPr wrap="square" lIns="45720" rIns="45720" rtlCol="0">
            <a:spAutoFit/>
          </a:bodyPr>
          <a:lstStyle/>
          <a:p>
            <a:r>
              <a:rPr lang="en-US" sz="1600" i="1" dirty="0"/>
              <a:t>Based upon Tavani, Chapter 12 and Stanford Encyclopedia of Philosophy, Ethics of Artificial Intelligence and Robotics</a:t>
            </a:r>
          </a:p>
          <a:p>
            <a:r>
              <a:rPr lang="en-US" sz="1600" i="1" dirty="0"/>
              <a:t> </a:t>
            </a:r>
          </a:p>
        </p:txBody>
      </p:sp>
      <p:sp>
        <p:nvSpPr>
          <p:cNvPr id="6" name="TextBox 5">
            <a:extLst>
              <a:ext uri="{FF2B5EF4-FFF2-40B4-BE49-F238E27FC236}">
                <a16:creationId xmlns:a16="http://schemas.microsoft.com/office/drawing/2014/main" id="{132C2FD7-4C7B-3241-AB99-31864D482639}"/>
              </a:ext>
            </a:extLst>
          </p:cNvPr>
          <p:cNvSpPr txBox="1"/>
          <p:nvPr/>
        </p:nvSpPr>
        <p:spPr>
          <a:xfrm>
            <a:off x="-914400" y="3414713"/>
            <a:ext cx="92398" cy="400110"/>
          </a:xfrm>
          <a:prstGeom prst="rect">
            <a:avLst/>
          </a:prstGeom>
          <a:noFill/>
        </p:spPr>
        <p:txBody>
          <a:bodyPr wrap="none" lIns="45720" rIns="45720" rtlCol="0">
            <a:spAutoFit/>
          </a:bodyPr>
          <a:lstStyle/>
          <a:p>
            <a:endParaRPr lang="en-US" sz="2000" dirty="0"/>
          </a:p>
        </p:txBody>
      </p:sp>
    </p:spTree>
    <p:extLst>
      <p:ext uri="{BB962C8B-B14F-4D97-AF65-F5344CB8AC3E}">
        <p14:creationId xmlns:p14="http://schemas.microsoft.com/office/powerpoint/2010/main" val="3658022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FCC5CCBA-547E-425C-906F-EEEEB97909B2}"/>
              </a:ext>
            </a:extLst>
          </p:cNvPr>
          <p:cNvSpPr>
            <a:spLocks noGrp="1"/>
          </p:cNvSpPr>
          <p:nvPr>
            <p:ph type="title"/>
          </p:nvPr>
        </p:nvSpPr>
        <p:spPr/>
        <p:txBody>
          <a:bodyPr/>
          <a:lstStyle/>
          <a:p>
            <a:pPr>
              <a:defRPr/>
            </a:pPr>
            <a:r>
              <a:rPr lang="en-US"/>
              <a:t>Trust (Continued)</a:t>
            </a:r>
          </a:p>
        </p:txBody>
      </p:sp>
      <p:sp>
        <p:nvSpPr>
          <p:cNvPr id="92163" name="Content Placeholder 2">
            <a:extLst>
              <a:ext uri="{FF2B5EF4-FFF2-40B4-BE49-F238E27FC236}">
                <a16:creationId xmlns:a16="http://schemas.microsoft.com/office/drawing/2014/main" id="{C080EBC0-2078-6D48-A500-6C968BAFD036}"/>
              </a:ext>
            </a:extLst>
          </p:cNvPr>
          <p:cNvSpPr>
            <a:spLocks noGrp="1"/>
          </p:cNvSpPr>
          <p:nvPr>
            <p:ph idx="1"/>
          </p:nvPr>
        </p:nvSpPr>
        <p:spPr/>
        <p:txBody>
          <a:bodyPr/>
          <a:lstStyle/>
          <a:p>
            <a:pPr eaLnBrk="1" hangingPunct="1"/>
            <a:r>
              <a:rPr lang="en-US" altLang="en-US" sz="2400" dirty="0"/>
              <a:t>Because I am unable to have a trust relationship with a conventional machine such as an automobile, does it also follow that I also cannot have one with an AM? </a:t>
            </a:r>
          </a:p>
          <a:p>
            <a:pPr eaLnBrk="1" hangingPunct="1"/>
            <a:r>
              <a:rPr lang="en-US" altLang="en-US" sz="2400" dirty="0"/>
              <a:t>Or does an AM’s ability to exhibit some level of autonomy – even if only </a:t>
            </a:r>
            <a:r>
              <a:rPr lang="en-US" altLang="en-US" sz="2400" i="1" dirty="0"/>
              <a:t>functional autonomy </a:t>
            </a:r>
            <a:r>
              <a:rPr lang="en-US" altLang="en-US" sz="2400" dirty="0"/>
              <a:t>– make a difference? </a:t>
            </a:r>
          </a:p>
          <a:p>
            <a:pPr eaLnBrk="1" hangingPunct="1"/>
            <a:r>
              <a:rPr lang="en-US" altLang="en-US" sz="2400" dirty="0"/>
              <a:t>Consider that I am able to trust a human because the person in whom I place my trust not only can disappoint me (or let me down) but can also betray me.</a:t>
            </a:r>
          </a:p>
          <a:p>
            <a:pPr eaLnBrk="1" hangingPunct="1">
              <a:buFont typeface="Wingdings" pitchFamily="2" charset="2"/>
              <a:buChar char="Ø"/>
            </a:pPr>
            <a:r>
              <a:rPr lang="en-US" altLang="en-US" sz="2400" dirty="0"/>
              <a:t>For example, that person, as an autonomous agent, can freely elect to breach the trust I placed in her.</a:t>
            </a:r>
          </a:p>
        </p:txBody>
      </p:sp>
    </p:spTree>
    <p:extLst>
      <p:ext uri="{BB962C8B-B14F-4D97-AF65-F5344CB8AC3E}">
        <p14:creationId xmlns:p14="http://schemas.microsoft.com/office/powerpoint/2010/main" val="11579374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3">
                                            <p:txEl>
                                              <p:pRg st="1" end="1"/>
                                            </p:txEl>
                                          </p:spTgt>
                                        </p:tgtEl>
                                        <p:attrNameLst>
                                          <p:attrName>style.visibility</p:attrName>
                                        </p:attrNameLst>
                                      </p:cBhvr>
                                      <p:to>
                                        <p:strVal val="visible"/>
                                      </p:to>
                                    </p:set>
                                    <p:anim calcmode="lin" valueType="num">
                                      <p:cBhvr additive="base">
                                        <p:cTn id="13" dur="5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63">
                                            <p:txEl>
                                              <p:pRg st="2" end="2"/>
                                            </p:txEl>
                                          </p:spTgt>
                                        </p:tgtEl>
                                        <p:attrNameLst>
                                          <p:attrName>style.visibility</p:attrName>
                                        </p:attrNameLst>
                                      </p:cBhvr>
                                      <p:to>
                                        <p:strVal val="visible"/>
                                      </p:to>
                                    </p:set>
                                    <p:anim calcmode="lin" valueType="num">
                                      <p:cBhvr additive="base">
                                        <p:cTn id="19" dur="5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63">
                                            <p:txEl>
                                              <p:pRg st="3" end="3"/>
                                            </p:txEl>
                                          </p:spTgt>
                                        </p:tgtEl>
                                        <p:attrNameLst>
                                          <p:attrName>style.visibility</p:attrName>
                                        </p:attrNameLst>
                                      </p:cBhvr>
                                      <p:to>
                                        <p:strVal val="visible"/>
                                      </p:to>
                                    </p:set>
                                    <p:anim calcmode="lin" valueType="num">
                                      <p:cBhvr additive="base">
                                        <p:cTn id="25" dur="5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a:extLst>
              <a:ext uri="{FF2B5EF4-FFF2-40B4-BE49-F238E27FC236}">
                <a16:creationId xmlns:a16="http://schemas.microsoft.com/office/drawing/2014/main" id="{49472796-01C4-43D5-AD45-E1EF9AEC8E5F}"/>
              </a:ext>
            </a:extLst>
          </p:cNvPr>
          <p:cNvSpPr>
            <a:spLocks noGrp="1"/>
          </p:cNvSpPr>
          <p:nvPr>
            <p:ph type="title"/>
          </p:nvPr>
        </p:nvSpPr>
        <p:spPr/>
        <p:txBody>
          <a:bodyPr/>
          <a:lstStyle/>
          <a:p>
            <a:pPr>
              <a:defRPr/>
            </a:pPr>
            <a:r>
              <a:rPr lang="en-US"/>
              <a:t>Trust (Continued)</a:t>
            </a:r>
          </a:p>
        </p:txBody>
      </p:sp>
      <p:sp>
        <p:nvSpPr>
          <p:cNvPr id="93187" name="Content Placeholder 2">
            <a:extLst>
              <a:ext uri="{FF2B5EF4-FFF2-40B4-BE49-F238E27FC236}">
                <a16:creationId xmlns:a16="http://schemas.microsoft.com/office/drawing/2014/main" id="{71C374B5-6CE3-434A-BD31-E494286B43F6}"/>
              </a:ext>
            </a:extLst>
          </p:cNvPr>
          <p:cNvSpPr>
            <a:spLocks noGrp="1"/>
          </p:cNvSpPr>
          <p:nvPr>
            <p:ph idx="1"/>
          </p:nvPr>
        </p:nvSpPr>
        <p:spPr/>
        <p:txBody>
          <a:bodyPr/>
          <a:lstStyle/>
          <a:p>
            <a:pPr eaLnBrk="1" hangingPunct="1"/>
            <a:r>
              <a:rPr lang="en-US" altLang="en-US" dirty="0"/>
              <a:t>Some argue that trust also has an emotive (or “affective”) aspect, and that this may be especially important in understanding trust in the context of AMs.</a:t>
            </a:r>
          </a:p>
          <a:p>
            <a:pPr eaLnBrk="1" hangingPunct="1"/>
            <a:endParaRPr lang="en-US" altLang="en-US" dirty="0"/>
          </a:p>
          <a:p>
            <a:pPr eaLnBrk="1" hangingPunct="1"/>
            <a:r>
              <a:rPr lang="en-US" altLang="en-US" dirty="0"/>
              <a:t>Turkle (2011) raises some concerns about the role of feelings or emotions in human-machine trust relationships.</a:t>
            </a:r>
          </a:p>
          <a:p>
            <a:pPr eaLnBrk="1" hangingPunct="1"/>
            <a:endParaRPr lang="en-US" altLang="en-US" dirty="0"/>
          </a:p>
          <a:p>
            <a:pPr eaLnBrk="1" hangingPunct="1"/>
            <a:r>
              <a:rPr lang="en-US" altLang="en-US" dirty="0"/>
              <a:t>She also worries about what can happen when machines appear to us “as if” they have feelings. </a:t>
            </a:r>
          </a:p>
          <a:p>
            <a:pPr eaLnBrk="1" hangingPunct="1"/>
            <a:endParaRPr lang="en-US" altLang="en-US" dirty="0"/>
          </a:p>
          <a:p>
            <a:pPr eaLnBrk="1" hangingPunct="1"/>
            <a:r>
              <a:rPr lang="en-US" altLang="en-US" dirty="0"/>
              <a:t>Turkle describes a phenomenon called the “Eliza effect,” which was initially associated with a response that some users had to an interactive software program called “Eliza” (designed by Joseph </a:t>
            </a:r>
            <a:r>
              <a:rPr lang="en-US" altLang="en-US" dirty="0" err="1"/>
              <a:t>Weizenbaum</a:t>
            </a:r>
            <a:r>
              <a:rPr lang="en-US" altLang="en-US" dirty="0"/>
              <a:t> at MIT in the 1960s). </a:t>
            </a:r>
          </a:p>
        </p:txBody>
      </p:sp>
    </p:spTree>
    <p:extLst>
      <p:ext uri="{BB962C8B-B14F-4D97-AF65-F5344CB8AC3E}">
        <p14:creationId xmlns:p14="http://schemas.microsoft.com/office/powerpoint/2010/main" val="1247036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3187">
                                            <p:txEl>
                                              <p:pRg st="2" end="2"/>
                                            </p:txEl>
                                          </p:spTgt>
                                        </p:tgtEl>
                                        <p:attrNameLst>
                                          <p:attrName>style.visibility</p:attrName>
                                        </p:attrNameLst>
                                      </p:cBhvr>
                                      <p:to>
                                        <p:strVal val="visible"/>
                                      </p:to>
                                    </p:set>
                                    <p:anim calcmode="lin" valueType="num">
                                      <p:cBhvr additive="base">
                                        <p:cTn id="13"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3187">
                                            <p:txEl>
                                              <p:pRg st="4" end="4"/>
                                            </p:txEl>
                                          </p:spTgt>
                                        </p:tgtEl>
                                        <p:attrNameLst>
                                          <p:attrName>style.visibility</p:attrName>
                                        </p:attrNameLst>
                                      </p:cBhvr>
                                      <p:to>
                                        <p:strVal val="visible"/>
                                      </p:to>
                                    </p:set>
                                    <p:anim calcmode="lin" valueType="num">
                                      <p:cBhvr additive="base">
                                        <p:cTn id="19"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3187">
                                            <p:txEl>
                                              <p:pRg st="6" end="6"/>
                                            </p:txEl>
                                          </p:spTgt>
                                        </p:tgtEl>
                                        <p:attrNameLst>
                                          <p:attrName>style.visibility</p:attrName>
                                        </p:attrNameLst>
                                      </p:cBhvr>
                                      <p:to>
                                        <p:strVal val="visible"/>
                                      </p:to>
                                    </p:set>
                                    <p:anim calcmode="lin" valueType="num">
                                      <p:cBhvr additive="base">
                                        <p:cTn id="25" dur="500" fill="hold"/>
                                        <p:tgtEl>
                                          <p:spTgt spid="9318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8CF26441-5ADE-4D2E-A71C-5E213D2E8C15}"/>
              </a:ext>
            </a:extLst>
          </p:cNvPr>
          <p:cNvSpPr>
            <a:spLocks noGrp="1"/>
          </p:cNvSpPr>
          <p:nvPr>
            <p:ph type="title"/>
          </p:nvPr>
        </p:nvSpPr>
        <p:spPr/>
        <p:txBody>
          <a:bodyPr/>
          <a:lstStyle/>
          <a:p>
            <a:pPr>
              <a:defRPr/>
            </a:pPr>
            <a:r>
              <a:rPr lang="en-US"/>
              <a:t>Trust (Continued)</a:t>
            </a:r>
          </a:p>
        </p:txBody>
      </p:sp>
      <p:sp>
        <p:nvSpPr>
          <p:cNvPr id="3" name="Content Placeholder 2">
            <a:extLst>
              <a:ext uri="{FF2B5EF4-FFF2-40B4-BE49-F238E27FC236}">
                <a16:creationId xmlns:a16="http://schemas.microsoft.com/office/drawing/2014/main" id="{23E42A2E-D12E-744B-BE41-D5B507AF3D2E}"/>
              </a:ext>
            </a:extLst>
          </p:cNvPr>
          <p:cNvSpPr>
            <a:spLocks noGrp="1"/>
          </p:cNvSpPr>
          <p:nvPr>
            <p:ph idx="1"/>
          </p:nvPr>
        </p:nvSpPr>
        <p:spPr/>
        <p:txBody>
          <a:bodyPr/>
          <a:lstStyle/>
          <a:p>
            <a:pPr eaLnBrk="1" hangingPunct="1"/>
            <a:r>
              <a:rPr lang="en-US" altLang="en-US" dirty="0"/>
              <a:t>Turkle notes that the Eliza program </a:t>
            </a:r>
            <a:r>
              <a:rPr lang="en-US" altLang="en-US" dirty="0" err="1"/>
              <a:t>program</a:t>
            </a:r>
            <a:r>
              <a:rPr lang="en-US" altLang="en-US" dirty="0"/>
              <a:t>, which was designed to use language conversationally (and possibly pass the Turing test), solicited trust on the part of users. </a:t>
            </a:r>
          </a:p>
          <a:p>
            <a:pPr eaLnBrk="1" hangingPunct="1"/>
            <a:r>
              <a:rPr lang="en-US" altLang="en-US" dirty="0"/>
              <a:t>The Eliza program did this, even though it was designed in a way that tricks users. </a:t>
            </a:r>
          </a:p>
          <a:p>
            <a:pPr eaLnBrk="1" hangingPunct="1"/>
            <a:r>
              <a:rPr lang="en-US" altLang="en-US" dirty="0"/>
              <a:t>Although Eliza was only a (“disembodied”) software program, Turkle suggests that it could nevertheless be viewed as a “relational entity,” or what she calls a “relational artifact,” because of the way people responded to, and confided in, it. </a:t>
            </a:r>
          </a:p>
          <a:p>
            <a:pPr eaLnBrk="1" hangingPunct="1"/>
            <a:r>
              <a:rPr lang="en-US" altLang="en-US" dirty="0"/>
              <a:t>In this sense, she notes that Eliza seemed to have a strong emotional impact on the students who interacted with it. </a:t>
            </a:r>
          </a:p>
          <a:p>
            <a:pPr eaLnBrk="1" hangingPunct="1"/>
            <a:r>
              <a:rPr lang="en-US" altLang="en-US" dirty="0"/>
              <a:t>But Turkle also notes that while Eliza “elicited trust” on the part of these students, it understood nothing about them.</a:t>
            </a:r>
          </a:p>
          <a:p>
            <a:r>
              <a:rPr lang="en-US" altLang="en-US" dirty="0">
                <a:hlinkClick r:id="rId2"/>
              </a:rPr>
              <a:t>http://psych.fullerton.edu/mbirnbaum/psych101/eliza.htm</a:t>
            </a:r>
            <a:r>
              <a:rPr lang="en-US" altLang="en-US" dirty="0"/>
              <a:t> </a:t>
            </a:r>
          </a:p>
          <a:p>
            <a:pPr eaLnBrk="1" hangingPunct="1"/>
            <a:endParaRPr lang="en-US" altLang="en-US" dirty="0"/>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8892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a:extLst>
              <a:ext uri="{FF2B5EF4-FFF2-40B4-BE49-F238E27FC236}">
                <a16:creationId xmlns:a16="http://schemas.microsoft.com/office/drawing/2014/main" id="{852EB96A-4D86-4B7E-A35D-6A8E1FED64DA}"/>
              </a:ext>
            </a:extLst>
          </p:cNvPr>
          <p:cNvSpPr>
            <a:spLocks noGrp="1"/>
          </p:cNvSpPr>
          <p:nvPr>
            <p:ph type="title"/>
          </p:nvPr>
        </p:nvSpPr>
        <p:spPr>
          <a:xfrm>
            <a:off x="495300" y="208636"/>
            <a:ext cx="7793038" cy="533400"/>
          </a:xfrm>
        </p:spPr>
        <p:txBody>
          <a:bodyPr/>
          <a:lstStyle/>
          <a:p>
            <a:pPr>
              <a:defRPr/>
            </a:pPr>
            <a:r>
              <a:rPr lang="en-US" dirty="0"/>
              <a:t>Trust and “Attachment” in AMs</a:t>
            </a:r>
          </a:p>
        </p:txBody>
      </p:sp>
      <p:sp>
        <p:nvSpPr>
          <p:cNvPr id="95235" name="Content Placeholder 2">
            <a:extLst>
              <a:ext uri="{FF2B5EF4-FFF2-40B4-BE49-F238E27FC236}">
                <a16:creationId xmlns:a16="http://schemas.microsoft.com/office/drawing/2014/main" id="{B4B85F15-1374-E84A-9615-2E9AF586DD4B}"/>
              </a:ext>
            </a:extLst>
          </p:cNvPr>
          <p:cNvSpPr>
            <a:spLocks noGrp="1"/>
          </p:cNvSpPr>
          <p:nvPr>
            <p:ph idx="1"/>
          </p:nvPr>
        </p:nvSpPr>
        <p:spPr/>
        <p:txBody>
          <a:bodyPr/>
          <a:lstStyle/>
          <a:p>
            <a:pPr eaLnBrk="1" hangingPunct="1"/>
            <a:r>
              <a:rPr lang="en-US" altLang="en-US" sz="2400" dirty="0"/>
              <a:t>Turkle worries that when a machine (as a relational artifact) appears to be interested in people, it can “push our Darwinian buttons…which causes people to respond </a:t>
            </a:r>
            <a:r>
              <a:rPr lang="en-US" altLang="en-US" sz="2400" i="1" dirty="0"/>
              <a:t>as if</a:t>
            </a:r>
            <a:r>
              <a:rPr lang="en-US" altLang="en-US" sz="2400" dirty="0"/>
              <a:t> they were in a relationship.” </a:t>
            </a:r>
          </a:p>
          <a:p>
            <a:pPr eaLnBrk="1" hangingPunct="1"/>
            <a:r>
              <a:rPr lang="en-US" altLang="en-US" sz="2400" dirty="0"/>
              <a:t>This is especially apparent with physical AMs that are capable of facial expressions, such as (the robot) </a:t>
            </a:r>
            <a:r>
              <a:rPr lang="en-US" altLang="en-US" sz="2400" i="1" dirty="0"/>
              <a:t>Kismet</a:t>
            </a:r>
            <a:r>
              <a:rPr lang="en-US" altLang="en-US" sz="2400" dirty="0"/>
              <a:t> (developed in MIT’s AI Lab). </a:t>
            </a:r>
          </a:p>
          <a:p>
            <a:pPr eaLnBrk="1" hangingPunct="1"/>
            <a:r>
              <a:rPr lang="en-US" altLang="en-US" sz="2400" dirty="0"/>
              <a:t>Turkle suggests that because AMs can be designed in ways that make people feel as if a machine (like Kismet) cares about them, people can develop feelings of trust in, and attachment to, that machine. </a:t>
            </a:r>
          </a:p>
        </p:txBody>
      </p:sp>
    </p:spTree>
    <p:extLst>
      <p:ext uri="{BB962C8B-B14F-4D97-AF65-F5344CB8AC3E}">
        <p14:creationId xmlns:p14="http://schemas.microsoft.com/office/powerpoint/2010/main" val="12352694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 calcmode="lin" valueType="num">
                                      <p:cBhvr additive="base">
                                        <p:cTn id="7" dur="5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52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5">
                                            <p:txEl>
                                              <p:pRg st="1" end="1"/>
                                            </p:txEl>
                                          </p:spTgt>
                                        </p:tgtEl>
                                        <p:attrNameLst>
                                          <p:attrName>style.visibility</p:attrName>
                                        </p:attrNameLst>
                                      </p:cBhvr>
                                      <p:to>
                                        <p:strVal val="visible"/>
                                      </p:to>
                                    </p:set>
                                    <p:anim calcmode="lin" valueType="num">
                                      <p:cBhvr additive="base">
                                        <p:cTn id="13" dur="500" fill="hold"/>
                                        <p:tgtEl>
                                          <p:spTgt spid="952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52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A5EC7-0F4F-464A-BBF6-53AE194F4785}"/>
              </a:ext>
            </a:extLst>
          </p:cNvPr>
          <p:cNvSpPr>
            <a:spLocks noGrp="1"/>
          </p:cNvSpPr>
          <p:nvPr>
            <p:ph type="title"/>
          </p:nvPr>
        </p:nvSpPr>
        <p:spPr/>
        <p:txBody>
          <a:bodyPr/>
          <a:lstStyle/>
          <a:p>
            <a:r>
              <a:rPr lang="en-NZ" dirty="0"/>
              <a:t>Kismet</a:t>
            </a:r>
          </a:p>
        </p:txBody>
      </p:sp>
      <p:pic>
        <p:nvPicPr>
          <p:cNvPr id="16386" name="Picture 2" descr="Kismet robot showing sadness - Stock Image - C041/7279 - Science Photo  Library">
            <a:extLst>
              <a:ext uri="{FF2B5EF4-FFF2-40B4-BE49-F238E27FC236}">
                <a16:creationId xmlns:a16="http://schemas.microsoft.com/office/drawing/2014/main" id="{C060BC77-E5A3-4807-BD7D-303DB2A175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6665" y="1090751"/>
            <a:ext cx="8592670" cy="5425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079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a:extLst>
              <a:ext uri="{FF2B5EF4-FFF2-40B4-BE49-F238E27FC236}">
                <a16:creationId xmlns:a16="http://schemas.microsoft.com/office/drawing/2014/main" id="{70D4EE21-0966-4B9C-8AF5-1B756D89C126}"/>
              </a:ext>
            </a:extLst>
          </p:cNvPr>
          <p:cNvSpPr>
            <a:spLocks noGrp="1"/>
          </p:cNvSpPr>
          <p:nvPr>
            <p:ph type="title"/>
          </p:nvPr>
        </p:nvSpPr>
        <p:spPr/>
        <p:txBody>
          <a:bodyPr/>
          <a:lstStyle/>
          <a:p>
            <a:pPr>
              <a:defRPr/>
            </a:pPr>
            <a:r>
              <a:rPr lang="en-US"/>
              <a:t>Trust and “Authencity”</a:t>
            </a:r>
          </a:p>
        </p:txBody>
      </p:sp>
      <p:sp>
        <p:nvSpPr>
          <p:cNvPr id="96259" name="Content Placeholder 2">
            <a:extLst>
              <a:ext uri="{FF2B5EF4-FFF2-40B4-BE49-F238E27FC236}">
                <a16:creationId xmlns:a16="http://schemas.microsoft.com/office/drawing/2014/main" id="{8ACA5CC0-1E55-C043-B1DB-CC9F88469430}"/>
              </a:ext>
            </a:extLst>
          </p:cNvPr>
          <p:cNvSpPr>
            <a:spLocks noGrp="1"/>
          </p:cNvSpPr>
          <p:nvPr>
            <p:ph idx="1"/>
          </p:nvPr>
        </p:nvSpPr>
        <p:spPr/>
        <p:txBody>
          <a:bodyPr/>
          <a:lstStyle/>
          <a:p>
            <a:pPr eaLnBrk="1" hangingPunct="1"/>
            <a:r>
              <a:rPr lang="en-US" altLang="en-US" sz="2400" dirty="0"/>
              <a:t>Turkle notes that Cynthia Breazeal, one of Kismet’s designers who had also developed a “maternal connection” with this AM while she was a student at MIT, had a difficult time separating from Kismet when she left that institution. </a:t>
            </a:r>
          </a:p>
          <a:p>
            <a:pPr eaLnBrk="1" hangingPunct="1"/>
            <a:r>
              <a:rPr lang="en-US" altLang="en-US" sz="2400" dirty="0"/>
              <a:t>In Turkle’s view, this factor raises questions of both trust </a:t>
            </a:r>
            <a:r>
              <a:rPr lang="en-US" altLang="en-US" sz="2400" i="1" dirty="0"/>
              <a:t>and</a:t>
            </a:r>
            <a:r>
              <a:rPr lang="en-US" altLang="en-US" sz="2400" dirty="0"/>
              <a:t> authenticity</a:t>
            </a:r>
          </a:p>
          <a:p>
            <a:pPr eaLnBrk="1" hangingPunct="1"/>
            <a:r>
              <a:rPr lang="en-US" altLang="en-US" sz="2400" i="1" dirty="0">
                <a:solidFill>
                  <a:schemeClr val="accent3">
                    <a:lumMod val="60000"/>
                    <a:lumOff val="40000"/>
                  </a:schemeClr>
                </a:solidFill>
              </a:rPr>
              <a:t>She worries that, unlike in the past, humans must now be able to distinguish between authentic and simulated relationships. </a:t>
            </a:r>
          </a:p>
          <a:p>
            <a:pPr eaLnBrk="1" hangingPunct="1"/>
            <a:endParaRPr lang="en-US" altLang="en-US" dirty="0"/>
          </a:p>
        </p:txBody>
      </p:sp>
    </p:spTree>
    <p:extLst>
      <p:ext uri="{BB962C8B-B14F-4D97-AF65-F5344CB8AC3E}">
        <p14:creationId xmlns:p14="http://schemas.microsoft.com/office/powerpoint/2010/main" val="38042412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additive="base">
                                        <p:cTn id="7" dur="500" fill="hold"/>
                                        <p:tgtEl>
                                          <p:spTgt spid="962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additive="base">
                                        <p:cTn id="13" dur="500" fill="hold"/>
                                        <p:tgtEl>
                                          <p:spTgt spid="962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9">
                                            <p:txEl>
                                              <p:pRg st="2" end="2"/>
                                            </p:txEl>
                                          </p:spTgt>
                                        </p:tgtEl>
                                        <p:attrNameLst>
                                          <p:attrName>style.visibility</p:attrName>
                                        </p:attrNameLst>
                                      </p:cBhvr>
                                      <p:to>
                                        <p:strVal val="visible"/>
                                      </p:to>
                                    </p:set>
                                    <p:anim calcmode="lin" valueType="num">
                                      <p:cBhvr additive="base">
                                        <p:cTn id="19" dur="500" fill="hold"/>
                                        <p:tgtEl>
                                          <p:spTgt spid="962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a:extLst>
              <a:ext uri="{FF2B5EF4-FFF2-40B4-BE49-F238E27FC236}">
                <a16:creationId xmlns:a16="http://schemas.microsoft.com/office/drawing/2014/main" id="{2BA228F5-8E0B-4EAD-8360-10FB314E2917}"/>
              </a:ext>
            </a:extLst>
          </p:cNvPr>
          <p:cNvSpPr>
            <a:spLocks noGrp="1"/>
          </p:cNvSpPr>
          <p:nvPr>
            <p:ph type="title"/>
          </p:nvPr>
        </p:nvSpPr>
        <p:spPr/>
        <p:txBody>
          <a:bodyPr/>
          <a:lstStyle/>
          <a:p>
            <a:pPr>
              <a:defRPr/>
            </a:pPr>
            <a:r>
              <a:rPr lang="en-US"/>
              <a:t>What is </a:t>
            </a:r>
            <a:r>
              <a:rPr lang="en-US" i="1"/>
              <a:t>Machine Ethics</a:t>
            </a:r>
            <a:r>
              <a:rPr lang="en-US"/>
              <a:t>?</a:t>
            </a:r>
          </a:p>
        </p:txBody>
      </p:sp>
      <p:sp>
        <p:nvSpPr>
          <p:cNvPr id="97283" name="Content Placeholder 2">
            <a:extLst>
              <a:ext uri="{FF2B5EF4-FFF2-40B4-BE49-F238E27FC236}">
                <a16:creationId xmlns:a16="http://schemas.microsoft.com/office/drawing/2014/main" id="{FD175CAF-9A1E-3B4F-948E-AB190D60EB28}"/>
              </a:ext>
            </a:extLst>
          </p:cNvPr>
          <p:cNvSpPr>
            <a:spLocks noGrp="1"/>
          </p:cNvSpPr>
          <p:nvPr>
            <p:ph idx="1"/>
          </p:nvPr>
        </p:nvSpPr>
        <p:spPr/>
        <p:txBody>
          <a:bodyPr/>
          <a:lstStyle/>
          <a:p>
            <a:pPr eaLnBrk="1" hangingPunct="1"/>
            <a:r>
              <a:rPr lang="en-GB" altLang="en-US" sz="2400" dirty="0"/>
              <a:t>Anderson and Anderson (2011) describe machine ethics as an interdisciplinary field of research that is primarily concerned with developing ethics for machines, as opposed to developing ethics for humans who “use machines.” </a:t>
            </a:r>
          </a:p>
          <a:p>
            <a:pPr eaLnBrk="1" hangingPunct="1"/>
            <a:r>
              <a:rPr lang="en-GB" altLang="en-US" sz="2400" dirty="0"/>
              <a:t>In their view, </a:t>
            </a:r>
            <a:r>
              <a:rPr lang="en-GB" altLang="en-US" sz="2400" b="1" dirty="0"/>
              <a:t>machine ethics </a:t>
            </a:r>
            <a:r>
              <a:rPr lang="en-GB" altLang="en-US" sz="2400" dirty="0"/>
              <a:t>is concerned with </a:t>
            </a:r>
          </a:p>
          <a:p>
            <a:pPr eaLnBrk="1" hangingPunct="1"/>
            <a:endParaRPr lang="en-US" altLang="en-US" sz="2400" dirty="0"/>
          </a:p>
          <a:p>
            <a:pPr marL="800100" lvl="2" indent="0">
              <a:buNone/>
            </a:pPr>
            <a:r>
              <a:rPr lang="en-GB" altLang="en-US" sz="2400" i="1" dirty="0"/>
              <a:t>giving machines ethical principles, or a procedure for discovering ways to resolve ethical problems they may encounter, enabling them to function in an ethically responsible manner through their own decision making.</a:t>
            </a:r>
            <a:endParaRPr lang="en-US" altLang="en-US" sz="2400" i="1" dirty="0"/>
          </a:p>
          <a:p>
            <a:pPr eaLnBrk="1" hangingPunct="1"/>
            <a:endParaRPr lang="en-US" altLang="en-US" dirty="0"/>
          </a:p>
        </p:txBody>
      </p:sp>
    </p:spTree>
    <p:extLst>
      <p:ext uri="{BB962C8B-B14F-4D97-AF65-F5344CB8AC3E}">
        <p14:creationId xmlns:p14="http://schemas.microsoft.com/office/powerpoint/2010/main" val="1791943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7283">
                                            <p:txEl>
                                              <p:pRg st="3" end="3"/>
                                            </p:txEl>
                                          </p:spTgt>
                                        </p:tgtEl>
                                        <p:attrNameLst>
                                          <p:attrName>style.visibility</p:attrName>
                                        </p:attrNameLst>
                                      </p:cBhvr>
                                      <p:to>
                                        <p:strVal val="visible"/>
                                      </p:to>
                                    </p:set>
                                    <p:anim calcmode="lin" valueType="num">
                                      <p:cBhvr additive="base">
                                        <p:cTn id="17" dur="500" fill="hold"/>
                                        <p:tgtEl>
                                          <p:spTgt spid="9728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72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a:extLst>
              <a:ext uri="{FF2B5EF4-FFF2-40B4-BE49-F238E27FC236}">
                <a16:creationId xmlns:a16="http://schemas.microsoft.com/office/drawing/2014/main" id="{925DDA61-4666-43D9-91C3-9A032F9F7250}"/>
              </a:ext>
            </a:extLst>
          </p:cNvPr>
          <p:cNvSpPr>
            <a:spLocks noGrp="1"/>
          </p:cNvSpPr>
          <p:nvPr>
            <p:ph type="title"/>
          </p:nvPr>
        </p:nvSpPr>
        <p:spPr/>
        <p:txBody>
          <a:bodyPr/>
          <a:lstStyle/>
          <a:p>
            <a:pPr>
              <a:defRPr/>
            </a:pPr>
            <a:r>
              <a:rPr lang="en-US"/>
              <a:t>Machine Ethics (Continued)</a:t>
            </a:r>
          </a:p>
        </p:txBody>
      </p:sp>
      <p:sp>
        <p:nvSpPr>
          <p:cNvPr id="98307" name="Content Placeholder 2">
            <a:extLst>
              <a:ext uri="{FF2B5EF4-FFF2-40B4-BE49-F238E27FC236}">
                <a16:creationId xmlns:a16="http://schemas.microsoft.com/office/drawing/2014/main" id="{AF0A5250-592E-2D47-8B10-62DB919D1DCE}"/>
              </a:ext>
            </a:extLst>
          </p:cNvPr>
          <p:cNvSpPr>
            <a:spLocks noGrp="1"/>
          </p:cNvSpPr>
          <p:nvPr>
            <p:ph idx="1"/>
          </p:nvPr>
        </p:nvSpPr>
        <p:spPr/>
        <p:txBody>
          <a:bodyPr/>
          <a:lstStyle/>
          <a:p>
            <a:pPr eaLnBrk="1" hangingPunct="1"/>
            <a:r>
              <a:rPr lang="en-GB" altLang="en-US" dirty="0"/>
              <a:t>Wallach and Allen (2009) believe that one way in which the field of machine ethics has expanded upon traditional computer ethics is by asking how computers can be made into “explicit moral reasoners.” </a:t>
            </a:r>
          </a:p>
          <a:p>
            <a:pPr eaLnBrk="1" hangingPunct="1"/>
            <a:endParaRPr lang="en-GB" altLang="en-US" dirty="0"/>
          </a:p>
          <a:p>
            <a:pPr eaLnBrk="1" hangingPunct="1"/>
            <a:r>
              <a:rPr lang="en-GB" altLang="en-US" dirty="0"/>
              <a:t>In their answer to this question, Wallach and Allen first draw an important distinction between “reasoning about ethics” and “ethical decision making.”  (</a:t>
            </a:r>
            <a:r>
              <a:rPr lang="en-GB" altLang="en-US" dirty="0">
                <a:solidFill>
                  <a:srgbClr val="00B0F0"/>
                </a:solidFill>
              </a:rPr>
              <a:t>note, this is similar to the meta-ethical vs. practical ethics distinction</a:t>
            </a:r>
            <a:r>
              <a:rPr lang="en-GB" altLang="en-US" dirty="0"/>
              <a:t>) </a:t>
            </a:r>
          </a:p>
          <a:p>
            <a:pPr eaLnBrk="1" hangingPunct="1"/>
            <a:endParaRPr lang="en-GB" altLang="en-US" dirty="0"/>
          </a:p>
          <a:p>
            <a:pPr eaLnBrk="1" hangingPunct="1">
              <a:buFont typeface="Wingdings" pitchFamily="2" charset="2"/>
              <a:buChar char="Ø"/>
            </a:pPr>
            <a:r>
              <a:rPr lang="en-GB" altLang="en-US" dirty="0"/>
              <a:t>For example, they acknowledge that even if one could build artificial systems capable of reasoning about ethics, it does not necessarily follow that these systems would be genuine “ethical decision makers.”</a:t>
            </a:r>
            <a:endParaRPr lang="en-US" altLang="en-US" dirty="0"/>
          </a:p>
        </p:txBody>
      </p:sp>
    </p:spTree>
    <p:extLst>
      <p:ext uri="{BB962C8B-B14F-4D97-AF65-F5344CB8AC3E}">
        <p14:creationId xmlns:p14="http://schemas.microsoft.com/office/powerpoint/2010/main" val="1145855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 calcmode="lin" valueType="num">
                                      <p:cBhvr additive="base">
                                        <p:cTn id="7" dur="5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83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8307">
                                            <p:txEl>
                                              <p:pRg st="2" end="2"/>
                                            </p:txEl>
                                          </p:spTgt>
                                        </p:tgtEl>
                                        <p:attrNameLst>
                                          <p:attrName>style.visibility</p:attrName>
                                        </p:attrNameLst>
                                      </p:cBhvr>
                                      <p:to>
                                        <p:strVal val="visible"/>
                                      </p:to>
                                    </p:set>
                                    <p:anim calcmode="lin" valueType="num">
                                      <p:cBhvr additive="base">
                                        <p:cTn id="13" dur="5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83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8307">
                                            <p:txEl>
                                              <p:pRg st="4" end="4"/>
                                            </p:txEl>
                                          </p:spTgt>
                                        </p:tgtEl>
                                        <p:attrNameLst>
                                          <p:attrName>style.visibility</p:attrName>
                                        </p:attrNameLst>
                                      </p:cBhvr>
                                      <p:to>
                                        <p:strVal val="visible"/>
                                      </p:to>
                                    </p:set>
                                    <p:anim calcmode="lin" valueType="num">
                                      <p:cBhvr additive="base">
                                        <p:cTn id="19" dur="500" fill="hold"/>
                                        <p:tgtEl>
                                          <p:spTgt spid="9830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83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a:extLst>
              <a:ext uri="{FF2B5EF4-FFF2-40B4-BE49-F238E27FC236}">
                <a16:creationId xmlns:a16="http://schemas.microsoft.com/office/drawing/2014/main" id="{ED9BC350-1DB3-4184-AF8B-12EC9A537470}"/>
              </a:ext>
            </a:extLst>
          </p:cNvPr>
          <p:cNvSpPr>
            <a:spLocks noGrp="1"/>
          </p:cNvSpPr>
          <p:nvPr>
            <p:ph type="title"/>
          </p:nvPr>
        </p:nvSpPr>
        <p:spPr/>
        <p:txBody>
          <a:bodyPr/>
          <a:lstStyle/>
          <a:p>
            <a:pPr>
              <a:defRPr/>
            </a:pPr>
            <a:r>
              <a:rPr lang="en-US"/>
              <a:t>Machine Ethics (Continued)</a:t>
            </a:r>
          </a:p>
        </p:txBody>
      </p:sp>
      <p:sp>
        <p:nvSpPr>
          <p:cNvPr id="99331" name="Content Placeholder 2">
            <a:extLst>
              <a:ext uri="{FF2B5EF4-FFF2-40B4-BE49-F238E27FC236}">
                <a16:creationId xmlns:a16="http://schemas.microsoft.com/office/drawing/2014/main" id="{0B8BE12A-FB3E-BD4A-837E-B06DFDF25728}"/>
              </a:ext>
            </a:extLst>
          </p:cNvPr>
          <p:cNvSpPr>
            <a:spLocks noGrp="1"/>
          </p:cNvSpPr>
          <p:nvPr>
            <p:ph idx="1"/>
          </p:nvPr>
        </p:nvSpPr>
        <p:spPr/>
        <p:txBody>
          <a:bodyPr/>
          <a:lstStyle/>
          <a:p>
            <a:pPr eaLnBrk="1" hangingPunct="1"/>
            <a:r>
              <a:rPr lang="en-GB" altLang="en-US" sz="2800" dirty="0"/>
              <a:t>Wallach and Allen’s main interest in how AMs can be made into moral reasoners is more practical than theoretical in nature.</a:t>
            </a:r>
          </a:p>
          <a:p>
            <a:pPr eaLnBrk="1" hangingPunct="1"/>
            <a:r>
              <a:rPr lang="en-GB" altLang="en-US" sz="2800" dirty="0"/>
              <a:t>Wallach and Allen also believe that the challenge or figuring out how to provide software/hardware agents with moral decision-making capabilities is </a:t>
            </a:r>
            <a:r>
              <a:rPr lang="en-GB" altLang="en-US" sz="2800" i="1" dirty="0"/>
              <a:t>urgent</a:t>
            </a:r>
            <a:r>
              <a:rPr lang="en-GB" altLang="en-US" sz="2800" dirty="0"/>
              <a:t>.</a:t>
            </a:r>
          </a:p>
          <a:p>
            <a:pPr eaLnBrk="1" hangingPunct="1">
              <a:buFont typeface="Wingdings" pitchFamily="2" charset="2"/>
              <a:buChar char="Ø"/>
            </a:pPr>
            <a:r>
              <a:rPr lang="en-GB" altLang="en-US" sz="2800" dirty="0"/>
              <a:t>The time to begin work on designing “moral machines” is now!</a:t>
            </a:r>
            <a:endParaRPr lang="en-US" altLang="en-US" sz="2800" dirty="0"/>
          </a:p>
          <a:p>
            <a:pPr eaLnBrk="1" hangingPunct="1"/>
            <a:endParaRPr lang="en-US" altLang="en-US" dirty="0"/>
          </a:p>
        </p:txBody>
      </p:sp>
    </p:spTree>
    <p:extLst>
      <p:ext uri="{BB962C8B-B14F-4D97-AF65-F5344CB8AC3E}">
        <p14:creationId xmlns:p14="http://schemas.microsoft.com/office/powerpoint/2010/main" val="2770902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 calcmode="lin" valueType="num">
                                      <p:cBhvr additive="base">
                                        <p:cTn id="7" dur="5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93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9331">
                                            <p:txEl>
                                              <p:pRg st="1" end="1"/>
                                            </p:txEl>
                                          </p:spTgt>
                                        </p:tgtEl>
                                        <p:attrNameLst>
                                          <p:attrName>style.visibility</p:attrName>
                                        </p:attrNameLst>
                                      </p:cBhvr>
                                      <p:to>
                                        <p:strVal val="visible"/>
                                      </p:to>
                                    </p:set>
                                    <p:anim calcmode="lin" valueType="num">
                                      <p:cBhvr additive="base">
                                        <p:cTn id="13" dur="5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93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9331">
                                            <p:txEl>
                                              <p:pRg st="2" end="2"/>
                                            </p:txEl>
                                          </p:spTgt>
                                        </p:tgtEl>
                                        <p:attrNameLst>
                                          <p:attrName>style.visibility</p:attrName>
                                        </p:attrNameLst>
                                      </p:cBhvr>
                                      <p:to>
                                        <p:strVal val="visible"/>
                                      </p:to>
                                    </p:set>
                                    <p:anim calcmode="lin" valueType="num">
                                      <p:cBhvr additive="base">
                                        <p:cTn id="19" dur="5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93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a:extLst>
              <a:ext uri="{FF2B5EF4-FFF2-40B4-BE49-F238E27FC236}">
                <a16:creationId xmlns:a16="http://schemas.microsoft.com/office/drawing/2014/main" id="{D6D1DDF4-137D-4AE9-8218-BC0F83ABDE82}"/>
              </a:ext>
            </a:extLst>
          </p:cNvPr>
          <p:cNvSpPr>
            <a:spLocks noGrp="1"/>
          </p:cNvSpPr>
          <p:nvPr>
            <p:ph type="title"/>
          </p:nvPr>
        </p:nvSpPr>
        <p:spPr/>
        <p:txBody>
          <a:bodyPr/>
          <a:lstStyle/>
          <a:p>
            <a:pPr>
              <a:defRPr/>
            </a:pPr>
            <a:r>
              <a:rPr lang="en-US"/>
              <a:t>Moral Machines</a:t>
            </a:r>
          </a:p>
        </p:txBody>
      </p:sp>
      <p:sp>
        <p:nvSpPr>
          <p:cNvPr id="3" name="Content Placeholder 2">
            <a:extLst>
              <a:ext uri="{FF2B5EF4-FFF2-40B4-BE49-F238E27FC236}">
                <a16:creationId xmlns:a16="http://schemas.microsoft.com/office/drawing/2014/main" id="{2750CFCA-560D-7447-9768-1B47B2574659}"/>
              </a:ext>
            </a:extLst>
          </p:cNvPr>
          <p:cNvSpPr>
            <a:spLocks noGrp="1"/>
          </p:cNvSpPr>
          <p:nvPr>
            <p:ph idx="1"/>
          </p:nvPr>
        </p:nvSpPr>
        <p:spPr/>
        <p:txBody>
          <a:bodyPr>
            <a:normAutofit fontScale="92500" lnSpcReduction="10000"/>
          </a:bodyPr>
          <a:lstStyle/>
          <a:p>
            <a:pPr eaLnBrk="1" hangingPunct="1"/>
            <a:r>
              <a:rPr lang="en-US" altLang="en-US" sz="2400" dirty="0"/>
              <a:t>Can/should we build the kinds of </a:t>
            </a:r>
            <a:r>
              <a:rPr lang="en-US" altLang="en-US" sz="2400" i="1" dirty="0"/>
              <a:t>moral machines </a:t>
            </a:r>
            <a:r>
              <a:rPr lang="en-US" altLang="en-US" sz="2400" dirty="0"/>
              <a:t>that Wallach and Allen urge us to develop? </a:t>
            </a:r>
          </a:p>
          <a:p>
            <a:pPr eaLnBrk="1" hangingPunct="1"/>
            <a:endParaRPr lang="en-US" altLang="en-US" sz="2400" dirty="0"/>
          </a:p>
          <a:p>
            <a:pPr eaLnBrk="1" hangingPunct="1"/>
            <a:r>
              <a:rPr lang="en-US" altLang="en-US" sz="2400" dirty="0"/>
              <a:t>The kind of moral machines that Wallach and Allen have in mind are AMs that are capable of both;</a:t>
            </a:r>
          </a:p>
          <a:p>
            <a:pPr eaLnBrk="1" hangingPunct="1"/>
            <a:endParaRPr lang="en-US" altLang="en-US" sz="2400" dirty="0"/>
          </a:p>
          <a:p>
            <a:pPr eaLnBrk="1" hangingPunct="1">
              <a:buFont typeface="Tahoma" panose="020B0604030504040204" pitchFamily="34" charset="0"/>
              <a:buAutoNum type="alphaLcParenR"/>
            </a:pPr>
            <a:r>
              <a:rPr lang="en-US" altLang="en-US" sz="2400" dirty="0"/>
              <a:t>making moral decisions; </a:t>
            </a:r>
          </a:p>
          <a:p>
            <a:pPr eaLnBrk="1" hangingPunct="1">
              <a:buFont typeface="Tahoma" panose="020B0604030504040204" pitchFamily="34" charset="0"/>
              <a:buAutoNum type="alphaLcParenR"/>
            </a:pPr>
            <a:r>
              <a:rPr lang="en-US" altLang="en-US" sz="2400" dirty="0"/>
              <a:t>acting in ways that “humans generally consider to be ethically acceptable behavior.” </a:t>
            </a:r>
          </a:p>
          <a:p>
            <a:pPr eaLnBrk="1" hangingPunct="1">
              <a:buFont typeface="Tahoma" panose="020B0604030504040204" pitchFamily="34" charset="0"/>
              <a:buAutoNum type="alphaLcParenR"/>
            </a:pPr>
            <a:endParaRPr lang="en-US" altLang="en-US" sz="2400" dirty="0"/>
          </a:p>
          <a:p>
            <a:pPr eaLnBrk="1" hangingPunct="1"/>
            <a:r>
              <a:rPr lang="en-US" altLang="en-US" sz="2400" dirty="0"/>
              <a:t>We should note that the idea of designing machines that could behave morally, i.e., with a set of moral rules embedded in them, is not entirely new. </a:t>
            </a:r>
          </a:p>
        </p:txBody>
      </p:sp>
    </p:spTree>
    <p:extLst>
      <p:ext uri="{BB962C8B-B14F-4D97-AF65-F5344CB8AC3E}">
        <p14:creationId xmlns:p14="http://schemas.microsoft.com/office/powerpoint/2010/main" val="28276981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98B7B0E8-490C-4011-9CA4-3F409E097B71}"/>
              </a:ext>
            </a:extLst>
          </p:cNvPr>
          <p:cNvSpPr>
            <a:spLocks noGrp="1"/>
          </p:cNvSpPr>
          <p:nvPr>
            <p:ph type="title"/>
          </p:nvPr>
        </p:nvSpPr>
        <p:spPr/>
        <p:txBody>
          <a:bodyPr/>
          <a:lstStyle/>
          <a:p>
            <a:pPr>
              <a:defRPr/>
            </a:pPr>
            <a:r>
              <a:rPr lang="en-US" dirty="0"/>
              <a:t>Artificial Intelligence </a:t>
            </a:r>
          </a:p>
        </p:txBody>
      </p:sp>
      <p:sp>
        <p:nvSpPr>
          <p:cNvPr id="3" name="Content Placeholder 2">
            <a:extLst>
              <a:ext uri="{FF2B5EF4-FFF2-40B4-BE49-F238E27FC236}">
                <a16:creationId xmlns:a16="http://schemas.microsoft.com/office/drawing/2014/main" id="{9077BE8A-28D9-DA40-BE14-9ED75C288C0D}"/>
              </a:ext>
            </a:extLst>
          </p:cNvPr>
          <p:cNvSpPr>
            <a:spLocks noGrp="1"/>
          </p:cNvSpPr>
          <p:nvPr>
            <p:ph idx="1"/>
          </p:nvPr>
        </p:nvSpPr>
        <p:spPr>
          <a:xfrm>
            <a:off x="382246" y="1585732"/>
            <a:ext cx="9141513" cy="4796932"/>
          </a:xfrm>
        </p:spPr>
        <p:txBody>
          <a:bodyPr/>
          <a:lstStyle/>
          <a:p>
            <a:pPr eaLnBrk="1" hangingPunct="1"/>
            <a:r>
              <a:rPr lang="en-US" altLang="en-US" sz="2400" dirty="0"/>
              <a:t>Artificial Intelligence (AI) and robotics are having a significant impact on the development of humanity.</a:t>
            </a:r>
          </a:p>
          <a:p>
            <a:pPr eaLnBrk="1" hangingPunct="1"/>
            <a:r>
              <a:rPr lang="en-US" altLang="en-US" sz="2400" dirty="0"/>
              <a:t>Fundamental ethical questions are raised. </a:t>
            </a:r>
          </a:p>
          <a:p>
            <a:pPr eaLnBrk="1" hangingPunct="1"/>
            <a:r>
              <a:rPr lang="en-US" altLang="en-US" sz="2400" dirty="0"/>
              <a:t>What should we do with such systems? </a:t>
            </a:r>
          </a:p>
          <a:p>
            <a:pPr eaLnBrk="1" hangingPunct="1"/>
            <a:r>
              <a:rPr lang="en-US" altLang="en-US" sz="2400" dirty="0"/>
              <a:t>What risks are involved and how should we manage these risks? </a:t>
            </a:r>
          </a:p>
          <a:p>
            <a:pPr eaLnBrk="1" hangingPunct="1"/>
            <a:endParaRPr lang="en-US" altLang="en-US" sz="2400" dirty="0"/>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13813120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a:extLst>
              <a:ext uri="{FF2B5EF4-FFF2-40B4-BE49-F238E27FC236}">
                <a16:creationId xmlns:a16="http://schemas.microsoft.com/office/drawing/2014/main" id="{2C25C454-7BAD-4E1F-B808-7170F0EB1477}"/>
              </a:ext>
            </a:extLst>
          </p:cNvPr>
          <p:cNvSpPr>
            <a:spLocks noGrp="1"/>
          </p:cNvSpPr>
          <p:nvPr>
            <p:ph type="title"/>
          </p:nvPr>
        </p:nvSpPr>
        <p:spPr/>
        <p:txBody>
          <a:bodyPr/>
          <a:lstStyle/>
          <a:p>
            <a:pPr>
              <a:defRPr/>
            </a:pPr>
            <a:r>
              <a:rPr lang="en-US" dirty="0"/>
              <a:t>Designing “Moral Machines”</a:t>
            </a:r>
          </a:p>
        </p:txBody>
      </p:sp>
      <p:sp>
        <p:nvSpPr>
          <p:cNvPr id="3" name="Content Placeholder 2">
            <a:extLst>
              <a:ext uri="{FF2B5EF4-FFF2-40B4-BE49-F238E27FC236}">
                <a16:creationId xmlns:a16="http://schemas.microsoft.com/office/drawing/2014/main" id="{403DCDC4-AF66-6A47-B44C-0E7B888E3DF2}"/>
              </a:ext>
            </a:extLst>
          </p:cNvPr>
          <p:cNvSpPr>
            <a:spLocks noGrp="1"/>
          </p:cNvSpPr>
          <p:nvPr>
            <p:ph idx="1"/>
          </p:nvPr>
        </p:nvSpPr>
        <p:spPr/>
        <p:txBody>
          <a:bodyPr/>
          <a:lstStyle/>
          <a:p>
            <a:pPr eaLnBrk="1" hangingPunct="1"/>
            <a:r>
              <a:rPr lang="en-US" altLang="en-US" dirty="0"/>
              <a:t>In the 1940s, Isaac Asimov anticipated the need for ethical rules that would guide the robots of the future. (A short story titled I, Robot) </a:t>
            </a:r>
          </a:p>
          <a:p>
            <a:pPr eaLnBrk="1" hangingPunct="1"/>
            <a:r>
              <a:rPr lang="en-US" altLang="en-US" dirty="0"/>
              <a:t>He then formulated his (now classic) Three Laws of Robots: </a:t>
            </a:r>
          </a:p>
          <a:p>
            <a:pPr eaLnBrk="1" hangingPunct="1"/>
            <a:endParaRPr lang="en-US" altLang="en-US" dirty="0"/>
          </a:p>
          <a:p>
            <a:pPr eaLnBrk="1" hangingPunct="1">
              <a:buFont typeface="Tahoma" panose="020B0604030504040204" pitchFamily="34" charset="0"/>
              <a:buAutoNum type="arabicPeriod"/>
            </a:pPr>
            <a:r>
              <a:rPr lang="en-US" altLang="en-US" i="1" dirty="0"/>
              <a:t>A robot may not injure a human being, or through inaction, allow a human being to come to harm.</a:t>
            </a:r>
          </a:p>
          <a:p>
            <a:pPr eaLnBrk="1" hangingPunct="1">
              <a:buFont typeface="Tahoma" panose="020B0604030504040204" pitchFamily="34" charset="0"/>
              <a:buAutoNum type="arabicPeriod"/>
            </a:pPr>
            <a:r>
              <a:rPr lang="en-US" altLang="en-US" i="1" dirty="0"/>
              <a:t>A robot must obey orders given it by human beings except where such orders would conflict with the First Law.</a:t>
            </a:r>
          </a:p>
          <a:p>
            <a:pPr eaLnBrk="1" hangingPunct="1">
              <a:buFont typeface="Tahoma" panose="020B0604030504040204" pitchFamily="34" charset="0"/>
              <a:buAutoNum type="arabicPeriod"/>
            </a:pPr>
            <a:r>
              <a:rPr lang="en-US" altLang="en-US" i="1" dirty="0"/>
              <a:t>A robot must protect its own existence as long as such protection does not conflict with the First or Second Law.</a:t>
            </a:r>
          </a:p>
        </p:txBody>
      </p:sp>
    </p:spTree>
    <p:extLst>
      <p:ext uri="{BB962C8B-B14F-4D97-AF65-F5344CB8AC3E}">
        <p14:creationId xmlns:p14="http://schemas.microsoft.com/office/powerpoint/2010/main" val="36363215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a:extLst>
              <a:ext uri="{FF2B5EF4-FFF2-40B4-BE49-F238E27FC236}">
                <a16:creationId xmlns:a16="http://schemas.microsoft.com/office/drawing/2014/main" id="{91ACD083-1577-436C-98F9-16CD42E839EB}"/>
              </a:ext>
            </a:extLst>
          </p:cNvPr>
          <p:cNvSpPr>
            <a:spLocks noGrp="1"/>
          </p:cNvSpPr>
          <p:nvPr>
            <p:ph type="title"/>
          </p:nvPr>
        </p:nvSpPr>
        <p:spPr/>
        <p:txBody>
          <a:bodyPr/>
          <a:lstStyle/>
          <a:p>
            <a:pPr>
              <a:defRPr/>
            </a:pPr>
            <a:r>
              <a:rPr lang="en-US" dirty="0"/>
              <a:t>Designing “Moral Machines” (Continued)</a:t>
            </a:r>
          </a:p>
        </p:txBody>
      </p:sp>
      <p:sp>
        <p:nvSpPr>
          <p:cNvPr id="102403" name="Content Placeholder 2">
            <a:extLst>
              <a:ext uri="{FF2B5EF4-FFF2-40B4-BE49-F238E27FC236}">
                <a16:creationId xmlns:a16="http://schemas.microsoft.com/office/drawing/2014/main" id="{BE9143D6-B976-B44A-B698-44F2DFF0E89E}"/>
              </a:ext>
            </a:extLst>
          </p:cNvPr>
          <p:cNvSpPr>
            <a:spLocks noGrp="1"/>
          </p:cNvSpPr>
          <p:nvPr>
            <p:ph idx="1"/>
          </p:nvPr>
        </p:nvSpPr>
        <p:spPr/>
        <p:txBody>
          <a:bodyPr/>
          <a:lstStyle/>
          <a:p>
            <a:pPr eaLnBrk="1" hangingPunct="1"/>
            <a:r>
              <a:rPr lang="en-US" altLang="en-US" sz="2400" dirty="0"/>
              <a:t>Numerous critics have questioned whether the three laws articulated by Asimov are adequate to meet the kinds of ethical challenges that current AMs pose. </a:t>
            </a:r>
          </a:p>
          <a:p>
            <a:pPr eaLnBrk="1" hangingPunct="1"/>
            <a:r>
              <a:rPr lang="en-US" altLang="en-US" sz="2400" dirty="0"/>
              <a:t>But few of these critics have proposed clear and practical guidelines for how to embed machines with ethical instructions that would be generally acceptable to most humans. </a:t>
            </a:r>
          </a:p>
          <a:p>
            <a:pPr eaLnBrk="1" hangingPunct="1"/>
            <a:r>
              <a:rPr lang="en-US" altLang="en-US" sz="2400" dirty="0"/>
              <a:t>Susan and Michael Anderson (2011) and </a:t>
            </a:r>
            <a:r>
              <a:rPr lang="en-GB" altLang="en-US" sz="2400" dirty="0"/>
              <a:t>Wallach and Allen (2009) have each put forth some very thoughtful proposals for how this can be done. </a:t>
            </a:r>
            <a:endParaRPr lang="en-US" altLang="en-US" sz="2400" dirty="0"/>
          </a:p>
          <a:p>
            <a:pPr eaLnBrk="1" hangingPunct="1"/>
            <a:endParaRPr lang="en-US" altLang="en-US" dirty="0"/>
          </a:p>
        </p:txBody>
      </p:sp>
    </p:spTree>
    <p:extLst>
      <p:ext uri="{BB962C8B-B14F-4D97-AF65-F5344CB8AC3E}">
        <p14:creationId xmlns:p14="http://schemas.microsoft.com/office/powerpoint/2010/main" val="1092822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03">
                                            <p:txEl>
                                              <p:pRg st="2" end="2"/>
                                            </p:txEl>
                                          </p:spTgt>
                                        </p:tgtEl>
                                        <p:attrNameLst>
                                          <p:attrName>style.visibility</p:attrName>
                                        </p:attrNameLst>
                                      </p:cBhvr>
                                      <p:to>
                                        <p:strVal val="visible"/>
                                      </p:to>
                                    </p:set>
                                    <p:anim calcmode="lin" valueType="num">
                                      <p:cBhvr additive="base">
                                        <p:cTn id="19" dur="5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a:extLst>
              <a:ext uri="{FF2B5EF4-FFF2-40B4-BE49-F238E27FC236}">
                <a16:creationId xmlns:a16="http://schemas.microsoft.com/office/drawing/2014/main" id="{334232AA-BE9A-4251-92B3-30B9ADC8031C}"/>
              </a:ext>
            </a:extLst>
          </p:cNvPr>
          <p:cNvSpPr>
            <a:spLocks noGrp="1"/>
          </p:cNvSpPr>
          <p:nvPr>
            <p:ph type="title"/>
          </p:nvPr>
        </p:nvSpPr>
        <p:spPr/>
        <p:txBody>
          <a:bodyPr/>
          <a:lstStyle/>
          <a:p>
            <a:pPr>
              <a:defRPr/>
            </a:pPr>
            <a:r>
              <a:rPr lang="en-US" dirty="0"/>
              <a:t>Designing “Moral Machines” (Continued)</a:t>
            </a:r>
          </a:p>
        </p:txBody>
      </p:sp>
      <p:sp>
        <p:nvSpPr>
          <p:cNvPr id="103427" name="Content Placeholder 2">
            <a:extLst>
              <a:ext uri="{FF2B5EF4-FFF2-40B4-BE49-F238E27FC236}">
                <a16:creationId xmlns:a16="http://schemas.microsoft.com/office/drawing/2014/main" id="{CB7B3596-A6C9-694F-B9F6-515F1DE6844C}"/>
              </a:ext>
            </a:extLst>
          </p:cNvPr>
          <p:cNvSpPr>
            <a:spLocks noGrp="1"/>
          </p:cNvSpPr>
          <p:nvPr>
            <p:ph idx="1"/>
          </p:nvPr>
        </p:nvSpPr>
        <p:spPr/>
        <p:txBody>
          <a:bodyPr/>
          <a:lstStyle/>
          <a:p>
            <a:pPr eaLnBrk="1" hangingPunct="1"/>
            <a:r>
              <a:rPr lang="en-US" altLang="en-US" sz="2600" dirty="0"/>
              <a:t>S. Anderson argues t</a:t>
            </a:r>
            <a:r>
              <a:rPr lang="en-GB" altLang="en-US" sz="2600" dirty="0"/>
              <a:t>hat it would be prudent for us first to design an artificial system to function as an “ethical advisor” to humans</a:t>
            </a:r>
            <a:r>
              <a:rPr lang="en-US" altLang="en-US" sz="2600" dirty="0"/>
              <a:t> before building a full-fledged moral machine. </a:t>
            </a:r>
          </a:p>
          <a:p>
            <a:pPr eaLnBrk="1" hangingPunct="1"/>
            <a:endParaRPr lang="en-US" altLang="en-US" sz="2600" dirty="0"/>
          </a:p>
          <a:p>
            <a:pPr eaLnBrk="1" hangingPunct="1"/>
            <a:r>
              <a:rPr lang="en-US" altLang="en-US" sz="2600" dirty="0"/>
              <a:t>S. Anderson and M. Anderson (2011) have recommended building artificial systems with which humans can have an “ethical dialogue” before we embed machines themselves with ethical reasoning algorithms that they could use in a fully independent manner. </a:t>
            </a:r>
          </a:p>
        </p:txBody>
      </p:sp>
    </p:spTree>
    <p:extLst>
      <p:ext uri="{BB962C8B-B14F-4D97-AF65-F5344CB8AC3E}">
        <p14:creationId xmlns:p14="http://schemas.microsoft.com/office/powerpoint/2010/main" val="19405078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 calcmode="lin" valueType="num">
                                      <p:cBhvr additive="base">
                                        <p:cTn id="7" dur="5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34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3427">
                                            <p:txEl>
                                              <p:pRg st="2" end="2"/>
                                            </p:txEl>
                                          </p:spTgt>
                                        </p:tgtEl>
                                        <p:attrNameLst>
                                          <p:attrName>style.visibility</p:attrName>
                                        </p:attrNameLst>
                                      </p:cBhvr>
                                      <p:to>
                                        <p:strVal val="visible"/>
                                      </p:to>
                                    </p:set>
                                    <p:anim calcmode="lin" valueType="num">
                                      <p:cBhvr additive="base">
                                        <p:cTn id="13" dur="5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34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a:extLst>
              <a:ext uri="{FF2B5EF4-FFF2-40B4-BE49-F238E27FC236}">
                <a16:creationId xmlns:a16="http://schemas.microsoft.com/office/drawing/2014/main" id="{33CD4BB5-4C52-4B01-977B-5A25F7451D9F}"/>
              </a:ext>
            </a:extLst>
          </p:cNvPr>
          <p:cNvSpPr>
            <a:spLocks noGrp="1"/>
          </p:cNvSpPr>
          <p:nvPr>
            <p:ph type="title"/>
          </p:nvPr>
        </p:nvSpPr>
        <p:spPr/>
        <p:txBody>
          <a:bodyPr/>
          <a:lstStyle/>
          <a:p>
            <a:pPr>
              <a:defRPr/>
            </a:pPr>
            <a:r>
              <a:rPr lang="en-US" dirty="0"/>
              <a:t>Designing “Moral Machines” (Continued)</a:t>
            </a:r>
          </a:p>
        </p:txBody>
      </p:sp>
      <p:sp>
        <p:nvSpPr>
          <p:cNvPr id="3" name="Content Placeholder 2">
            <a:extLst>
              <a:ext uri="{FF2B5EF4-FFF2-40B4-BE49-F238E27FC236}">
                <a16:creationId xmlns:a16="http://schemas.microsoft.com/office/drawing/2014/main" id="{FE0AE1D1-C496-AF45-86F4-BBC8E7DEC044}"/>
              </a:ext>
            </a:extLst>
          </p:cNvPr>
          <p:cNvSpPr>
            <a:spLocks noGrp="1"/>
          </p:cNvSpPr>
          <p:nvPr>
            <p:ph idx="1"/>
          </p:nvPr>
        </p:nvSpPr>
        <p:spPr/>
        <p:txBody>
          <a:bodyPr/>
          <a:lstStyle/>
          <a:p>
            <a:pPr eaLnBrk="1" hangingPunct="1"/>
            <a:r>
              <a:rPr lang="en-US" altLang="en-US" sz="2400" dirty="0"/>
              <a:t>The Andersons have developed an “automated dialogue” – i.e., a system involving an ethicist and an artificial system that functions “more or less independently in a </a:t>
            </a:r>
            <a:r>
              <a:rPr lang="en-US" altLang="en-US" sz="2400" i="1" dirty="0"/>
              <a:t>particular domain</a:t>
            </a:r>
            <a:r>
              <a:rPr lang="en-US" altLang="en-US" sz="2400" dirty="0"/>
              <a:t>.” </a:t>
            </a:r>
          </a:p>
          <a:p>
            <a:pPr eaLnBrk="1" hangingPunct="1"/>
            <a:r>
              <a:rPr lang="en-US" altLang="en-US" sz="2400" dirty="0"/>
              <a:t>They believe that this is an important first step in building moral machines because it enables the artificial system to learn both: </a:t>
            </a:r>
          </a:p>
          <a:p>
            <a:pPr eaLnBrk="1" hangingPunct="1">
              <a:buFont typeface="Tahoma" panose="020B0604030504040204" pitchFamily="34" charset="0"/>
              <a:buAutoNum type="alphaLcParenR"/>
            </a:pPr>
            <a:r>
              <a:rPr lang="en-US" altLang="en-US" sz="2400" dirty="0"/>
              <a:t>the “ethically relevant features of the potential dilemmas it will encounter” (within that domain), </a:t>
            </a:r>
          </a:p>
          <a:p>
            <a:pPr eaLnBrk="1" hangingPunct="1">
              <a:buFont typeface="Tahoma" panose="020B0604030504040204" pitchFamily="34" charset="0"/>
              <a:buAutoNum type="alphaLcParenR"/>
            </a:pPr>
            <a:r>
              <a:rPr lang="en-US" altLang="en-US" sz="2400" dirty="0"/>
              <a:t>the appropriate prima facie duties and decision principles it will need to resolve the dilemmas.</a:t>
            </a:r>
          </a:p>
          <a:p>
            <a:pPr eaLnBrk="1" hangingPunct="1"/>
            <a:endParaRPr lang="en-US" altLang="en-US" dirty="0"/>
          </a:p>
        </p:txBody>
      </p:sp>
    </p:spTree>
    <p:extLst>
      <p:ext uri="{BB962C8B-B14F-4D97-AF65-F5344CB8AC3E}">
        <p14:creationId xmlns:p14="http://schemas.microsoft.com/office/powerpoint/2010/main" val="29291058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a:extLst>
              <a:ext uri="{FF2B5EF4-FFF2-40B4-BE49-F238E27FC236}">
                <a16:creationId xmlns:a16="http://schemas.microsoft.com/office/drawing/2014/main" id="{D9DD44F3-461D-47D6-9FE7-23FC513BB515}"/>
              </a:ext>
            </a:extLst>
          </p:cNvPr>
          <p:cNvSpPr>
            <a:spLocks noGrp="1"/>
          </p:cNvSpPr>
          <p:nvPr>
            <p:ph type="title"/>
          </p:nvPr>
        </p:nvSpPr>
        <p:spPr/>
        <p:txBody>
          <a:bodyPr/>
          <a:lstStyle/>
          <a:p>
            <a:pPr>
              <a:defRPr/>
            </a:pPr>
            <a:r>
              <a:rPr lang="en-US" dirty="0"/>
              <a:t>Designing “Moral Machines” (Continued) </a:t>
            </a:r>
          </a:p>
        </p:txBody>
      </p:sp>
      <p:sp>
        <p:nvSpPr>
          <p:cNvPr id="105475" name="Content Placeholder 2">
            <a:extLst>
              <a:ext uri="{FF2B5EF4-FFF2-40B4-BE49-F238E27FC236}">
                <a16:creationId xmlns:a16="http://schemas.microsoft.com/office/drawing/2014/main" id="{EF7423EC-9C3F-9A47-B9D6-29C71DCB899A}"/>
              </a:ext>
            </a:extLst>
          </p:cNvPr>
          <p:cNvSpPr>
            <a:spLocks noGrp="1"/>
          </p:cNvSpPr>
          <p:nvPr>
            <p:ph idx="1"/>
          </p:nvPr>
        </p:nvSpPr>
        <p:spPr/>
        <p:txBody>
          <a:bodyPr/>
          <a:lstStyle/>
          <a:p>
            <a:pPr eaLnBrk="1" hangingPunct="1"/>
            <a:r>
              <a:rPr lang="en-GB" altLang="en-US" sz="2600"/>
              <a:t>Wallach and Allen seem far less concerned with questions about whether AMs can be full moral agents than with questions about how we can design AMs to act in ways that conform to our received notions of morally acceptable behavior. </a:t>
            </a:r>
          </a:p>
          <a:p>
            <a:pPr eaLnBrk="1" hangingPunct="1"/>
            <a:r>
              <a:rPr lang="en-US" altLang="en-US" sz="2600"/>
              <a:t>S. Anderson (2011) echoes this point when she notes that her primary concern also is with whether machines “can perform morally correct actions and can justify them if asked.” </a:t>
            </a:r>
          </a:p>
        </p:txBody>
      </p:sp>
    </p:spTree>
    <p:extLst>
      <p:ext uri="{BB962C8B-B14F-4D97-AF65-F5344CB8AC3E}">
        <p14:creationId xmlns:p14="http://schemas.microsoft.com/office/powerpoint/2010/main" val="3931525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 calcmode="lin" valueType="num">
                                      <p:cBhvr additive="base">
                                        <p:cTn id="7" dur="500" fill="hold"/>
                                        <p:tgtEl>
                                          <p:spTgt spid="1054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54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5475">
                                            <p:txEl>
                                              <p:pRg st="1" end="1"/>
                                            </p:txEl>
                                          </p:spTgt>
                                        </p:tgtEl>
                                        <p:attrNameLst>
                                          <p:attrName>style.visibility</p:attrName>
                                        </p:attrNameLst>
                                      </p:cBhvr>
                                      <p:to>
                                        <p:strVal val="visible"/>
                                      </p:to>
                                    </p:set>
                                    <p:anim calcmode="lin" valueType="num">
                                      <p:cBhvr additive="base">
                                        <p:cTn id="13" dur="500" fill="hold"/>
                                        <p:tgtEl>
                                          <p:spTgt spid="1054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54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a:extLst>
              <a:ext uri="{FF2B5EF4-FFF2-40B4-BE49-F238E27FC236}">
                <a16:creationId xmlns:a16="http://schemas.microsoft.com/office/drawing/2014/main" id="{C93B6A2A-ADC9-4451-A1E1-420224B3561A}"/>
              </a:ext>
            </a:extLst>
          </p:cNvPr>
          <p:cNvSpPr>
            <a:spLocks noGrp="1"/>
          </p:cNvSpPr>
          <p:nvPr>
            <p:ph type="title"/>
          </p:nvPr>
        </p:nvSpPr>
        <p:spPr/>
        <p:txBody>
          <a:bodyPr/>
          <a:lstStyle/>
          <a:p>
            <a:pPr>
              <a:defRPr/>
            </a:pPr>
            <a:r>
              <a:rPr lang="en-US" dirty="0"/>
              <a:t>Designing “Moral Machines” and the Importance of Machine Ethics</a:t>
            </a:r>
          </a:p>
        </p:txBody>
      </p:sp>
      <p:sp>
        <p:nvSpPr>
          <p:cNvPr id="3" name="Content Placeholder 2">
            <a:extLst>
              <a:ext uri="{FF2B5EF4-FFF2-40B4-BE49-F238E27FC236}">
                <a16:creationId xmlns:a16="http://schemas.microsoft.com/office/drawing/2014/main" id="{793894BB-3DB7-9C4E-B8F1-05EEA6DAE417}"/>
              </a:ext>
            </a:extLst>
          </p:cNvPr>
          <p:cNvSpPr>
            <a:spLocks noGrp="1"/>
          </p:cNvSpPr>
          <p:nvPr>
            <p:ph idx="1"/>
          </p:nvPr>
        </p:nvSpPr>
        <p:spPr/>
        <p:txBody>
          <a:bodyPr/>
          <a:lstStyle/>
          <a:p>
            <a:pPr eaLnBrk="1" hangingPunct="1"/>
            <a:r>
              <a:rPr lang="en-GB" altLang="en-US" dirty="0"/>
              <a:t>Why is continued work on designing moral machines in particular, in machine ethics in general, important? </a:t>
            </a:r>
          </a:p>
          <a:p>
            <a:pPr eaLnBrk="1" hangingPunct="1"/>
            <a:r>
              <a:rPr lang="en-GB" altLang="en-US" dirty="0"/>
              <a:t>Moor (2006) proposes three reasons: </a:t>
            </a:r>
          </a:p>
          <a:p>
            <a:pPr eaLnBrk="1" hangingPunct="1">
              <a:buFont typeface="Tahoma" panose="020B0604030504040204" pitchFamily="34" charset="0"/>
              <a:buAutoNum type="arabicParenR"/>
            </a:pPr>
            <a:r>
              <a:rPr lang="en-GB" altLang="en-US" dirty="0"/>
              <a:t>ethics (itself) is important; </a:t>
            </a:r>
          </a:p>
          <a:p>
            <a:pPr eaLnBrk="1" hangingPunct="1">
              <a:buFont typeface="Tahoma" panose="020B0604030504040204" pitchFamily="34" charset="0"/>
              <a:buAutoNum type="arabicParenR"/>
            </a:pPr>
            <a:r>
              <a:rPr lang="en-GB" altLang="en-US" dirty="0"/>
              <a:t>future machines will likely have increased autonomy; </a:t>
            </a:r>
          </a:p>
          <a:p>
            <a:pPr eaLnBrk="1" hangingPunct="1">
              <a:buFont typeface="Tahoma" panose="020B0604030504040204" pitchFamily="34" charset="0"/>
              <a:buAutoNum type="arabicParenR"/>
            </a:pPr>
            <a:r>
              <a:rPr lang="en-GB" altLang="en-US" dirty="0"/>
              <a:t>designing machines to behave ethically will help us better understand ethics. </a:t>
            </a:r>
          </a:p>
          <a:p>
            <a:pPr eaLnBrk="1" hangingPunct="1"/>
            <a:r>
              <a:rPr lang="en-GB" altLang="en-US" dirty="0"/>
              <a:t>Moor’s third reason reinforces Wallach and Allen’s claim that developments in machine ethics could also help us to better understand our own nature as moral reasoners. </a:t>
            </a:r>
            <a:endParaRPr lang="en-US" altLang="en-US" dirty="0"/>
          </a:p>
        </p:txBody>
      </p:sp>
    </p:spTree>
    <p:extLst>
      <p:ext uri="{BB962C8B-B14F-4D97-AF65-F5344CB8AC3E}">
        <p14:creationId xmlns:p14="http://schemas.microsoft.com/office/powerpoint/2010/main" val="11169893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a:extLst>
              <a:ext uri="{FF2B5EF4-FFF2-40B4-BE49-F238E27FC236}">
                <a16:creationId xmlns:a16="http://schemas.microsoft.com/office/drawing/2014/main" id="{6147B266-AC77-49AE-BEC0-CE53B4C0C6C9}"/>
              </a:ext>
            </a:extLst>
          </p:cNvPr>
          <p:cNvSpPr>
            <a:spLocks noGrp="1"/>
          </p:cNvSpPr>
          <p:nvPr>
            <p:ph type="title"/>
          </p:nvPr>
        </p:nvSpPr>
        <p:spPr/>
        <p:txBody>
          <a:bodyPr/>
          <a:lstStyle/>
          <a:p>
            <a:pPr>
              <a:defRPr/>
            </a:pPr>
            <a:r>
              <a:rPr lang="en-US" dirty="0"/>
              <a:t>What Kind of Ethical Framework is Needed to Guide Research in New/Emerging Technologies?</a:t>
            </a:r>
          </a:p>
        </p:txBody>
      </p:sp>
      <p:sp>
        <p:nvSpPr>
          <p:cNvPr id="107523" name="Content Placeholder 2">
            <a:extLst>
              <a:ext uri="{FF2B5EF4-FFF2-40B4-BE49-F238E27FC236}">
                <a16:creationId xmlns:a16="http://schemas.microsoft.com/office/drawing/2014/main" id="{01B412C7-CCFB-7C40-8363-1FB6E408C59E}"/>
              </a:ext>
            </a:extLst>
          </p:cNvPr>
          <p:cNvSpPr>
            <a:spLocks noGrp="1"/>
          </p:cNvSpPr>
          <p:nvPr>
            <p:ph idx="1"/>
          </p:nvPr>
        </p:nvSpPr>
        <p:spPr/>
        <p:txBody>
          <a:bodyPr/>
          <a:lstStyle/>
          <a:p>
            <a:pPr eaLnBrk="1" hangingPunct="1"/>
            <a:r>
              <a:rPr lang="en-US" altLang="en-US" sz="2600"/>
              <a:t>Some of the ethical concerns affecting AMs, as well as the other new/emerging technologies that we have examined, directly impact the software engineers/programmers who design the technologies. </a:t>
            </a:r>
          </a:p>
          <a:p>
            <a:pPr eaLnBrk="1" hangingPunct="1"/>
            <a:r>
              <a:rPr lang="en-US" altLang="en-US" sz="2600"/>
              <a:t>But virtually everyone will be affected by these technologies in the near future.</a:t>
            </a:r>
          </a:p>
          <a:p>
            <a:pPr eaLnBrk="1" hangingPunct="1"/>
            <a:r>
              <a:rPr lang="en-US" altLang="en-US" sz="2600"/>
              <a:t>So, we all would benefit from clear ethical guidelines that address research/development in new and emerging technologies. </a:t>
            </a:r>
          </a:p>
        </p:txBody>
      </p:sp>
    </p:spTree>
    <p:extLst>
      <p:ext uri="{BB962C8B-B14F-4D97-AF65-F5344CB8AC3E}">
        <p14:creationId xmlns:p14="http://schemas.microsoft.com/office/powerpoint/2010/main" val="11084718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7523">
                                            <p:txEl>
                                              <p:pRg st="1" end="1"/>
                                            </p:txEl>
                                          </p:spTgt>
                                        </p:tgtEl>
                                        <p:attrNameLst>
                                          <p:attrName>style.visibility</p:attrName>
                                        </p:attrNameLst>
                                      </p:cBhvr>
                                      <p:to>
                                        <p:strVal val="visible"/>
                                      </p:to>
                                    </p:set>
                                    <p:anim calcmode="lin" valueType="num">
                                      <p:cBhvr additive="base">
                                        <p:cTn id="13" dur="5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7523">
                                            <p:txEl>
                                              <p:pRg st="2" end="2"/>
                                            </p:txEl>
                                          </p:spTgt>
                                        </p:tgtEl>
                                        <p:attrNameLst>
                                          <p:attrName>style.visibility</p:attrName>
                                        </p:attrNameLst>
                                      </p:cBhvr>
                                      <p:to>
                                        <p:strVal val="visible"/>
                                      </p:to>
                                    </p:set>
                                    <p:anim calcmode="lin" valueType="num">
                                      <p:cBhvr additive="base">
                                        <p:cTn id="19" dur="500" fill="hold"/>
                                        <p:tgtEl>
                                          <p:spTgt spid="1075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75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6E7E9159-1DDC-4A83-82A7-002EA8036E36}"/>
              </a:ext>
            </a:extLst>
          </p:cNvPr>
          <p:cNvSpPr>
            <a:spLocks noGrp="1" noChangeArrowheads="1"/>
          </p:cNvSpPr>
          <p:nvPr>
            <p:ph type="title"/>
          </p:nvPr>
        </p:nvSpPr>
        <p:spPr/>
        <p:txBody>
          <a:bodyPr/>
          <a:lstStyle/>
          <a:p>
            <a:pPr>
              <a:defRPr/>
            </a:pPr>
            <a:r>
              <a:rPr lang="en-US" dirty="0"/>
              <a:t>The Need for Clear Ethical Guidelines for Emerging Technologies (Continued)</a:t>
            </a:r>
          </a:p>
        </p:txBody>
      </p:sp>
      <p:sp>
        <p:nvSpPr>
          <p:cNvPr id="98307" name="Rectangle 3">
            <a:extLst>
              <a:ext uri="{FF2B5EF4-FFF2-40B4-BE49-F238E27FC236}">
                <a16:creationId xmlns:a16="http://schemas.microsoft.com/office/drawing/2014/main" id="{4266CF42-EA74-7B44-AAC6-94C05EF2709F}"/>
              </a:ext>
            </a:extLst>
          </p:cNvPr>
          <p:cNvSpPr>
            <a:spLocks noGrp="1"/>
          </p:cNvSpPr>
          <p:nvPr>
            <p:ph idx="1"/>
          </p:nvPr>
        </p:nvSpPr>
        <p:spPr/>
        <p:txBody>
          <a:bodyPr/>
          <a:lstStyle/>
          <a:p>
            <a:pPr eaLnBrk="1" hangingPunct="1"/>
            <a:r>
              <a:rPr lang="en-US" altLang="en-US" sz="2800" dirty="0"/>
              <a:t>What kind of ethical framework works best for research involving emerging technologies?</a:t>
            </a:r>
          </a:p>
          <a:p>
            <a:pPr eaLnBrk="1" hangingPunct="1"/>
            <a:r>
              <a:rPr lang="en-US" altLang="en-US" sz="2800" dirty="0"/>
              <a:t>Kurzweil (2005) has suggested that an ethical, legal, social implications model (ELSI) should be developed and used to guide researchers working in one area of emerging technologies – such as nanotechnology. </a:t>
            </a:r>
          </a:p>
          <a:p>
            <a:pPr eaLnBrk="1" hangingPunct="1"/>
            <a:r>
              <a:rPr lang="en-US" altLang="en-US" sz="2800" dirty="0"/>
              <a:t>Many consider the ELSI framework to be an ideal model because it is a “proactive” (rather than a reactive) ethics framework.</a:t>
            </a:r>
          </a:p>
        </p:txBody>
      </p:sp>
    </p:spTree>
    <p:extLst>
      <p:ext uri="{BB962C8B-B14F-4D97-AF65-F5344CB8AC3E}">
        <p14:creationId xmlns:p14="http://schemas.microsoft.com/office/powerpoint/2010/main" val="3521742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8306"/>
                                        </p:tgtEl>
                                        <p:attrNameLst>
                                          <p:attrName>style.visibility</p:attrName>
                                        </p:attrNameLst>
                                      </p:cBhvr>
                                      <p:to>
                                        <p:strVal val="visible"/>
                                      </p:to>
                                    </p:set>
                                    <p:animEffect transition="in" filter="fade">
                                      <p:cBhvr>
                                        <p:cTn id="7" dur="2000"/>
                                        <p:tgtEl>
                                          <p:spTgt spid="983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8307">
                                            <p:txEl>
                                              <p:pRg st="0" end="0"/>
                                            </p:txEl>
                                          </p:spTgt>
                                        </p:tgtEl>
                                        <p:attrNameLst>
                                          <p:attrName>style.visibility</p:attrName>
                                        </p:attrNameLst>
                                      </p:cBhvr>
                                      <p:to>
                                        <p:strVal val="visible"/>
                                      </p:to>
                                    </p:set>
                                    <p:animEffect transition="in" filter="fade">
                                      <p:cBhvr>
                                        <p:cTn id="12" dur="2000"/>
                                        <p:tgtEl>
                                          <p:spTgt spid="983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8307">
                                            <p:txEl>
                                              <p:pRg st="1" end="1"/>
                                            </p:txEl>
                                          </p:spTgt>
                                        </p:tgtEl>
                                        <p:attrNameLst>
                                          <p:attrName>style.visibility</p:attrName>
                                        </p:attrNameLst>
                                      </p:cBhvr>
                                      <p:to>
                                        <p:strVal val="visible"/>
                                      </p:to>
                                    </p:set>
                                    <p:animEffect transition="in" filter="fade">
                                      <p:cBhvr>
                                        <p:cTn id="17" dur="2000"/>
                                        <p:tgtEl>
                                          <p:spTgt spid="983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8307">
                                            <p:txEl>
                                              <p:pRg st="2" end="2"/>
                                            </p:txEl>
                                          </p:spTgt>
                                        </p:tgtEl>
                                        <p:attrNameLst>
                                          <p:attrName>style.visibility</p:attrName>
                                        </p:attrNameLst>
                                      </p:cBhvr>
                                      <p:to>
                                        <p:strVal val="visible"/>
                                      </p:to>
                                    </p:set>
                                    <p:animEffect transition="in" filter="fade">
                                      <p:cBhvr>
                                        <p:cTn id="22" dur="2000"/>
                                        <p:tgtEl>
                                          <p:spTgt spid="983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p:bldP spid="98307"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D04418FB-D64B-4F92-BE40-6591578C45AC}"/>
              </a:ext>
            </a:extLst>
          </p:cNvPr>
          <p:cNvSpPr>
            <a:spLocks noGrp="1" noChangeArrowheads="1"/>
          </p:cNvSpPr>
          <p:nvPr>
            <p:ph type="title"/>
          </p:nvPr>
        </p:nvSpPr>
        <p:spPr/>
        <p:txBody>
          <a:bodyPr/>
          <a:lstStyle/>
          <a:p>
            <a:pPr>
              <a:defRPr/>
            </a:pPr>
            <a:r>
              <a:rPr lang="en-US" dirty="0"/>
              <a:t>The Need for Ethical Guidelines (Continued)</a:t>
            </a:r>
          </a:p>
        </p:txBody>
      </p:sp>
      <p:sp>
        <p:nvSpPr>
          <p:cNvPr id="114691" name="Rectangle 3">
            <a:extLst>
              <a:ext uri="{FF2B5EF4-FFF2-40B4-BE49-F238E27FC236}">
                <a16:creationId xmlns:a16="http://schemas.microsoft.com/office/drawing/2014/main" id="{5344D849-D6BA-7B45-83C3-3FB53FC340A1}"/>
              </a:ext>
            </a:extLst>
          </p:cNvPr>
          <p:cNvSpPr>
            <a:spLocks noGrp="1"/>
          </p:cNvSpPr>
          <p:nvPr>
            <p:ph idx="1"/>
          </p:nvPr>
        </p:nvSpPr>
        <p:spPr/>
        <p:txBody>
          <a:bodyPr/>
          <a:lstStyle/>
          <a:p>
            <a:pPr eaLnBrk="1" hangingPunct="1"/>
            <a:r>
              <a:rPr lang="en-US" altLang="en-US" sz="2200" dirty="0"/>
              <a:t>Prior to the ELSI Program, ethics was typically “reactive” in the sense that it had followed scientific developments, rather than informing scientific research. </a:t>
            </a:r>
            <a:r>
              <a:rPr lang="en-US" altLang="en-US" sz="2200" dirty="0">
                <a:solidFill>
                  <a:srgbClr val="0070C0"/>
                </a:solidFill>
              </a:rPr>
              <a:t>(</a:t>
            </a:r>
            <a:r>
              <a:rPr lang="en-US" altLang="en-US" sz="2200" dirty="0" err="1">
                <a:solidFill>
                  <a:srgbClr val="0070C0"/>
                </a:solidFill>
              </a:rPr>
              <a:t>Weckert</a:t>
            </a:r>
            <a:r>
              <a:rPr lang="en-US" altLang="en-US" sz="2200" dirty="0">
                <a:solidFill>
                  <a:srgbClr val="0070C0"/>
                </a:solidFill>
              </a:rPr>
              <a:t> called this the “ethics last” approach)</a:t>
            </a:r>
          </a:p>
          <a:p>
            <a:pPr eaLnBrk="1" hangingPunct="1"/>
            <a:endParaRPr lang="en-US" altLang="en-US" sz="2200" dirty="0"/>
          </a:p>
          <a:p>
            <a:pPr eaLnBrk="1" hangingPunct="1">
              <a:buFont typeface="Wingdings" pitchFamily="2" charset="2"/>
              <a:buChar char="Ø"/>
            </a:pPr>
            <a:r>
              <a:rPr lang="en-US" altLang="en-US" sz="2200" dirty="0"/>
              <a:t>For example, Moor (2004) notes that in most scientific research areas, ethics has had to play “catch up,” because guidelines were developed in response to cases where serious harm had already resulted. </a:t>
            </a:r>
          </a:p>
        </p:txBody>
      </p:sp>
    </p:spTree>
    <p:extLst>
      <p:ext uri="{BB962C8B-B14F-4D97-AF65-F5344CB8AC3E}">
        <p14:creationId xmlns:p14="http://schemas.microsoft.com/office/powerpoint/2010/main" val="1794226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4690"/>
                                        </p:tgtEl>
                                        <p:attrNameLst>
                                          <p:attrName>style.visibility</p:attrName>
                                        </p:attrNameLst>
                                      </p:cBhvr>
                                      <p:to>
                                        <p:strVal val="visible"/>
                                      </p:to>
                                    </p:set>
                                    <p:animEffect transition="in" filter="fade">
                                      <p:cBhvr>
                                        <p:cTn id="7" dur="2000"/>
                                        <p:tgtEl>
                                          <p:spTgt spid="1146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4691">
                                            <p:txEl>
                                              <p:pRg st="0" end="0"/>
                                            </p:txEl>
                                          </p:spTgt>
                                        </p:tgtEl>
                                        <p:attrNameLst>
                                          <p:attrName>style.visibility</p:attrName>
                                        </p:attrNameLst>
                                      </p:cBhvr>
                                      <p:to>
                                        <p:strVal val="visible"/>
                                      </p:to>
                                    </p:set>
                                    <p:animEffect transition="in" filter="fade">
                                      <p:cBhvr>
                                        <p:cTn id="12" dur="2000"/>
                                        <p:tgtEl>
                                          <p:spTgt spid="1146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4691">
                                            <p:txEl>
                                              <p:pRg st="2" end="2"/>
                                            </p:txEl>
                                          </p:spTgt>
                                        </p:tgtEl>
                                        <p:attrNameLst>
                                          <p:attrName>style.visibility</p:attrName>
                                        </p:attrNameLst>
                                      </p:cBhvr>
                                      <p:to>
                                        <p:strVal val="visible"/>
                                      </p:to>
                                    </p:set>
                                    <p:animEffect transition="in" filter="fade">
                                      <p:cBhvr>
                                        <p:cTn id="17" dur="2000"/>
                                        <p:tgtEl>
                                          <p:spTgt spid="114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P spid="114691"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73C8737F-79D3-47F6-B8A1-9D25D5D4FFD2}"/>
              </a:ext>
            </a:extLst>
          </p:cNvPr>
          <p:cNvSpPr>
            <a:spLocks noGrp="1" noChangeArrowheads="1"/>
          </p:cNvSpPr>
          <p:nvPr>
            <p:ph type="title"/>
          </p:nvPr>
        </p:nvSpPr>
        <p:spPr/>
        <p:txBody>
          <a:bodyPr/>
          <a:lstStyle/>
          <a:p>
            <a:pPr>
              <a:defRPr/>
            </a:pPr>
            <a:r>
              <a:rPr lang="en-US" dirty="0"/>
              <a:t>The Need for Ethical Guidelines (Continued)</a:t>
            </a:r>
          </a:p>
        </p:txBody>
      </p:sp>
      <p:sp>
        <p:nvSpPr>
          <p:cNvPr id="99331" name="Rectangle 3">
            <a:extLst>
              <a:ext uri="{FF2B5EF4-FFF2-40B4-BE49-F238E27FC236}">
                <a16:creationId xmlns:a16="http://schemas.microsoft.com/office/drawing/2014/main" id="{96BBF52C-3657-435A-B354-7457D4A55A85}"/>
              </a:ext>
            </a:extLst>
          </p:cNvPr>
          <p:cNvSpPr>
            <a:spLocks noGrp="1" noChangeArrowheads="1"/>
          </p:cNvSpPr>
          <p:nvPr>
            <p:ph idx="1"/>
          </p:nvPr>
        </p:nvSpPr>
        <p:spPr/>
        <p:txBody>
          <a:bodyPr rtlCol="0">
            <a:normAutofit/>
          </a:bodyPr>
          <a:lstStyle/>
          <a:p>
            <a:pPr fontAlgn="auto">
              <a:spcAft>
                <a:spcPts val="0"/>
              </a:spcAft>
              <a:defRPr/>
            </a:pPr>
            <a:r>
              <a:rPr lang="en-US" sz="2200" dirty="0"/>
              <a:t>But Moor (2008) is critical of the ELSI model because it employs a scheme that they call an “ethics-first” framework. </a:t>
            </a:r>
          </a:p>
          <a:p>
            <a:pPr fontAlgn="auto">
              <a:spcAft>
                <a:spcPts val="0"/>
              </a:spcAft>
              <a:defRPr/>
            </a:pPr>
            <a:r>
              <a:rPr lang="en-US" sz="2200" dirty="0"/>
              <a:t>He believes that this kind of ethical framework has problems because: </a:t>
            </a:r>
          </a:p>
          <a:p>
            <a:pPr marL="514350" indent="-514350" fontAlgn="auto">
              <a:spcAft>
                <a:spcPts val="0"/>
              </a:spcAft>
              <a:buFont typeface="+mj-lt"/>
              <a:buAutoNum type="alphaLcParenR"/>
              <a:defRPr/>
            </a:pPr>
            <a:r>
              <a:rPr lang="en-US" sz="2200" dirty="0"/>
              <a:t>it depends on a “factual determination” of the specific harms and benefits of a technology before an ethical assessment can be done; </a:t>
            </a:r>
          </a:p>
          <a:p>
            <a:pPr marL="514350" indent="-514350" fontAlgn="auto">
              <a:spcAft>
                <a:spcPts val="0"/>
              </a:spcAft>
              <a:buFont typeface="+mj-lt"/>
              <a:buAutoNum type="alphaLcParenR"/>
              <a:defRPr/>
            </a:pPr>
            <a:r>
              <a:rPr lang="en-US" sz="2200" dirty="0"/>
              <a:t>in the case of nanotechnology, it is very difficult to know what the future will be.</a:t>
            </a:r>
          </a:p>
        </p:txBody>
      </p:sp>
    </p:spTree>
    <p:extLst>
      <p:ext uri="{BB962C8B-B14F-4D97-AF65-F5344CB8AC3E}">
        <p14:creationId xmlns:p14="http://schemas.microsoft.com/office/powerpoint/2010/main" val="38079768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9330"/>
                                        </p:tgtEl>
                                        <p:attrNameLst>
                                          <p:attrName>style.visibility</p:attrName>
                                        </p:attrNameLst>
                                      </p:cBhvr>
                                      <p:to>
                                        <p:strVal val="visible"/>
                                      </p:to>
                                    </p:set>
                                    <p:animEffect transition="in" filter="fade">
                                      <p:cBhvr>
                                        <p:cTn id="7" dur="2000"/>
                                        <p:tgtEl>
                                          <p:spTgt spid="993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9331">
                                            <p:txEl>
                                              <p:pRg st="0" end="0"/>
                                            </p:txEl>
                                          </p:spTgt>
                                        </p:tgtEl>
                                        <p:attrNameLst>
                                          <p:attrName>style.visibility</p:attrName>
                                        </p:attrNameLst>
                                      </p:cBhvr>
                                      <p:to>
                                        <p:strVal val="visible"/>
                                      </p:to>
                                    </p:set>
                                    <p:animEffect transition="in" filter="fade">
                                      <p:cBhvr>
                                        <p:cTn id="12" dur="2000"/>
                                        <p:tgtEl>
                                          <p:spTgt spid="993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9331">
                                            <p:txEl>
                                              <p:pRg st="1" end="1"/>
                                            </p:txEl>
                                          </p:spTgt>
                                        </p:tgtEl>
                                        <p:attrNameLst>
                                          <p:attrName>style.visibility</p:attrName>
                                        </p:attrNameLst>
                                      </p:cBhvr>
                                      <p:to>
                                        <p:strVal val="visible"/>
                                      </p:to>
                                    </p:set>
                                    <p:animEffect transition="in" filter="fade">
                                      <p:cBhvr>
                                        <p:cTn id="17" dur="2000"/>
                                        <p:tgtEl>
                                          <p:spTgt spid="993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9331">
                                            <p:txEl>
                                              <p:pRg st="2" end="2"/>
                                            </p:txEl>
                                          </p:spTgt>
                                        </p:tgtEl>
                                        <p:attrNameLst>
                                          <p:attrName>style.visibility</p:attrName>
                                        </p:attrNameLst>
                                      </p:cBhvr>
                                      <p:to>
                                        <p:strVal val="visible"/>
                                      </p:to>
                                    </p:set>
                                    <p:animEffect transition="in" filter="fade">
                                      <p:cBhvr>
                                        <p:cTn id="22" dur="2000"/>
                                        <p:tgtEl>
                                          <p:spTgt spid="993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9331">
                                            <p:txEl>
                                              <p:pRg st="3" end="3"/>
                                            </p:txEl>
                                          </p:spTgt>
                                        </p:tgtEl>
                                        <p:attrNameLst>
                                          <p:attrName>style.visibility</p:attrName>
                                        </p:attrNameLst>
                                      </p:cBhvr>
                                      <p:to>
                                        <p:strVal val="visible"/>
                                      </p:to>
                                    </p:set>
                                    <p:animEffect transition="in" filter="fade">
                                      <p:cBhvr>
                                        <p:cTn id="27" dur="2000"/>
                                        <p:tgtEl>
                                          <p:spTgt spid="993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P spid="9933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98B7B0E8-490C-4011-9CA4-3F409E097B71}"/>
              </a:ext>
            </a:extLst>
          </p:cNvPr>
          <p:cNvSpPr>
            <a:spLocks noGrp="1"/>
          </p:cNvSpPr>
          <p:nvPr>
            <p:ph type="title"/>
          </p:nvPr>
        </p:nvSpPr>
        <p:spPr/>
        <p:txBody>
          <a:bodyPr/>
          <a:lstStyle/>
          <a:p>
            <a:pPr>
              <a:defRPr/>
            </a:pPr>
            <a:r>
              <a:rPr lang="en-US" dirty="0"/>
              <a:t>Artificial Intelligence </a:t>
            </a:r>
          </a:p>
        </p:txBody>
      </p:sp>
      <p:sp>
        <p:nvSpPr>
          <p:cNvPr id="3" name="Content Placeholder 2">
            <a:extLst>
              <a:ext uri="{FF2B5EF4-FFF2-40B4-BE49-F238E27FC236}">
                <a16:creationId xmlns:a16="http://schemas.microsoft.com/office/drawing/2014/main" id="{9077BE8A-28D9-DA40-BE14-9ED75C288C0D}"/>
              </a:ext>
            </a:extLst>
          </p:cNvPr>
          <p:cNvSpPr>
            <a:spLocks noGrp="1"/>
          </p:cNvSpPr>
          <p:nvPr>
            <p:ph idx="1"/>
          </p:nvPr>
        </p:nvSpPr>
        <p:spPr>
          <a:xfrm>
            <a:off x="382246" y="1319514"/>
            <a:ext cx="9141513" cy="5063150"/>
          </a:xfrm>
        </p:spPr>
        <p:txBody>
          <a:bodyPr>
            <a:normAutofit/>
          </a:bodyPr>
          <a:lstStyle/>
          <a:p>
            <a:pPr eaLnBrk="1" hangingPunct="1"/>
            <a:r>
              <a:rPr lang="en-US" altLang="en-US" sz="2400" dirty="0"/>
              <a:t>In this set of slides we focus on the issue of autonomy, in autonomous systems. </a:t>
            </a:r>
          </a:p>
          <a:p>
            <a:pPr eaLnBrk="1" hangingPunct="1"/>
            <a:endParaRPr lang="en-US" altLang="en-US" sz="2400" dirty="0"/>
          </a:p>
          <a:p>
            <a:pPr eaLnBrk="1" hangingPunct="1"/>
            <a:r>
              <a:rPr lang="en-US" altLang="en-US" sz="2400" dirty="0"/>
              <a:t>That is, artificially intelligent systems that can act, react, behave and make decisions without human involvement. </a:t>
            </a:r>
          </a:p>
          <a:p>
            <a:pPr eaLnBrk="1" hangingPunct="1"/>
            <a:endParaRPr lang="en-US" altLang="en-US" sz="2400" dirty="0"/>
          </a:p>
          <a:p>
            <a:pPr eaLnBrk="1" hangingPunct="1"/>
            <a:r>
              <a:rPr lang="en-US" altLang="en-US" sz="2400" dirty="0"/>
              <a:t>Typically, </a:t>
            </a:r>
            <a:r>
              <a:rPr lang="en-US" altLang="en-US" sz="2400" b="1" i="1" dirty="0"/>
              <a:t>autonomy</a:t>
            </a:r>
            <a:r>
              <a:rPr lang="en-US" altLang="en-US" sz="2400" dirty="0"/>
              <a:t> is a property only ascribed to humans. Discussed many times in this course. To be human, and to be ethical is to have autonomy – being able to make your own decisions, about your life etc. </a:t>
            </a:r>
          </a:p>
          <a:p>
            <a:pPr eaLnBrk="1" hangingPunct="1"/>
            <a:endParaRPr lang="en-US" altLang="en-US" sz="2400" dirty="0"/>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141548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a:extLst>
              <a:ext uri="{FF2B5EF4-FFF2-40B4-BE49-F238E27FC236}">
                <a16:creationId xmlns:a16="http://schemas.microsoft.com/office/drawing/2014/main" id="{4FE3B41C-2FC4-4C2C-925A-77CE1FAB7484}"/>
              </a:ext>
            </a:extLst>
          </p:cNvPr>
          <p:cNvSpPr>
            <a:spLocks noGrp="1"/>
          </p:cNvSpPr>
          <p:nvPr>
            <p:ph type="title"/>
          </p:nvPr>
        </p:nvSpPr>
        <p:spPr/>
        <p:txBody>
          <a:bodyPr/>
          <a:lstStyle/>
          <a:p>
            <a:pPr>
              <a:defRPr/>
            </a:pPr>
            <a:r>
              <a:rPr lang="en-US" sz="2400" dirty="0"/>
              <a:t>The Need for Ethical Guidelines (Continued)</a:t>
            </a:r>
          </a:p>
        </p:txBody>
      </p:sp>
      <p:sp>
        <p:nvSpPr>
          <p:cNvPr id="111619" name="Content Placeholder 2">
            <a:extLst>
              <a:ext uri="{FF2B5EF4-FFF2-40B4-BE49-F238E27FC236}">
                <a16:creationId xmlns:a16="http://schemas.microsoft.com/office/drawing/2014/main" id="{05F18575-02CA-9346-B87C-8A69E61C5E4C}"/>
              </a:ext>
            </a:extLst>
          </p:cNvPr>
          <p:cNvSpPr>
            <a:spLocks noGrp="1"/>
          </p:cNvSpPr>
          <p:nvPr>
            <p:ph idx="1"/>
          </p:nvPr>
        </p:nvSpPr>
        <p:spPr/>
        <p:txBody>
          <a:bodyPr/>
          <a:lstStyle/>
          <a:p>
            <a:pPr eaLnBrk="1" hangingPunct="1"/>
            <a:r>
              <a:rPr lang="en-US" altLang="en-US" dirty="0"/>
              <a:t>Moor also argues that because new and emerging technologies promise “dramatic change,” it is no longer satisfactory to do “ethics as usual.” </a:t>
            </a:r>
          </a:p>
          <a:p>
            <a:pPr eaLnBrk="1" hangingPunct="1"/>
            <a:r>
              <a:rPr lang="en-US" altLang="en-US" dirty="0"/>
              <a:t>Instead, he claims that we need to be:</a:t>
            </a:r>
          </a:p>
          <a:p>
            <a:pPr eaLnBrk="1" hangingPunct="1">
              <a:buFont typeface="Wingdings" pitchFamily="2" charset="2"/>
              <a:buChar char="Ø"/>
            </a:pPr>
            <a:r>
              <a:rPr lang="en-US" altLang="en-US" dirty="0"/>
              <a:t>better informed in our “ethical thinking”; </a:t>
            </a:r>
          </a:p>
          <a:p>
            <a:pPr eaLnBrk="1" hangingPunct="1">
              <a:buFont typeface="Wingdings" pitchFamily="2" charset="2"/>
              <a:buChar char="Ø"/>
            </a:pPr>
            <a:r>
              <a:rPr lang="en-US" altLang="en-US" dirty="0"/>
              <a:t>more proactive in our “ethical action.”</a:t>
            </a:r>
          </a:p>
          <a:p>
            <a:pPr eaLnBrk="1" hangingPunct="1"/>
            <a:endParaRPr lang="en-US" altLang="en-US" dirty="0"/>
          </a:p>
        </p:txBody>
      </p:sp>
    </p:spTree>
    <p:extLst>
      <p:ext uri="{BB962C8B-B14F-4D97-AF65-F5344CB8AC3E}">
        <p14:creationId xmlns:p14="http://schemas.microsoft.com/office/powerpoint/2010/main" val="27776006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additive="base">
                                        <p:cTn id="7" dur="5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16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additive="base">
                                        <p:cTn id="13" dur="500" fill="hold"/>
                                        <p:tgtEl>
                                          <p:spTgt spid="1116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16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additive="base">
                                        <p:cTn id="19" dur="500" fill="hold"/>
                                        <p:tgtEl>
                                          <p:spTgt spid="1116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16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1619">
                                            <p:txEl>
                                              <p:pRg st="3" end="3"/>
                                            </p:txEl>
                                          </p:spTgt>
                                        </p:tgtEl>
                                        <p:attrNameLst>
                                          <p:attrName>style.visibility</p:attrName>
                                        </p:attrNameLst>
                                      </p:cBhvr>
                                      <p:to>
                                        <p:strVal val="visible"/>
                                      </p:to>
                                    </p:set>
                                    <p:anim calcmode="lin" valueType="num">
                                      <p:cBhvr additive="base">
                                        <p:cTn id="25" dur="500" fill="hold"/>
                                        <p:tgtEl>
                                          <p:spTgt spid="1116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16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62BD681F-07FD-4511-83E7-4BC63614A7E9}"/>
              </a:ext>
            </a:extLst>
          </p:cNvPr>
          <p:cNvSpPr>
            <a:spLocks noGrp="1" noChangeArrowheads="1"/>
          </p:cNvSpPr>
          <p:nvPr>
            <p:ph type="title"/>
          </p:nvPr>
        </p:nvSpPr>
        <p:spPr/>
        <p:txBody>
          <a:bodyPr/>
          <a:lstStyle/>
          <a:p>
            <a:pPr>
              <a:defRPr/>
            </a:pPr>
            <a:r>
              <a:rPr lang="en-US" dirty="0"/>
              <a:t>The Need for Ethical Guidelines (Continued)</a:t>
            </a:r>
          </a:p>
        </p:txBody>
      </p:sp>
      <p:sp>
        <p:nvSpPr>
          <p:cNvPr id="105475" name="Rectangle 3">
            <a:extLst>
              <a:ext uri="{FF2B5EF4-FFF2-40B4-BE49-F238E27FC236}">
                <a16:creationId xmlns:a16="http://schemas.microsoft.com/office/drawing/2014/main" id="{B8D2D388-7352-8C48-94E4-42B09658DC7E}"/>
              </a:ext>
            </a:extLst>
          </p:cNvPr>
          <p:cNvSpPr>
            <a:spLocks noGrp="1"/>
          </p:cNvSpPr>
          <p:nvPr>
            <p:ph idx="1"/>
          </p:nvPr>
        </p:nvSpPr>
        <p:spPr/>
        <p:txBody>
          <a:bodyPr>
            <a:normAutofit/>
          </a:bodyPr>
          <a:lstStyle/>
          <a:p>
            <a:pPr eaLnBrk="1" hangingPunct="1"/>
            <a:r>
              <a:rPr lang="en-US" altLang="en-US" sz="2200" dirty="0"/>
              <a:t>Moor and </a:t>
            </a:r>
            <a:r>
              <a:rPr lang="en-US" altLang="en-US" sz="2200" dirty="0" err="1"/>
              <a:t>Weckert</a:t>
            </a:r>
            <a:r>
              <a:rPr lang="en-US" altLang="en-US" sz="2200" dirty="0"/>
              <a:t> (2004) note that if we use an ELSI-like ethics model, it might seem appropriate to put a moratorium on research in a specific new/emerging technology until we get all of the facts. </a:t>
            </a:r>
          </a:p>
          <a:p>
            <a:pPr eaLnBrk="1" hangingPunct="1"/>
            <a:endParaRPr lang="en-US" altLang="en-US" sz="2200" dirty="0"/>
          </a:p>
          <a:p>
            <a:pPr eaLnBrk="1" hangingPunct="1"/>
            <a:r>
              <a:rPr lang="en-US" altLang="en-US" sz="2200" dirty="0"/>
              <a:t>But they also believe that while a moratorium would halt technology developments, it will not advance ethics in that area of emerging technologies. </a:t>
            </a:r>
          </a:p>
        </p:txBody>
      </p:sp>
    </p:spTree>
    <p:extLst>
      <p:ext uri="{BB962C8B-B14F-4D97-AF65-F5344CB8AC3E}">
        <p14:creationId xmlns:p14="http://schemas.microsoft.com/office/powerpoint/2010/main" val="3128333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2000"/>
                                        <p:tgtEl>
                                          <p:spTgt spid="1054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5475">
                                            <p:txEl>
                                              <p:pRg st="0" end="0"/>
                                            </p:txEl>
                                          </p:spTgt>
                                        </p:tgtEl>
                                        <p:attrNameLst>
                                          <p:attrName>style.visibility</p:attrName>
                                        </p:attrNameLst>
                                      </p:cBhvr>
                                      <p:to>
                                        <p:strVal val="visible"/>
                                      </p:to>
                                    </p:set>
                                    <p:animEffect transition="in" filter="fade">
                                      <p:cBhvr>
                                        <p:cTn id="12" dur="2000"/>
                                        <p:tgtEl>
                                          <p:spTgt spid="1054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5475">
                                            <p:txEl>
                                              <p:pRg st="2" end="2"/>
                                            </p:txEl>
                                          </p:spTgt>
                                        </p:tgtEl>
                                        <p:attrNameLst>
                                          <p:attrName>style.visibility</p:attrName>
                                        </p:attrNameLst>
                                      </p:cBhvr>
                                      <p:to>
                                        <p:strVal val="visible"/>
                                      </p:to>
                                    </p:set>
                                    <p:animEffect transition="in" filter="fade">
                                      <p:cBhvr>
                                        <p:cTn id="17" dur="2000"/>
                                        <p:tgtEl>
                                          <p:spTgt spid="1054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9A4DF35A-81F2-4FCC-A4F9-B7F50ADE906E}"/>
              </a:ext>
            </a:extLst>
          </p:cNvPr>
          <p:cNvSpPr>
            <a:spLocks noGrp="1" noChangeArrowheads="1"/>
          </p:cNvSpPr>
          <p:nvPr>
            <p:ph type="title"/>
          </p:nvPr>
        </p:nvSpPr>
        <p:spPr/>
        <p:txBody>
          <a:bodyPr/>
          <a:lstStyle/>
          <a:p>
            <a:pPr>
              <a:defRPr/>
            </a:pPr>
            <a:r>
              <a:rPr lang="en-US" dirty="0"/>
              <a:t>The Need for Ethical Guidelines (Continued)</a:t>
            </a:r>
          </a:p>
        </p:txBody>
      </p:sp>
      <p:sp>
        <p:nvSpPr>
          <p:cNvPr id="100355" name="Rectangle 3">
            <a:extLst>
              <a:ext uri="{FF2B5EF4-FFF2-40B4-BE49-F238E27FC236}">
                <a16:creationId xmlns:a16="http://schemas.microsoft.com/office/drawing/2014/main" id="{1B3918B0-4BDF-6641-B9FF-60F02EC209CF}"/>
              </a:ext>
            </a:extLst>
          </p:cNvPr>
          <p:cNvSpPr>
            <a:spLocks noGrp="1"/>
          </p:cNvSpPr>
          <p:nvPr>
            <p:ph idx="1"/>
          </p:nvPr>
        </p:nvSpPr>
        <p:spPr/>
        <p:txBody>
          <a:bodyPr/>
          <a:lstStyle/>
          <a:p>
            <a:pPr eaLnBrk="1" hangingPunct="1"/>
            <a:r>
              <a:rPr lang="en-US" altLang="en-US" sz="2200" dirty="0"/>
              <a:t>Moor and </a:t>
            </a:r>
            <a:r>
              <a:rPr lang="en-US" altLang="en-US" sz="2200" dirty="0" err="1"/>
              <a:t>Weckert</a:t>
            </a:r>
            <a:r>
              <a:rPr lang="en-US" altLang="en-US" sz="2200" dirty="0"/>
              <a:t> also argue that turning back to a traditional “ethics-last model” is not desirable either. </a:t>
            </a:r>
          </a:p>
          <a:p>
            <a:pPr eaLnBrk="1" hangingPunct="1"/>
            <a:r>
              <a:rPr lang="en-US" altLang="en-US" sz="2200" dirty="0"/>
              <a:t>They note that once a technology is in place, much unnecessary harm may already have occurred. </a:t>
            </a:r>
          </a:p>
          <a:p>
            <a:pPr eaLnBrk="1" hangingPunct="1"/>
            <a:r>
              <a:rPr lang="en-US" altLang="en-US" sz="2200" dirty="0"/>
              <a:t>So, for Moor and </a:t>
            </a:r>
            <a:r>
              <a:rPr lang="en-US" altLang="en-US" sz="2200" dirty="0" err="1"/>
              <a:t>Weckert</a:t>
            </a:r>
            <a:r>
              <a:rPr lang="en-US" altLang="en-US" sz="2200" dirty="0"/>
              <a:t>, neither an ethics-first (i.e., ELSI-like) nor an ethics-last model is satisfactory for emerging technologies</a:t>
            </a:r>
            <a:r>
              <a:rPr lang="en-US" altLang="en-US" sz="2800" dirty="0"/>
              <a:t>. </a:t>
            </a:r>
          </a:p>
        </p:txBody>
      </p:sp>
    </p:spTree>
    <p:extLst>
      <p:ext uri="{BB962C8B-B14F-4D97-AF65-F5344CB8AC3E}">
        <p14:creationId xmlns:p14="http://schemas.microsoft.com/office/powerpoint/2010/main" val="3297462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0354"/>
                                        </p:tgtEl>
                                        <p:attrNameLst>
                                          <p:attrName>style.visibility</p:attrName>
                                        </p:attrNameLst>
                                      </p:cBhvr>
                                      <p:to>
                                        <p:strVal val="visible"/>
                                      </p:to>
                                    </p:set>
                                    <p:animEffect transition="in" filter="fade">
                                      <p:cBhvr>
                                        <p:cTn id="7" dur="2000"/>
                                        <p:tgtEl>
                                          <p:spTgt spid="1003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0355">
                                            <p:txEl>
                                              <p:pRg st="0" end="0"/>
                                            </p:txEl>
                                          </p:spTgt>
                                        </p:tgtEl>
                                        <p:attrNameLst>
                                          <p:attrName>style.visibility</p:attrName>
                                        </p:attrNameLst>
                                      </p:cBhvr>
                                      <p:to>
                                        <p:strVal val="visible"/>
                                      </p:to>
                                    </p:set>
                                    <p:animEffect transition="in" filter="fade">
                                      <p:cBhvr>
                                        <p:cTn id="12" dur="2000"/>
                                        <p:tgtEl>
                                          <p:spTgt spid="1003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0355">
                                            <p:txEl>
                                              <p:pRg st="1" end="1"/>
                                            </p:txEl>
                                          </p:spTgt>
                                        </p:tgtEl>
                                        <p:attrNameLst>
                                          <p:attrName>style.visibility</p:attrName>
                                        </p:attrNameLst>
                                      </p:cBhvr>
                                      <p:to>
                                        <p:strVal val="visible"/>
                                      </p:to>
                                    </p:set>
                                    <p:animEffect transition="in" filter="fade">
                                      <p:cBhvr>
                                        <p:cTn id="17" dur="2000"/>
                                        <p:tgtEl>
                                          <p:spTgt spid="1003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0355">
                                            <p:txEl>
                                              <p:pRg st="2" end="2"/>
                                            </p:txEl>
                                          </p:spTgt>
                                        </p:tgtEl>
                                        <p:attrNameLst>
                                          <p:attrName>style.visibility</p:attrName>
                                        </p:attrNameLst>
                                      </p:cBhvr>
                                      <p:to>
                                        <p:strVal val="visible"/>
                                      </p:to>
                                    </p:set>
                                    <p:animEffect transition="in" filter="fade">
                                      <p:cBhvr>
                                        <p:cTn id="22" dur="2000"/>
                                        <p:tgtEl>
                                          <p:spTgt spid="1003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P spid="100355"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2575B164-37E1-4363-AA97-AC1A8A404FA9}"/>
              </a:ext>
            </a:extLst>
          </p:cNvPr>
          <p:cNvSpPr>
            <a:spLocks noGrp="1" noChangeArrowheads="1"/>
          </p:cNvSpPr>
          <p:nvPr>
            <p:ph type="title"/>
          </p:nvPr>
        </p:nvSpPr>
        <p:spPr/>
        <p:txBody>
          <a:bodyPr/>
          <a:lstStyle/>
          <a:p>
            <a:pPr>
              <a:defRPr/>
            </a:pPr>
            <a:r>
              <a:rPr lang="en-US" dirty="0"/>
              <a:t>A “Dynamic” Ethical Framework That Continually Needs to be Updated</a:t>
            </a:r>
          </a:p>
        </p:txBody>
      </p:sp>
      <p:sp>
        <p:nvSpPr>
          <p:cNvPr id="106499" name="Rectangle 3">
            <a:extLst>
              <a:ext uri="{FF2B5EF4-FFF2-40B4-BE49-F238E27FC236}">
                <a16:creationId xmlns:a16="http://schemas.microsoft.com/office/drawing/2014/main" id="{A6FCBBDC-3D52-2B4F-A07A-E800CD69BB5F}"/>
              </a:ext>
            </a:extLst>
          </p:cNvPr>
          <p:cNvSpPr>
            <a:spLocks noGrp="1"/>
          </p:cNvSpPr>
          <p:nvPr>
            <p:ph idx="1"/>
          </p:nvPr>
        </p:nvSpPr>
        <p:spPr/>
        <p:txBody>
          <a:bodyPr>
            <a:normAutofit/>
          </a:bodyPr>
          <a:lstStyle/>
          <a:p>
            <a:pPr eaLnBrk="1" hangingPunct="1"/>
            <a:r>
              <a:rPr lang="en-US" altLang="en-US" sz="2200" dirty="0"/>
              <a:t>Moor and </a:t>
            </a:r>
            <a:r>
              <a:rPr lang="en-US" altLang="en-US" sz="2200" dirty="0" err="1"/>
              <a:t>Weckert</a:t>
            </a:r>
            <a:r>
              <a:rPr lang="en-US" altLang="en-US" sz="2200" dirty="0"/>
              <a:t> argue that ethics is something that needs to </a:t>
            </a:r>
            <a:r>
              <a:rPr lang="en-US" altLang="en-US" sz="2200" i="1" dirty="0"/>
              <a:t>be done continually:</a:t>
            </a:r>
            <a:endParaRPr lang="en-US" altLang="en-US" sz="2200" dirty="0"/>
          </a:p>
          <a:p>
            <a:pPr eaLnBrk="1" hangingPunct="1">
              <a:buFont typeface="Wingdings" pitchFamily="2" charset="2"/>
              <a:buChar char="Ø"/>
            </a:pPr>
            <a:r>
              <a:rPr lang="en-US" altLang="en-US" sz="2200" dirty="0"/>
              <a:t>as a specific (new) technology develops, </a:t>
            </a:r>
          </a:p>
          <a:p>
            <a:pPr eaLnBrk="1" hangingPunct="1">
              <a:buFont typeface="Wingdings" pitchFamily="2" charset="2"/>
              <a:buChar char="Ø"/>
            </a:pPr>
            <a:r>
              <a:rPr lang="en-US" altLang="en-US" sz="2200" dirty="0"/>
              <a:t>as its potential consequences become better understood. </a:t>
            </a:r>
          </a:p>
          <a:p>
            <a:pPr eaLnBrk="1" hangingPunct="1"/>
            <a:r>
              <a:rPr lang="en-US" altLang="en-US" sz="2200" dirty="0"/>
              <a:t>They also point out that ethics is “dynamic” in that the factual component on which it relies has to be continually updated.</a:t>
            </a:r>
          </a:p>
        </p:txBody>
      </p:sp>
    </p:spTree>
    <p:extLst>
      <p:ext uri="{BB962C8B-B14F-4D97-AF65-F5344CB8AC3E}">
        <p14:creationId xmlns:p14="http://schemas.microsoft.com/office/powerpoint/2010/main" val="126856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2000"/>
                                        <p:tgtEl>
                                          <p:spTgt spid="1064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6499">
                                            <p:txEl>
                                              <p:pRg st="0" end="0"/>
                                            </p:txEl>
                                          </p:spTgt>
                                        </p:tgtEl>
                                        <p:attrNameLst>
                                          <p:attrName>style.visibility</p:attrName>
                                        </p:attrNameLst>
                                      </p:cBhvr>
                                      <p:to>
                                        <p:strVal val="visible"/>
                                      </p:to>
                                    </p:set>
                                    <p:animEffect transition="in" filter="fade">
                                      <p:cBhvr>
                                        <p:cTn id="12" dur="2000"/>
                                        <p:tgtEl>
                                          <p:spTgt spid="1064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6499">
                                            <p:txEl>
                                              <p:pRg st="1" end="1"/>
                                            </p:txEl>
                                          </p:spTgt>
                                        </p:tgtEl>
                                        <p:attrNameLst>
                                          <p:attrName>style.visibility</p:attrName>
                                        </p:attrNameLst>
                                      </p:cBhvr>
                                      <p:to>
                                        <p:strVal val="visible"/>
                                      </p:to>
                                    </p:set>
                                    <p:animEffect transition="in" filter="fade">
                                      <p:cBhvr>
                                        <p:cTn id="17" dur="2000"/>
                                        <p:tgtEl>
                                          <p:spTgt spid="10649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6499">
                                            <p:txEl>
                                              <p:pRg st="2" end="2"/>
                                            </p:txEl>
                                          </p:spTgt>
                                        </p:tgtEl>
                                        <p:attrNameLst>
                                          <p:attrName>style.visibility</p:attrName>
                                        </p:attrNameLst>
                                      </p:cBhvr>
                                      <p:to>
                                        <p:strVal val="visible"/>
                                      </p:to>
                                    </p:set>
                                    <p:animEffect transition="in" filter="fade">
                                      <p:cBhvr>
                                        <p:cTn id="22" dur="2000"/>
                                        <p:tgtEl>
                                          <p:spTgt spid="10649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6499">
                                            <p:txEl>
                                              <p:pRg st="3" end="3"/>
                                            </p:txEl>
                                          </p:spTgt>
                                        </p:tgtEl>
                                        <p:attrNameLst>
                                          <p:attrName>style.visibility</p:attrName>
                                        </p:attrNameLst>
                                      </p:cBhvr>
                                      <p:to>
                                        <p:strVal val="visible"/>
                                      </p:to>
                                    </p:set>
                                    <p:animEffect transition="in" filter="fade">
                                      <p:cBhvr>
                                        <p:cTn id="27" dur="2000"/>
                                        <p:tgtEl>
                                          <p:spTgt spid="106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a:extLst>
              <a:ext uri="{FF2B5EF4-FFF2-40B4-BE49-F238E27FC236}">
                <a16:creationId xmlns:a16="http://schemas.microsoft.com/office/drawing/2014/main" id="{E63BB5BF-D03F-4844-A205-320207ADE3EB}"/>
              </a:ext>
            </a:extLst>
          </p:cNvPr>
          <p:cNvSpPr>
            <a:spLocks noGrp="1"/>
          </p:cNvSpPr>
          <p:nvPr>
            <p:ph type="title"/>
          </p:nvPr>
        </p:nvSpPr>
        <p:spPr/>
        <p:txBody>
          <a:bodyPr/>
          <a:lstStyle/>
          <a:p>
            <a:pPr>
              <a:defRPr/>
            </a:pPr>
            <a:r>
              <a:rPr lang="en-US" dirty="0"/>
              <a:t>Moor’s Dynamic Ethical Framework for New/Emerging Technologies</a:t>
            </a:r>
          </a:p>
        </p:txBody>
      </p:sp>
      <p:sp>
        <p:nvSpPr>
          <p:cNvPr id="115715" name="Content Placeholder 2">
            <a:extLst>
              <a:ext uri="{FF2B5EF4-FFF2-40B4-BE49-F238E27FC236}">
                <a16:creationId xmlns:a16="http://schemas.microsoft.com/office/drawing/2014/main" id="{49959848-C311-4B2C-897A-61E69695FA53}"/>
              </a:ext>
            </a:extLst>
          </p:cNvPr>
          <p:cNvSpPr>
            <a:spLocks noGrp="1"/>
          </p:cNvSpPr>
          <p:nvPr>
            <p:ph idx="1"/>
          </p:nvPr>
        </p:nvSpPr>
        <p:spPr/>
        <p:txBody>
          <a:bodyPr rtlCol="0">
            <a:normAutofit/>
          </a:bodyPr>
          <a:lstStyle/>
          <a:p>
            <a:pPr fontAlgn="auto">
              <a:spcAft>
                <a:spcPts val="0"/>
              </a:spcAft>
              <a:defRPr/>
            </a:pPr>
            <a:r>
              <a:rPr lang="en-US" sz="2200" dirty="0"/>
              <a:t>Building on Moor’s  (and on Moor and </a:t>
            </a:r>
            <a:r>
              <a:rPr lang="en-US" sz="2200" dirty="0" err="1"/>
              <a:t>Weckert’s</a:t>
            </a:r>
            <a:r>
              <a:rPr lang="en-US" sz="2200" dirty="0"/>
              <a:t>) insights regarding ethical challenges posed by new and emerging technologies, we add a fourth component or step to the (threefold) framework developed in Chapter 1, where we</a:t>
            </a:r>
          </a:p>
          <a:p>
            <a:pPr fontAlgn="auto">
              <a:spcAft>
                <a:spcPts val="0"/>
              </a:spcAft>
              <a:buFont typeface="Wingdings" pitchFamily="2" charset="2"/>
              <a:buChar char="Ø"/>
              <a:defRPr/>
            </a:pPr>
            <a:r>
              <a:rPr lang="en-US" sz="2200" i="1" dirty="0"/>
              <a:t>Update</a:t>
            </a:r>
            <a:r>
              <a:rPr lang="en-US" sz="2200" dirty="0"/>
              <a:t> </a:t>
            </a:r>
            <a:r>
              <a:rPr lang="en-US" sz="2200" i="1" dirty="0"/>
              <a:t>the ethical analysis</a:t>
            </a:r>
            <a:r>
              <a:rPr lang="en-US" sz="2200" dirty="0"/>
              <a:t> by continuing to:</a:t>
            </a:r>
          </a:p>
          <a:p>
            <a:pPr marL="457200" indent="-457200" fontAlgn="auto">
              <a:spcAft>
                <a:spcPts val="0"/>
              </a:spcAft>
              <a:buFont typeface="+mj-lt"/>
              <a:buAutoNum type="alphaLcParenR"/>
              <a:defRPr/>
            </a:pPr>
            <a:r>
              <a:rPr lang="en-US" sz="2200" dirty="0"/>
              <a:t>differentiate between the factual/descriptive and normative components of the new or emerging technology under consideration; </a:t>
            </a:r>
          </a:p>
          <a:p>
            <a:pPr marL="457200" indent="-457200" fontAlgn="auto">
              <a:spcAft>
                <a:spcPts val="0"/>
              </a:spcAft>
              <a:buFont typeface="+mj-lt"/>
              <a:buAutoNum type="alphaLcParenR"/>
              <a:defRPr/>
            </a:pPr>
            <a:r>
              <a:rPr lang="en-US" sz="2200" dirty="0"/>
              <a:t>revise the policies affecting that technology as necessary, especially as the factual data changes or as information about the potential social impacts becomes clearer.</a:t>
            </a:r>
          </a:p>
        </p:txBody>
      </p:sp>
    </p:spTree>
    <p:extLst>
      <p:ext uri="{BB962C8B-B14F-4D97-AF65-F5344CB8AC3E}">
        <p14:creationId xmlns:p14="http://schemas.microsoft.com/office/powerpoint/2010/main" val="3223928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additive="base">
                                        <p:cTn id="7" dur="5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5715">
                                            <p:txEl>
                                              <p:pRg st="1" end="1"/>
                                            </p:txEl>
                                          </p:spTgt>
                                        </p:tgtEl>
                                        <p:attrNameLst>
                                          <p:attrName>style.visibility</p:attrName>
                                        </p:attrNameLst>
                                      </p:cBhvr>
                                      <p:to>
                                        <p:strVal val="visible"/>
                                      </p:to>
                                    </p:set>
                                    <p:anim calcmode="lin" valueType="num">
                                      <p:cBhvr additive="base">
                                        <p:cTn id="13" dur="5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7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5715">
                                            <p:txEl>
                                              <p:pRg st="2" end="2"/>
                                            </p:txEl>
                                          </p:spTgt>
                                        </p:tgtEl>
                                        <p:attrNameLst>
                                          <p:attrName>style.visibility</p:attrName>
                                        </p:attrNameLst>
                                      </p:cBhvr>
                                      <p:to>
                                        <p:strVal val="visible"/>
                                      </p:to>
                                    </p:set>
                                    <p:anim calcmode="lin" valueType="num">
                                      <p:cBhvr additive="base">
                                        <p:cTn id="19" dur="500" fill="hold"/>
                                        <p:tgtEl>
                                          <p:spTgt spid="1157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57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5715">
                                            <p:txEl>
                                              <p:pRg st="3" end="3"/>
                                            </p:txEl>
                                          </p:spTgt>
                                        </p:tgtEl>
                                        <p:attrNameLst>
                                          <p:attrName>style.visibility</p:attrName>
                                        </p:attrNameLst>
                                      </p:cBhvr>
                                      <p:to>
                                        <p:strVal val="visible"/>
                                      </p:to>
                                    </p:set>
                                    <p:anim calcmode="lin" valueType="num">
                                      <p:cBhvr additive="base">
                                        <p:cTn id="25" dur="500" fill="hold"/>
                                        <p:tgtEl>
                                          <p:spTgt spid="1157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57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89AE1-F12C-4F7B-8F81-C8131AA2122D}"/>
              </a:ext>
            </a:extLst>
          </p:cNvPr>
          <p:cNvSpPr>
            <a:spLocks noGrp="1"/>
          </p:cNvSpPr>
          <p:nvPr>
            <p:ph type="title"/>
          </p:nvPr>
        </p:nvSpPr>
        <p:spPr/>
        <p:txBody>
          <a:bodyPr/>
          <a:lstStyle/>
          <a:p>
            <a:r>
              <a:rPr lang="en-NZ" dirty="0"/>
              <a:t>Autonomous Systems</a:t>
            </a:r>
          </a:p>
        </p:txBody>
      </p:sp>
      <p:sp>
        <p:nvSpPr>
          <p:cNvPr id="3" name="Content Placeholder 2">
            <a:extLst>
              <a:ext uri="{FF2B5EF4-FFF2-40B4-BE49-F238E27FC236}">
                <a16:creationId xmlns:a16="http://schemas.microsoft.com/office/drawing/2014/main" id="{4E5CCC51-D862-4FBA-9E9A-95FA4A5C5D9F}"/>
              </a:ext>
            </a:extLst>
          </p:cNvPr>
          <p:cNvSpPr>
            <a:spLocks noGrp="1"/>
          </p:cNvSpPr>
          <p:nvPr>
            <p:ph idx="1"/>
          </p:nvPr>
        </p:nvSpPr>
        <p:spPr/>
        <p:txBody>
          <a:bodyPr>
            <a:normAutofit/>
          </a:bodyPr>
          <a:lstStyle/>
          <a:p>
            <a:r>
              <a:rPr lang="en-NZ" sz="2400" dirty="0"/>
              <a:t>In a technical sense (related to machines, robots, automated systems) we talk of autonomy in a much weaker or limited sense. </a:t>
            </a:r>
          </a:p>
          <a:p>
            <a:endParaRPr lang="en-NZ" sz="2400" dirty="0"/>
          </a:p>
          <a:p>
            <a:r>
              <a:rPr lang="en-NZ" sz="2400" dirty="0"/>
              <a:t>Automated systems operate within certain technical parameters, usually in very tightly controlled environments. (Consider robotics in engineering) </a:t>
            </a:r>
          </a:p>
          <a:p>
            <a:endParaRPr lang="en-NZ" sz="2400" dirty="0"/>
          </a:p>
          <a:p>
            <a:r>
              <a:rPr lang="en-NZ" sz="2400" dirty="0"/>
              <a:t>We can consider autonomy however, as emerging property on a kind of continuum. </a:t>
            </a:r>
          </a:p>
          <a:p>
            <a:r>
              <a:rPr lang="en-NZ" sz="2400" i="1" dirty="0"/>
              <a:t>High levels of human intervention -&gt; full autonomy</a:t>
            </a:r>
          </a:p>
        </p:txBody>
      </p:sp>
    </p:spTree>
    <p:extLst>
      <p:ext uri="{BB962C8B-B14F-4D97-AF65-F5344CB8AC3E}">
        <p14:creationId xmlns:p14="http://schemas.microsoft.com/office/powerpoint/2010/main" val="4171544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98B7B0E8-490C-4011-9CA4-3F409E097B71}"/>
              </a:ext>
            </a:extLst>
          </p:cNvPr>
          <p:cNvSpPr>
            <a:spLocks noGrp="1"/>
          </p:cNvSpPr>
          <p:nvPr>
            <p:ph type="title"/>
          </p:nvPr>
        </p:nvSpPr>
        <p:spPr/>
        <p:txBody>
          <a:bodyPr/>
          <a:lstStyle/>
          <a:p>
            <a:pPr>
              <a:defRPr/>
            </a:pPr>
            <a:r>
              <a:rPr lang="en-US" sz="2400" dirty="0"/>
              <a:t>Moor’s ethical impact model (based on levels of autonomy)</a:t>
            </a:r>
          </a:p>
        </p:txBody>
      </p:sp>
      <p:sp>
        <p:nvSpPr>
          <p:cNvPr id="3" name="Content Placeholder 2">
            <a:extLst>
              <a:ext uri="{FF2B5EF4-FFF2-40B4-BE49-F238E27FC236}">
                <a16:creationId xmlns:a16="http://schemas.microsoft.com/office/drawing/2014/main" id="{9077BE8A-28D9-DA40-BE14-9ED75C288C0D}"/>
              </a:ext>
            </a:extLst>
          </p:cNvPr>
          <p:cNvSpPr>
            <a:spLocks noGrp="1"/>
          </p:cNvSpPr>
          <p:nvPr>
            <p:ph idx="1"/>
          </p:nvPr>
        </p:nvSpPr>
        <p:spPr/>
        <p:txBody>
          <a:bodyPr/>
          <a:lstStyle/>
          <a:p>
            <a:pPr eaLnBrk="1" hangingPunct="1"/>
            <a:r>
              <a:rPr lang="en-US" altLang="en-US" sz="2400" dirty="0"/>
              <a:t>Jim Moor noted that some normative impacts made possible by computers (or technical systems) can also be moral or ethical in nature.</a:t>
            </a:r>
          </a:p>
          <a:p>
            <a:pPr eaLnBrk="1" hangingPunct="1"/>
            <a:r>
              <a:rPr lang="en-US" altLang="en-US" sz="2400" dirty="0"/>
              <a:t>He argues that the consequences, and potential consequences, of (what he calls) “ethical agents” can be analyzed in terms of four levels: </a:t>
            </a:r>
          </a:p>
          <a:p>
            <a:pPr eaLnBrk="1" hangingPunct="1"/>
            <a:endParaRPr lang="en-US" altLang="en-US" sz="2400" dirty="0"/>
          </a:p>
          <a:p>
            <a:pPr eaLnBrk="1" hangingPunct="1">
              <a:buFont typeface="Tahoma" panose="020B0604030504040204" pitchFamily="34" charset="0"/>
              <a:buAutoNum type="arabicPeriod"/>
            </a:pPr>
            <a:r>
              <a:rPr lang="en-US" altLang="en-US" sz="2400" dirty="0"/>
              <a:t>Ethical Impact Agents, </a:t>
            </a:r>
          </a:p>
          <a:p>
            <a:pPr eaLnBrk="1" hangingPunct="1">
              <a:buFont typeface="Tahoma" panose="020B0604030504040204" pitchFamily="34" charset="0"/>
              <a:buAutoNum type="arabicPeriod"/>
            </a:pPr>
            <a:r>
              <a:rPr lang="en-US" altLang="en-US" sz="2400" dirty="0"/>
              <a:t>Implicit Ethical Agents, </a:t>
            </a:r>
          </a:p>
          <a:p>
            <a:pPr eaLnBrk="1" hangingPunct="1">
              <a:buFont typeface="Tahoma" panose="020B0604030504040204" pitchFamily="34" charset="0"/>
              <a:buAutoNum type="arabicPeriod"/>
            </a:pPr>
            <a:r>
              <a:rPr lang="en-US" altLang="en-US" sz="2400" dirty="0"/>
              <a:t>Explicit Ethical Agents, </a:t>
            </a:r>
          </a:p>
          <a:p>
            <a:pPr eaLnBrk="1" hangingPunct="1">
              <a:buFont typeface="Tahoma" panose="020B0604030504040204" pitchFamily="34" charset="0"/>
              <a:buAutoNum type="arabicPeriod"/>
            </a:pPr>
            <a:r>
              <a:rPr lang="en-US" altLang="en-US" sz="2400" dirty="0"/>
              <a:t>Full Ethical Agents. </a:t>
            </a:r>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382236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a:extLst>
              <a:ext uri="{FF2B5EF4-FFF2-40B4-BE49-F238E27FC236}">
                <a16:creationId xmlns:a16="http://schemas.microsoft.com/office/drawing/2014/main" id="{2744BB12-2052-4F04-B485-9DAE5A76CE33}"/>
              </a:ext>
            </a:extLst>
          </p:cNvPr>
          <p:cNvSpPr>
            <a:spLocks noGrp="1"/>
          </p:cNvSpPr>
          <p:nvPr>
            <p:ph type="title"/>
          </p:nvPr>
        </p:nvSpPr>
        <p:spPr/>
        <p:txBody>
          <a:bodyPr/>
          <a:lstStyle/>
          <a:p>
            <a:pPr>
              <a:defRPr/>
            </a:pPr>
            <a:r>
              <a:rPr lang="en-US"/>
              <a:t>Moor’s Model (Continued)</a:t>
            </a:r>
          </a:p>
        </p:txBody>
      </p:sp>
      <p:sp>
        <p:nvSpPr>
          <p:cNvPr id="3" name="Content Placeholder 2">
            <a:extLst>
              <a:ext uri="{FF2B5EF4-FFF2-40B4-BE49-F238E27FC236}">
                <a16:creationId xmlns:a16="http://schemas.microsoft.com/office/drawing/2014/main" id="{1B1FB486-96B2-174F-9FE8-A58D17696F50}"/>
              </a:ext>
            </a:extLst>
          </p:cNvPr>
          <p:cNvSpPr>
            <a:spLocks noGrp="1"/>
          </p:cNvSpPr>
          <p:nvPr>
            <p:ph idx="1"/>
          </p:nvPr>
        </p:nvSpPr>
        <p:spPr/>
        <p:txBody>
          <a:bodyPr/>
          <a:lstStyle/>
          <a:p>
            <a:pPr eaLnBrk="1" hangingPunct="1"/>
            <a:r>
              <a:rPr lang="en-US" altLang="en-US"/>
              <a:t>In Moor’s scheme:</a:t>
            </a:r>
          </a:p>
          <a:p>
            <a:pPr eaLnBrk="1" hangingPunct="1">
              <a:buFont typeface="Wingdings" pitchFamily="2" charset="2"/>
              <a:buChar char="Ø"/>
            </a:pPr>
            <a:r>
              <a:rPr lang="en-US" altLang="en-US" i="1"/>
              <a:t>ethical-impact-agents</a:t>
            </a:r>
            <a:r>
              <a:rPr lang="en-US" altLang="en-US"/>
              <a:t> (i.e., the weakest sense of moral agent) will have (at least some) ethical consequences to their acts;</a:t>
            </a:r>
          </a:p>
          <a:p>
            <a:pPr eaLnBrk="1" hangingPunct="1">
              <a:buFont typeface="Wingdings" pitchFamily="2" charset="2"/>
              <a:buChar char="Ø"/>
            </a:pPr>
            <a:r>
              <a:rPr lang="en-US" altLang="en-US" i="1"/>
              <a:t>implicit-ethical-agents</a:t>
            </a:r>
            <a:r>
              <a:rPr lang="en-US" altLang="en-US"/>
              <a:t> have some ethical considerations built into their design and “will employ some automatic ethical actions for fixed situations”; </a:t>
            </a:r>
          </a:p>
          <a:p>
            <a:pPr eaLnBrk="1" hangingPunct="1">
              <a:buFont typeface="Wingdings" pitchFamily="2" charset="2"/>
              <a:buChar char="Ø"/>
            </a:pPr>
            <a:r>
              <a:rPr lang="en-US" altLang="en-US" i="1"/>
              <a:t>explicit-ethical-agents</a:t>
            </a:r>
            <a:r>
              <a:rPr lang="en-US" altLang="en-US"/>
              <a:t> will have, or at least act as if they have, “more general principles or rules of ethical conduct that are adjusted and interpreted to fit various kinds of situations”;</a:t>
            </a:r>
          </a:p>
          <a:p>
            <a:pPr eaLnBrk="1" hangingPunct="1">
              <a:buFont typeface="Wingdings" pitchFamily="2" charset="2"/>
              <a:buChar char="Ø"/>
            </a:pPr>
            <a:r>
              <a:rPr lang="en-US" altLang="en-US" i="1"/>
              <a:t>full-ethical agents</a:t>
            </a:r>
            <a:r>
              <a:rPr lang="en-US" altLang="en-US"/>
              <a:t> “can make ethical judgments about a wide variety of situations” and in many cases can “provide some justification for them.” </a:t>
            </a:r>
          </a:p>
        </p:txBody>
      </p:sp>
    </p:spTree>
    <p:extLst>
      <p:ext uri="{BB962C8B-B14F-4D97-AF65-F5344CB8AC3E}">
        <p14:creationId xmlns:p14="http://schemas.microsoft.com/office/powerpoint/2010/main" val="17734385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a:extLst>
              <a:ext uri="{FF2B5EF4-FFF2-40B4-BE49-F238E27FC236}">
                <a16:creationId xmlns:a16="http://schemas.microsoft.com/office/drawing/2014/main" id="{25F51A0C-CB94-4F55-B771-8F6476EA6278}"/>
              </a:ext>
            </a:extLst>
          </p:cNvPr>
          <p:cNvSpPr>
            <a:spLocks noGrp="1"/>
          </p:cNvSpPr>
          <p:nvPr>
            <p:ph type="title"/>
          </p:nvPr>
        </p:nvSpPr>
        <p:spPr/>
        <p:txBody>
          <a:bodyPr/>
          <a:lstStyle/>
          <a:p>
            <a:pPr>
              <a:defRPr/>
            </a:pPr>
            <a:r>
              <a:rPr lang="en-US"/>
              <a:t>Moor’s Model (Continued)</a:t>
            </a:r>
          </a:p>
        </p:txBody>
      </p:sp>
      <p:sp>
        <p:nvSpPr>
          <p:cNvPr id="3" name="Content Placeholder 2">
            <a:extLst>
              <a:ext uri="{FF2B5EF4-FFF2-40B4-BE49-F238E27FC236}">
                <a16:creationId xmlns:a16="http://schemas.microsoft.com/office/drawing/2014/main" id="{B609DA74-1B20-D748-8C6E-4714F588E8C0}"/>
              </a:ext>
            </a:extLst>
          </p:cNvPr>
          <p:cNvSpPr>
            <a:spLocks noGrp="1"/>
          </p:cNvSpPr>
          <p:nvPr>
            <p:ph idx="1"/>
          </p:nvPr>
        </p:nvSpPr>
        <p:spPr/>
        <p:txBody>
          <a:bodyPr/>
          <a:lstStyle/>
          <a:p>
            <a:pPr eaLnBrk="1" hangingPunct="1"/>
            <a:r>
              <a:rPr lang="en-US" altLang="en-US" sz="1800" dirty="0"/>
              <a:t>Moor provides some examples of the first two categories:</a:t>
            </a:r>
          </a:p>
          <a:p>
            <a:pPr eaLnBrk="1" hangingPunct="1">
              <a:buFont typeface="Tahoma" panose="020B0604030504040204" pitchFamily="34" charset="0"/>
              <a:buAutoNum type="arabicPeriod"/>
            </a:pPr>
            <a:r>
              <a:rPr lang="en-US" altLang="en-US" sz="1800" dirty="0"/>
              <a:t>An </a:t>
            </a:r>
            <a:r>
              <a:rPr lang="en-US" altLang="en-US" sz="1800" i="1" dirty="0"/>
              <a:t>ethical-impact agent </a:t>
            </a:r>
            <a:r>
              <a:rPr lang="en-US" altLang="en-US" sz="1800" dirty="0"/>
              <a:t>can include a “robotic camel jockey” (a technology used in Qatar to replace young boys as jockeys, and thus freeing those boys from slavery in the human trafficking business). </a:t>
            </a:r>
          </a:p>
          <a:p>
            <a:pPr eaLnBrk="1" hangingPunct="1">
              <a:buFont typeface="Tahoma" panose="020B0604030504040204" pitchFamily="34" charset="0"/>
              <a:buAutoNum type="arabicPeriod"/>
            </a:pPr>
            <a:r>
              <a:rPr lang="en-US" altLang="en-US" sz="1800" i="1" dirty="0"/>
              <a:t>Implicit ethical agents </a:t>
            </a:r>
            <a:r>
              <a:rPr lang="en-US" altLang="en-US" sz="1800" dirty="0"/>
              <a:t>include an airplane’s automatic pilot system and an ATM – both have built-in programming designed to prevent harm from happening to the aircraft, and to prevent ATM customers from being short-changed in financial transactions. </a:t>
            </a:r>
          </a:p>
          <a:p>
            <a:pPr eaLnBrk="1" hangingPunct="1">
              <a:buFont typeface="Tahoma" panose="020B0604030504040204" pitchFamily="34" charset="0"/>
              <a:buAutoNum type="arabicPeriod"/>
            </a:pPr>
            <a:r>
              <a:rPr lang="en-US" altLang="en-US" sz="1800" i="1" dirty="0"/>
              <a:t>Explicit ethical agents </a:t>
            </a:r>
            <a:r>
              <a:rPr lang="en-US" altLang="en-US" sz="1800" dirty="0"/>
              <a:t>would be able to calculate the best ethical action to take in a specific situation and would be able to make decisions when presented with ethical problems (or dilemmas) Autonomous vehicles? </a:t>
            </a:r>
          </a:p>
          <a:p>
            <a:pPr eaLnBrk="1" hangingPunct="1">
              <a:buFont typeface="Tahoma" panose="020B0604030504040204" pitchFamily="34" charset="0"/>
              <a:buAutoNum type="arabicPeriod"/>
            </a:pPr>
            <a:r>
              <a:rPr lang="en-US" altLang="en-US" sz="1800" i="1" dirty="0"/>
              <a:t>Full-ethical agents </a:t>
            </a:r>
            <a:r>
              <a:rPr lang="en-US" altLang="en-US" sz="1800" dirty="0"/>
              <a:t>have the kind of ethical features that we usually attribute to ethical agents like us (i.e., what Moor describes as “normal human adults”), including consciousness and free will. </a:t>
            </a:r>
          </a:p>
          <a:p>
            <a:pPr eaLnBrk="1" hangingPunct="1"/>
            <a:endParaRPr lang="en-US" altLang="en-US" sz="1800" dirty="0"/>
          </a:p>
        </p:txBody>
      </p:sp>
    </p:spTree>
    <p:extLst>
      <p:ext uri="{BB962C8B-B14F-4D97-AF65-F5344CB8AC3E}">
        <p14:creationId xmlns:p14="http://schemas.microsoft.com/office/powerpoint/2010/main" val="8180578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FED7D526-799B-471D-8D96-C0CE40CAB227}"/>
              </a:ext>
            </a:extLst>
          </p:cNvPr>
          <p:cNvSpPr>
            <a:spLocks noGrp="1"/>
          </p:cNvSpPr>
          <p:nvPr>
            <p:ph type="title"/>
          </p:nvPr>
        </p:nvSpPr>
        <p:spPr/>
        <p:txBody>
          <a:bodyPr/>
          <a:lstStyle/>
          <a:p>
            <a:pPr>
              <a:defRPr/>
            </a:pPr>
            <a:r>
              <a:rPr lang="en-US" dirty="0"/>
              <a:t>Moor’s Model (Continued) – Functional Autonomy </a:t>
            </a:r>
          </a:p>
        </p:txBody>
      </p:sp>
      <p:sp>
        <p:nvSpPr>
          <p:cNvPr id="3" name="Content Placeholder 2">
            <a:extLst>
              <a:ext uri="{FF2B5EF4-FFF2-40B4-BE49-F238E27FC236}">
                <a16:creationId xmlns:a16="http://schemas.microsoft.com/office/drawing/2014/main" id="{EF8399B7-9068-44E8-9D5D-85A4B7921BE6}"/>
              </a:ext>
            </a:extLst>
          </p:cNvPr>
          <p:cNvSpPr>
            <a:spLocks noGrp="1"/>
          </p:cNvSpPr>
          <p:nvPr>
            <p:ph idx="1"/>
          </p:nvPr>
        </p:nvSpPr>
        <p:spPr/>
        <p:txBody>
          <a:bodyPr rtlCol="0">
            <a:normAutofit lnSpcReduction="10000"/>
          </a:bodyPr>
          <a:lstStyle/>
          <a:p>
            <a:pPr fontAlgn="auto">
              <a:spcAft>
                <a:spcPts val="0"/>
              </a:spcAft>
              <a:defRPr/>
            </a:pPr>
            <a:r>
              <a:rPr lang="en-US" dirty="0"/>
              <a:t>Moor does not claim that either </a:t>
            </a:r>
            <a:r>
              <a:rPr lang="en-US" i="1" dirty="0"/>
              <a:t>explicit</a:t>
            </a:r>
            <a:r>
              <a:rPr lang="en-US" dirty="0"/>
              <a:t> or </a:t>
            </a:r>
            <a:r>
              <a:rPr lang="en-US" i="1" dirty="0"/>
              <a:t>full-ethical</a:t>
            </a:r>
            <a:r>
              <a:rPr lang="en-US" dirty="0"/>
              <a:t> (artificial) agents exist or that they will be available anytime in the near term </a:t>
            </a:r>
            <a:r>
              <a:rPr lang="en-US" dirty="0">
                <a:solidFill>
                  <a:srgbClr val="00B0F0"/>
                </a:solidFill>
              </a:rPr>
              <a:t>(Autonomous vehicles are probably getting close to </a:t>
            </a:r>
            <a:r>
              <a:rPr lang="en-US" i="1" dirty="0">
                <a:solidFill>
                  <a:srgbClr val="00B0F0"/>
                </a:solidFill>
              </a:rPr>
              <a:t>explicit</a:t>
            </a:r>
            <a:r>
              <a:rPr lang="en-US" dirty="0">
                <a:solidFill>
                  <a:srgbClr val="00B0F0"/>
                </a:solidFill>
              </a:rPr>
              <a:t>).</a:t>
            </a:r>
          </a:p>
          <a:p>
            <a:pPr marL="0" indent="0" fontAlgn="auto">
              <a:spcAft>
                <a:spcPts val="0"/>
              </a:spcAft>
              <a:buNone/>
              <a:defRPr/>
            </a:pPr>
            <a:r>
              <a:rPr lang="en-US" dirty="0"/>
              <a:t> </a:t>
            </a:r>
          </a:p>
          <a:p>
            <a:pPr fontAlgn="auto">
              <a:spcAft>
                <a:spcPts val="0"/>
              </a:spcAft>
              <a:defRPr/>
            </a:pPr>
            <a:r>
              <a:rPr lang="en-US" dirty="0"/>
              <a:t>But his distinctions are very helpful, as we try to understand various levels of moral agency that potentially affect autonomous agents. </a:t>
            </a:r>
          </a:p>
          <a:p>
            <a:pPr fontAlgn="auto">
              <a:spcAft>
                <a:spcPts val="0"/>
              </a:spcAft>
              <a:defRPr/>
            </a:pPr>
            <a:endParaRPr lang="en-US" dirty="0"/>
          </a:p>
          <a:p>
            <a:pPr fontAlgn="auto">
              <a:spcAft>
                <a:spcPts val="0"/>
              </a:spcAft>
              <a:defRPr/>
            </a:pPr>
            <a:r>
              <a:rPr lang="en-US" dirty="0"/>
              <a:t>Even if (autonomous machines) AMs never qualify as full moral agents, Wallach and Allen (2009) believe that they can have “</a:t>
            </a:r>
            <a:r>
              <a:rPr lang="en-US" b="1" dirty="0"/>
              <a:t>functional morality</a:t>
            </a:r>
            <a:r>
              <a:rPr lang="en-US" dirty="0"/>
              <a:t>,” based on two key dimensions: </a:t>
            </a:r>
          </a:p>
          <a:p>
            <a:pPr fontAlgn="auto">
              <a:spcAft>
                <a:spcPts val="0"/>
              </a:spcAft>
              <a:defRPr/>
            </a:pPr>
            <a:endParaRPr lang="en-US" dirty="0"/>
          </a:p>
          <a:p>
            <a:pPr marL="514350" indent="-514350" fontAlgn="auto">
              <a:spcAft>
                <a:spcPts val="0"/>
              </a:spcAft>
              <a:buFont typeface="+mj-lt"/>
              <a:buAutoNum type="romanLcPeriod"/>
              <a:defRPr/>
            </a:pPr>
            <a:r>
              <a:rPr lang="en-US" dirty="0"/>
              <a:t>autonomy, </a:t>
            </a:r>
          </a:p>
          <a:p>
            <a:pPr marL="514350" indent="-514350" fontAlgn="auto">
              <a:spcAft>
                <a:spcPts val="0"/>
              </a:spcAft>
              <a:buFont typeface="+mj-lt"/>
              <a:buAutoNum type="romanLcPeriod"/>
              <a:defRPr/>
            </a:pPr>
            <a:r>
              <a:rPr lang="en-US" dirty="0"/>
              <a:t>sensitivity to ethical values. </a:t>
            </a:r>
          </a:p>
        </p:txBody>
      </p:sp>
    </p:spTree>
    <p:extLst>
      <p:ext uri="{BB962C8B-B14F-4D97-AF65-F5344CB8AC3E}">
        <p14:creationId xmlns:p14="http://schemas.microsoft.com/office/powerpoint/2010/main" val="39079869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PAPERSIZE" val="Letter"/>
  <p:tag name="BACKGROUNDCOLOR" val="-1"/>
  <p:tag name="BACKGROUNDINTENSITY" val="Light"/>
  <p:tag name="PRESENTATIONTYPE" val="BoardWhite"/>
  <p:tag name="OFFICECODE" val="True"/>
  <p:tag name="FOOTER" val="True"/>
  <p:tag name="OFFICES" val="Atlanta;Boston;Chicago;San Francisco;Palo Alto;Dallas;Houston;Los Angeles;Mexico City;Manila;New York;Toronto"/>
  <p:tag name="OFFICE" val="Boston"/>
  <p:tag name="VERSION" val="5.0"/>
  <p:tag name="CHECKEDTHEME" val="Global Training"/>
  <p:tag name="THINKCELLUNDODONOTDELETE" val="0"/>
  <p:tag name="BAINFLOWCONTROLSECTIONVIEW" val="True"/>
</p:tagLst>
</file>

<file path=ppt/tags/tag2.xml><?xml version="1.0" encoding="utf-8"?>
<p:tagLst xmlns:a="http://schemas.openxmlformats.org/drawingml/2006/main" xmlns:r="http://schemas.openxmlformats.org/officeDocument/2006/relationships" xmlns:p="http://schemas.openxmlformats.org/presentationml/2006/main">
  <p:tag name="FOLLOWANCHOR" val="tru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BAINBULLETSACTIVATED" val="True"/>
  <p:tag name="BAINBULLETSLINESPACING" val="2"/>
  <p:tag name="BAINBULLETSLEVELSFINGERPRINT" val="1080426994"/>
</p:tagLst>
</file>

<file path=ppt/theme/theme1.xml><?xml version="1.0" encoding="utf-8"?>
<a:theme xmlns:a="http://schemas.openxmlformats.org/drawingml/2006/main" name="Global Training">
  <a:themeElements>
    <a:clrScheme name="Letter Bain New">
      <a:dk1>
        <a:sysClr val="windowText" lastClr="000000"/>
      </a:dk1>
      <a:lt1>
        <a:srgbClr val="CCCCCC"/>
      </a:lt1>
      <a:dk2>
        <a:srgbClr val="FFFFFF"/>
      </a:dk2>
      <a:lt2>
        <a:srgbClr val="000000"/>
      </a:lt2>
      <a:accent1>
        <a:srgbClr val="CCCCCC"/>
      </a:accent1>
      <a:accent2>
        <a:srgbClr val="FFFFFF"/>
      </a:accent2>
      <a:accent3>
        <a:srgbClr val="CC0000"/>
      </a:accent3>
      <a:accent4>
        <a:srgbClr val="A3A3A3"/>
      </a:accent4>
      <a:accent5>
        <a:srgbClr val="777777"/>
      </a:accent5>
      <a:accent6>
        <a:srgbClr val="333333"/>
      </a:accent6>
      <a:hlink>
        <a:srgbClr val="000000"/>
      </a:hlink>
      <a:folHlink>
        <a:srgbClr val="CC0000"/>
      </a:folHlink>
    </a:clrScheme>
    <a:fontScheme name="1 - Letter CFR Red">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9050">
          <a:noFill/>
        </a:ln>
      </a:spPr>
      <a:bodyPr lIns="45720" tIns="45720" rIns="45720" bIns="45720" rtlCol="0" anchor="ctr"/>
      <a:lstStyle>
        <a:defPPr algn="ctr">
          <a:defRPr sz="2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08080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20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howofficecode>false</Showofficecode>
</file>

<file path=customXml/item2.xml><?xml version="1.0" encoding="utf-8"?>
<Showfilename>false</Showfilename>
</file>

<file path=customXml/itemProps1.xml><?xml version="1.0" encoding="utf-8"?>
<ds:datastoreItem xmlns:ds="http://schemas.openxmlformats.org/officeDocument/2006/customXml" ds:itemID="{CE78D4F9-2E1C-4C35-9B77-AE33693FB48E}">
  <ds:schemaRefs/>
</ds:datastoreItem>
</file>

<file path=customXml/itemProps2.xml><?xml version="1.0" encoding="utf-8"?>
<ds:datastoreItem xmlns:ds="http://schemas.openxmlformats.org/officeDocument/2006/customXml" ds:itemID="{27B3F8FE-3D47-48F8-B488-0534D8BF9CE2}">
  <ds:schemaRefs/>
</ds:datastoreItem>
</file>

<file path=docProps/app.xml><?xml version="1.0" encoding="utf-8"?>
<Properties xmlns="http://schemas.openxmlformats.org/officeDocument/2006/extended-properties" xmlns:vt="http://schemas.openxmlformats.org/officeDocument/2006/docPropsVTypes">
  <Template>Global Training</Template>
  <TotalTime>16871</TotalTime>
  <Words>3879</Words>
  <Application>Microsoft Office PowerPoint</Application>
  <PresentationFormat>A4 Paper (210x297 mm)</PresentationFormat>
  <Paragraphs>236</Paragraphs>
  <Slides>44</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2" baseType="lpstr">
      <vt:lpstr>Arial</vt:lpstr>
      <vt:lpstr>Calibri</vt:lpstr>
      <vt:lpstr>Marlett</vt:lpstr>
      <vt:lpstr>Tahoma</vt:lpstr>
      <vt:lpstr>Verdana</vt:lpstr>
      <vt:lpstr>Wingdings</vt:lpstr>
      <vt:lpstr>Global Training</vt:lpstr>
      <vt:lpstr>think-cell Folie</vt:lpstr>
      <vt:lpstr>Digital Ethics:  Ethical Aspects of Emerging and Converging Technology (Part 2)  The Ethics of Artificial Intelligence</vt:lpstr>
      <vt:lpstr>Agenda</vt:lpstr>
      <vt:lpstr>Artificial Intelligence </vt:lpstr>
      <vt:lpstr>Artificial Intelligence </vt:lpstr>
      <vt:lpstr>Autonomous Systems</vt:lpstr>
      <vt:lpstr>Moor’s ethical impact model (based on levels of autonomy)</vt:lpstr>
      <vt:lpstr>Moor’s Model (Continued)</vt:lpstr>
      <vt:lpstr>Moor’s Model (Continued)</vt:lpstr>
      <vt:lpstr>Moor’s Model (Continued) – Functional Autonomy </vt:lpstr>
      <vt:lpstr>Wallach and Allen’s Criteria for “Functional Morality” for AMs</vt:lpstr>
      <vt:lpstr>Functional Morality (Continued)</vt:lpstr>
      <vt:lpstr>In what sense of “Autonomy” are AMs Autonomous?</vt:lpstr>
      <vt:lpstr>“Functional Autonomy” for AMs  (fake it until you make it)</vt:lpstr>
      <vt:lpstr>Value Alignment</vt:lpstr>
      <vt:lpstr>Misalignment Problems and Instrumental Strategies</vt:lpstr>
      <vt:lpstr>Real Problems Arising.</vt:lpstr>
      <vt:lpstr>Recent concerns </vt:lpstr>
      <vt:lpstr>Trust and Authenticity in the Context of AMs</vt:lpstr>
      <vt:lpstr>What is Trust?</vt:lpstr>
      <vt:lpstr>Trust (Continued)</vt:lpstr>
      <vt:lpstr>Trust (Continued)</vt:lpstr>
      <vt:lpstr>Trust (Continued)</vt:lpstr>
      <vt:lpstr>Trust and “Attachment” in AMs</vt:lpstr>
      <vt:lpstr>Kismet</vt:lpstr>
      <vt:lpstr>Trust and “Authencity”</vt:lpstr>
      <vt:lpstr>What is Machine Ethics?</vt:lpstr>
      <vt:lpstr>Machine Ethics (Continued)</vt:lpstr>
      <vt:lpstr>Machine Ethics (Continued)</vt:lpstr>
      <vt:lpstr>Moral Machines</vt:lpstr>
      <vt:lpstr>Designing “Moral Machines”</vt:lpstr>
      <vt:lpstr>Designing “Moral Machines” (Continued)</vt:lpstr>
      <vt:lpstr>Designing “Moral Machines” (Continued)</vt:lpstr>
      <vt:lpstr>Designing “Moral Machines” (Continued)</vt:lpstr>
      <vt:lpstr>Designing “Moral Machines” (Continued) </vt:lpstr>
      <vt:lpstr>Designing “Moral Machines” and the Importance of Machine Ethics</vt:lpstr>
      <vt:lpstr>What Kind of Ethical Framework is Needed to Guide Research in New/Emerging Technologies?</vt:lpstr>
      <vt:lpstr>The Need for Clear Ethical Guidelines for Emerging Technologies (Continued)</vt:lpstr>
      <vt:lpstr>The Need for Ethical Guidelines (Continued)</vt:lpstr>
      <vt:lpstr>The Need for Ethical Guidelines (Continued)</vt:lpstr>
      <vt:lpstr>The Need for Ethical Guidelines (Continued)</vt:lpstr>
      <vt:lpstr>The Need for Ethical Guidelines (Continued)</vt:lpstr>
      <vt:lpstr>The Need for Ethical Guidelines (Continued)</vt:lpstr>
      <vt:lpstr>A “Dynamic” Ethical Framework That Continually Needs to be Updated</vt:lpstr>
      <vt:lpstr>Moor’s Dynamic Ethical Framework for New/Emerging Technologies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Markus Westner</dc:creator>
  <cp:lastModifiedBy>Steve McKinlay</cp:lastModifiedBy>
  <cp:revision>381</cp:revision>
  <cp:lastPrinted>2018-10-05T20:44:12Z</cp:lastPrinted>
  <dcterms:created xsi:type="dcterms:W3CDTF">2011-08-30T13:53:38Z</dcterms:created>
  <dcterms:modified xsi:type="dcterms:W3CDTF">2023-05-22T22:40:20Z</dcterms:modified>
</cp:coreProperties>
</file>