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 id="2147483660" r:id="rId4"/>
  </p:sldMasterIdLst>
  <p:notesMasterIdLst>
    <p:notesMasterId r:id="rId31"/>
  </p:notesMasterIdLst>
  <p:sldIdLst>
    <p:sldId id="372" r:id="rId5"/>
    <p:sldId id="298" r:id="rId6"/>
    <p:sldId id="373" r:id="rId7"/>
    <p:sldId id="374" r:id="rId8"/>
    <p:sldId id="375" r:id="rId9"/>
    <p:sldId id="376" r:id="rId10"/>
    <p:sldId id="256" r:id="rId11"/>
    <p:sldId id="257" r:id="rId12"/>
    <p:sldId id="263" r:id="rId13"/>
    <p:sldId id="284" r:id="rId14"/>
    <p:sldId id="285" r:id="rId15"/>
    <p:sldId id="287" r:id="rId16"/>
    <p:sldId id="288" r:id="rId17"/>
    <p:sldId id="289" r:id="rId18"/>
    <p:sldId id="282" r:id="rId19"/>
    <p:sldId id="277" r:id="rId20"/>
    <p:sldId id="283" r:id="rId21"/>
    <p:sldId id="264" r:id="rId22"/>
    <p:sldId id="276" r:id="rId23"/>
    <p:sldId id="267" r:id="rId24"/>
    <p:sldId id="271" r:id="rId25"/>
    <p:sldId id="278" r:id="rId26"/>
    <p:sldId id="275" r:id="rId27"/>
    <p:sldId id="279" r:id="rId28"/>
    <p:sldId id="280" r:id="rId29"/>
    <p:sldId id="28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DBFF"/>
    <a:srgbClr val="999999"/>
    <a:srgbClr val="85DFFF"/>
    <a:srgbClr val="7FC4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28" autoAdjust="0"/>
    <p:restoredTop sz="85534" autoAdjust="0"/>
  </p:normalViewPr>
  <p:slideViewPr>
    <p:cSldViewPr>
      <p:cViewPr varScale="1">
        <p:scale>
          <a:sx n="73" d="100"/>
          <a:sy n="73" d="100"/>
        </p:scale>
        <p:origin x="1594"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1.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7FD56F-1D2B-40F9-A14E-CD9A974F25D2}" type="datetimeFigureOut">
              <a:rPr lang="en-NZ" smtClean="0"/>
              <a:t>4/10/2022</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145A4A-D8A0-46CD-8778-7E1EAFFA84D8}" type="slidenum">
              <a:rPr lang="en-NZ" smtClean="0"/>
              <a:t>‹#›</a:t>
            </a:fld>
            <a:endParaRPr lang="en-NZ"/>
          </a:p>
        </p:txBody>
      </p:sp>
    </p:spTree>
    <p:extLst>
      <p:ext uri="{BB962C8B-B14F-4D97-AF65-F5344CB8AC3E}">
        <p14:creationId xmlns:p14="http://schemas.microsoft.com/office/powerpoint/2010/main" val="1408306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otizenplatzhalter 5"/>
          <p:cNvSpPr>
            <a:spLocks noGrp="1"/>
          </p:cNvSpPr>
          <p:nvPr>
            <p:ph type="body" sz="quarter" idx="3"/>
          </p:nvPr>
        </p:nvSpPr>
        <p:spPr/>
        <p:txBody>
          <a:bodyPr>
            <a:normAutofit/>
          </a:bodyPr>
          <a:lstStyle/>
          <a:p>
            <a:endParaRPr lang="de-DE" dirty="0"/>
          </a:p>
        </p:txBody>
      </p:sp>
      <p:sp>
        <p:nvSpPr>
          <p:cNvPr id="7" name="Folienbildplatzhalter 6"/>
          <p:cNvSpPr>
            <a:spLocks noGrp="1" noRot="1" noChangeAspect="1"/>
          </p:cNvSpPr>
          <p:nvPr>
            <p:ph type="sldImg" idx="2"/>
          </p:nvPr>
        </p:nvSpPr>
        <p:spPr>
          <a:xfrm>
            <a:off x="1176338" y="211138"/>
            <a:ext cx="4098925" cy="3074987"/>
          </a:xfrm>
        </p:spPr>
      </p:sp>
    </p:spTree>
    <p:extLst>
      <p:ext uri="{BB962C8B-B14F-4D97-AF65-F5344CB8AC3E}">
        <p14:creationId xmlns:p14="http://schemas.microsoft.com/office/powerpoint/2010/main" val="3821873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BA145A4A-D8A0-46CD-8778-7E1EAFFA84D8}" type="slidenum">
              <a:rPr lang="en-NZ" smtClean="0"/>
              <a:t>15</a:t>
            </a:fld>
            <a:endParaRPr lang="en-NZ"/>
          </a:p>
        </p:txBody>
      </p:sp>
    </p:spTree>
    <p:extLst>
      <p:ext uri="{BB962C8B-B14F-4D97-AF65-F5344CB8AC3E}">
        <p14:creationId xmlns:p14="http://schemas.microsoft.com/office/powerpoint/2010/main" val="653204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BA145A4A-D8A0-46CD-8778-7E1EAFFA84D8}" type="slidenum">
              <a:rPr lang="en-NZ" smtClean="0"/>
              <a:t>18</a:t>
            </a:fld>
            <a:endParaRPr lang="en-NZ"/>
          </a:p>
        </p:txBody>
      </p:sp>
    </p:spTree>
    <p:extLst>
      <p:ext uri="{BB962C8B-B14F-4D97-AF65-F5344CB8AC3E}">
        <p14:creationId xmlns:p14="http://schemas.microsoft.com/office/powerpoint/2010/main" val="3340335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BA145A4A-D8A0-46CD-8778-7E1EAFFA84D8}" type="slidenum">
              <a:rPr lang="en-NZ" smtClean="0"/>
              <a:t>19</a:t>
            </a:fld>
            <a:endParaRPr lang="en-NZ"/>
          </a:p>
        </p:txBody>
      </p:sp>
    </p:spTree>
    <p:extLst>
      <p:ext uri="{BB962C8B-B14F-4D97-AF65-F5344CB8AC3E}">
        <p14:creationId xmlns:p14="http://schemas.microsoft.com/office/powerpoint/2010/main" val="1199978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BA145A4A-D8A0-46CD-8778-7E1EAFFA84D8}" type="slidenum">
              <a:rPr lang="en-NZ" smtClean="0"/>
              <a:t>20</a:t>
            </a:fld>
            <a:endParaRPr lang="en-NZ"/>
          </a:p>
        </p:txBody>
      </p:sp>
    </p:spTree>
    <p:extLst>
      <p:ext uri="{BB962C8B-B14F-4D97-AF65-F5344CB8AC3E}">
        <p14:creationId xmlns:p14="http://schemas.microsoft.com/office/powerpoint/2010/main" val="1628818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BA145A4A-D8A0-46CD-8778-7E1EAFFA84D8}" type="slidenum">
              <a:rPr lang="en-NZ" smtClean="0"/>
              <a:t>22</a:t>
            </a:fld>
            <a:endParaRPr lang="en-NZ"/>
          </a:p>
        </p:txBody>
      </p:sp>
    </p:spTree>
    <p:extLst>
      <p:ext uri="{BB962C8B-B14F-4D97-AF65-F5344CB8AC3E}">
        <p14:creationId xmlns:p14="http://schemas.microsoft.com/office/powerpoint/2010/main" val="766855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BA145A4A-D8A0-46CD-8778-7E1EAFFA84D8}" type="slidenum">
              <a:rPr lang="en-NZ" smtClean="0"/>
              <a:t>7</a:t>
            </a:fld>
            <a:endParaRPr lang="en-NZ"/>
          </a:p>
        </p:txBody>
      </p:sp>
    </p:spTree>
    <p:extLst>
      <p:ext uri="{BB962C8B-B14F-4D97-AF65-F5344CB8AC3E}">
        <p14:creationId xmlns:p14="http://schemas.microsoft.com/office/powerpoint/2010/main" val="3979155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BA145A4A-D8A0-46CD-8778-7E1EAFFA84D8}" type="slidenum">
              <a:rPr lang="en-NZ" smtClean="0"/>
              <a:t>8</a:t>
            </a:fld>
            <a:endParaRPr lang="en-NZ"/>
          </a:p>
        </p:txBody>
      </p:sp>
    </p:spTree>
    <p:extLst>
      <p:ext uri="{BB962C8B-B14F-4D97-AF65-F5344CB8AC3E}">
        <p14:creationId xmlns:p14="http://schemas.microsoft.com/office/powerpoint/2010/main" val="698829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BA145A4A-D8A0-46CD-8778-7E1EAFFA84D8}" type="slidenum">
              <a:rPr lang="en-NZ" smtClean="0"/>
              <a:t>9</a:t>
            </a:fld>
            <a:endParaRPr lang="en-NZ"/>
          </a:p>
        </p:txBody>
      </p:sp>
    </p:spTree>
    <p:extLst>
      <p:ext uri="{BB962C8B-B14F-4D97-AF65-F5344CB8AC3E}">
        <p14:creationId xmlns:p14="http://schemas.microsoft.com/office/powerpoint/2010/main" val="2781739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BA145A4A-D8A0-46CD-8778-7E1EAFFA84D8}" type="slidenum">
              <a:rPr lang="en-NZ" smtClean="0"/>
              <a:t>10</a:t>
            </a:fld>
            <a:endParaRPr lang="en-NZ"/>
          </a:p>
        </p:txBody>
      </p:sp>
    </p:spTree>
    <p:extLst>
      <p:ext uri="{BB962C8B-B14F-4D97-AF65-F5344CB8AC3E}">
        <p14:creationId xmlns:p14="http://schemas.microsoft.com/office/powerpoint/2010/main" val="2916197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BA145A4A-D8A0-46CD-8778-7E1EAFFA84D8}" type="slidenum">
              <a:rPr lang="en-NZ" smtClean="0"/>
              <a:t>11</a:t>
            </a:fld>
            <a:endParaRPr lang="en-NZ"/>
          </a:p>
        </p:txBody>
      </p:sp>
    </p:spTree>
    <p:extLst>
      <p:ext uri="{BB962C8B-B14F-4D97-AF65-F5344CB8AC3E}">
        <p14:creationId xmlns:p14="http://schemas.microsoft.com/office/powerpoint/2010/main" val="2904104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BA145A4A-D8A0-46CD-8778-7E1EAFFA84D8}" type="slidenum">
              <a:rPr lang="en-NZ" smtClean="0"/>
              <a:t>12</a:t>
            </a:fld>
            <a:endParaRPr lang="en-NZ"/>
          </a:p>
        </p:txBody>
      </p:sp>
    </p:spTree>
    <p:extLst>
      <p:ext uri="{BB962C8B-B14F-4D97-AF65-F5344CB8AC3E}">
        <p14:creationId xmlns:p14="http://schemas.microsoft.com/office/powerpoint/2010/main" val="556801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BA145A4A-D8A0-46CD-8778-7E1EAFFA84D8}" type="slidenum">
              <a:rPr lang="en-NZ" smtClean="0"/>
              <a:t>13</a:t>
            </a:fld>
            <a:endParaRPr lang="en-NZ"/>
          </a:p>
        </p:txBody>
      </p:sp>
    </p:spTree>
    <p:extLst>
      <p:ext uri="{BB962C8B-B14F-4D97-AF65-F5344CB8AC3E}">
        <p14:creationId xmlns:p14="http://schemas.microsoft.com/office/powerpoint/2010/main" val="2889627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BA145A4A-D8A0-46CD-8778-7E1EAFFA84D8}" type="slidenum">
              <a:rPr lang="en-NZ" smtClean="0"/>
              <a:t>14</a:t>
            </a:fld>
            <a:endParaRPr lang="en-NZ"/>
          </a:p>
        </p:txBody>
      </p:sp>
    </p:spTree>
    <p:extLst>
      <p:ext uri="{BB962C8B-B14F-4D97-AF65-F5344CB8AC3E}">
        <p14:creationId xmlns:p14="http://schemas.microsoft.com/office/powerpoint/2010/main" val="2798886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2.xml"/><Relationship Id="rId4" Type="http://schemas.openxmlformats.org/officeDocument/2006/relationships/image" Target="../media/image2.em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p:txBody>
          <a:bodyPr/>
          <a:lstStyle/>
          <a:p>
            <a:fld id="{455765FF-CADD-44DC-8FFF-A26EABB08ACE}" type="datetimeFigureOut">
              <a:rPr lang="en-NZ" smtClean="0"/>
              <a:t>4/10/2022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2872008-6D7D-469F-8E31-863073D724FA}" type="slidenum">
              <a:rPr lang="en-NZ" smtClean="0"/>
              <a:t>‹#›</a:t>
            </a:fld>
            <a:endParaRPr lang="en-NZ"/>
          </a:p>
        </p:txBody>
      </p:sp>
    </p:spTree>
    <p:extLst>
      <p:ext uri="{BB962C8B-B14F-4D97-AF65-F5344CB8AC3E}">
        <p14:creationId xmlns:p14="http://schemas.microsoft.com/office/powerpoint/2010/main" val="392566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455765FF-CADD-44DC-8FFF-A26EABB08ACE}" type="datetimeFigureOut">
              <a:rPr lang="en-NZ" smtClean="0"/>
              <a:t>4/10/2022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2872008-6D7D-469F-8E31-863073D724FA}" type="slidenum">
              <a:rPr lang="en-NZ" smtClean="0"/>
              <a:t>‹#›</a:t>
            </a:fld>
            <a:endParaRPr lang="en-NZ"/>
          </a:p>
        </p:txBody>
      </p:sp>
    </p:spTree>
    <p:extLst>
      <p:ext uri="{BB962C8B-B14F-4D97-AF65-F5344CB8AC3E}">
        <p14:creationId xmlns:p14="http://schemas.microsoft.com/office/powerpoint/2010/main" val="1395857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455765FF-CADD-44DC-8FFF-A26EABB08ACE}" type="datetimeFigureOut">
              <a:rPr lang="en-NZ" smtClean="0"/>
              <a:t>4/10/2022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2872008-6D7D-469F-8E31-863073D724FA}" type="slidenum">
              <a:rPr lang="en-NZ" smtClean="0"/>
              <a:t>‹#›</a:t>
            </a:fld>
            <a:endParaRPr lang="en-NZ"/>
          </a:p>
        </p:txBody>
      </p:sp>
    </p:spTree>
    <p:extLst>
      <p:ext uri="{BB962C8B-B14F-4D97-AF65-F5344CB8AC3E}">
        <p14:creationId xmlns:p14="http://schemas.microsoft.com/office/powerpoint/2010/main" val="320871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4" name="Objekt 3" hidden="1"/>
          <p:cNvGraphicFramePr>
            <a:graphicFrameLocks noChangeAspect="1"/>
          </p:cNvGraphicFramePr>
          <p:nvPr userDrawn="1">
            <p:custDataLst>
              <p:tags r:id="rId1"/>
            </p:custDataLst>
            <p:extLst>
              <p:ext uri="{D42A27DB-BD31-4B8C-83A1-F6EECF244321}">
                <p14:modId xmlns:p14="http://schemas.microsoft.com/office/powerpoint/2010/main" val="1639316192"/>
              </p:ext>
            </p:extLst>
          </p:nvPr>
        </p:nvGraphicFramePr>
        <p:xfrm>
          <a:off x="1466" y="1589"/>
          <a:ext cx="1465" cy="1587"/>
        </p:xfrm>
        <a:graphic>
          <a:graphicData uri="http://schemas.openxmlformats.org/presentationml/2006/ole">
            <mc:AlternateContent xmlns:mc="http://schemas.openxmlformats.org/markup-compatibility/2006">
              <mc:Choice xmlns:v="urn:schemas-microsoft-com:vml" Requires="v">
                <p:oleObj name="think-cell Folie" r:id="rId3" imgW="353" imgH="353" progId="TCLayout.ActiveDocument.1">
                  <p:embed/>
                </p:oleObj>
              </mc:Choice>
              <mc:Fallback>
                <p:oleObj name="think-cell Folie" r:id="rId3" imgW="353" imgH="353" progId="TCLayout.ActiveDocument.1">
                  <p:embed/>
                  <p:pic>
                    <p:nvPicPr>
                      <p:cNvPr id="4" name="Objekt 3" hidden="1"/>
                      <p:cNvPicPr/>
                      <p:nvPr/>
                    </p:nvPicPr>
                    <p:blipFill>
                      <a:blip r:embed="rId4"/>
                      <a:stretch>
                        <a:fillRect/>
                      </a:stretch>
                    </p:blipFill>
                    <p:spPr>
                      <a:xfrm>
                        <a:off x="1466" y="1589"/>
                        <a:ext cx="1465"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fr-FR" dirty="0"/>
          </a:p>
        </p:txBody>
      </p:sp>
    </p:spTree>
    <p:extLst>
      <p:ext uri="{BB962C8B-B14F-4D97-AF65-F5344CB8AC3E}">
        <p14:creationId xmlns:p14="http://schemas.microsoft.com/office/powerpoint/2010/main" val="21175950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Chart Layout">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
        <p:nvSpPr>
          <p:cNvPr id="2" name="TextBox 1">
            <a:extLst>
              <a:ext uri="{FF2B5EF4-FFF2-40B4-BE49-F238E27FC236}">
                <a16:creationId xmlns:a16="http://schemas.microsoft.com/office/drawing/2014/main" id="{CB641B4E-565A-468A-8D0B-DCAE2EFC6AFB}"/>
              </a:ext>
            </a:extLst>
          </p:cNvPr>
          <p:cNvSpPr txBox="1"/>
          <p:nvPr userDrawn="1"/>
        </p:nvSpPr>
        <p:spPr>
          <a:xfrm>
            <a:off x="337625" y="1354976"/>
            <a:ext cx="8434615" cy="376385"/>
          </a:xfrm>
          <a:prstGeom prst="rect">
            <a:avLst/>
          </a:prstGeom>
          <a:noFill/>
        </p:spPr>
        <p:txBody>
          <a:bodyPr wrap="square" lIns="42203" rIns="42203" rtlCol="0">
            <a:spAutoFit/>
          </a:bodyPr>
          <a:lstStyle/>
          <a:p>
            <a:endParaRPr lang="en-NZ" sz="1846" dirty="0"/>
          </a:p>
        </p:txBody>
      </p:sp>
      <p:sp>
        <p:nvSpPr>
          <p:cNvPr id="4" name="TextBox 3">
            <a:extLst>
              <a:ext uri="{FF2B5EF4-FFF2-40B4-BE49-F238E27FC236}">
                <a16:creationId xmlns:a16="http://schemas.microsoft.com/office/drawing/2014/main" id="{0AA3954F-6E46-4EED-8954-213BFC944D83}"/>
              </a:ext>
            </a:extLst>
          </p:cNvPr>
          <p:cNvSpPr txBox="1"/>
          <p:nvPr userDrawn="1"/>
        </p:nvSpPr>
        <p:spPr>
          <a:xfrm>
            <a:off x="337625" y="1354976"/>
            <a:ext cx="8310170" cy="376385"/>
          </a:xfrm>
          <a:prstGeom prst="rect">
            <a:avLst/>
          </a:prstGeom>
          <a:noFill/>
        </p:spPr>
        <p:txBody>
          <a:bodyPr wrap="square" lIns="42203" rIns="42203" rtlCol="0">
            <a:spAutoFit/>
          </a:bodyPr>
          <a:lstStyle/>
          <a:p>
            <a:endParaRPr lang="en-NZ" sz="1846" dirty="0"/>
          </a:p>
        </p:txBody>
      </p:sp>
    </p:spTree>
    <p:extLst>
      <p:ext uri="{BB962C8B-B14F-4D97-AF65-F5344CB8AC3E}">
        <p14:creationId xmlns:p14="http://schemas.microsoft.com/office/powerpoint/2010/main" val="3584941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wo Charts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53587" y="1390030"/>
            <a:ext cx="4004322" cy="5095600"/>
          </a:xfrm>
          <a:prstGeom prst="rect">
            <a:avLst/>
          </a:prstGeom>
          <a:blipFill>
            <a:blip r:embed="rId2" cstate="print"/>
            <a:stretch>
              <a:fillRect/>
            </a:stretch>
          </a:blipFill>
        </p:spPr>
        <p:txBody>
          <a:bodyPr>
            <a:normAutofit/>
          </a:bodyPr>
          <a:lstStyle>
            <a:lvl1pPr marL="248866" indent="-248866" algn="l" defTabSz="899418" rtl="0" eaLnBrk="1" fontAlgn="base" hangingPunct="1">
              <a:spcBef>
                <a:spcPct val="40000"/>
              </a:spcBef>
              <a:spcAft>
                <a:spcPct val="0"/>
              </a:spcAft>
              <a:buClr>
                <a:schemeClr val="tx1"/>
              </a:buClr>
              <a:buSzPct val="100000"/>
              <a:buFont typeface="Verdana" pitchFamily="34" charset="0"/>
              <a:buChar char="•"/>
              <a:defRPr lang="en-US" sz="2215" dirty="0">
                <a:solidFill>
                  <a:schemeClr val="tx1"/>
                </a:solidFill>
                <a:latin typeface="+mn-lt"/>
                <a:ea typeface="+mn-ea"/>
                <a:cs typeface="+mn-cs"/>
              </a:defRPr>
            </a:lvl1pPr>
          </a:lstStyle>
          <a:p>
            <a:r>
              <a:rPr lang="en-US" dirty="0"/>
              <a:t>Wizard Chart</a:t>
            </a:r>
          </a:p>
        </p:txBody>
      </p:sp>
      <p:sp>
        <p:nvSpPr>
          <p:cNvPr id="5" name="Picture Placeholder 7"/>
          <p:cNvSpPr>
            <a:spLocks noGrp="1"/>
          </p:cNvSpPr>
          <p:nvPr>
            <p:ph type="pic" sz="quarter" idx="13" hasCustomPrompt="1"/>
          </p:nvPr>
        </p:nvSpPr>
        <p:spPr>
          <a:xfrm>
            <a:off x="4789075" y="1390030"/>
            <a:ext cx="4004322" cy="5095600"/>
          </a:xfrm>
          <a:prstGeom prst="rect">
            <a:avLst/>
          </a:prstGeom>
          <a:blipFill>
            <a:blip r:embed="rId2" cstate="print"/>
            <a:stretch>
              <a:fillRect/>
            </a:stretch>
          </a:blipFill>
        </p:spPr>
        <p:txBody>
          <a:bodyPr>
            <a:normAutofit/>
          </a:bodyPr>
          <a:lstStyle>
            <a:lvl1pPr marL="248866" indent="-248866" algn="l" defTabSz="899418" rtl="0" eaLnBrk="1" fontAlgn="base" latinLnBrk="0" hangingPunct="1">
              <a:spcBef>
                <a:spcPct val="40000"/>
              </a:spcBef>
              <a:spcAft>
                <a:spcPct val="0"/>
              </a:spcAft>
              <a:buClr>
                <a:schemeClr val="tx1"/>
              </a:buClr>
              <a:buSzPct val="100000"/>
              <a:buFont typeface="Verdana" pitchFamily="34" charset="0"/>
              <a:buChar char="•"/>
              <a:defRPr lang="en-US" altLang="zh-CN" sz="2215" kern="1200" noProof="1" dirty="0">
                <a:solidFill>
                  <a:schemeClr val="tx1"/>
                </a:solidFill>
                <a:latin typeface="+mn-lt"/>
                <a:ea typeface="+mn-ea"/>
                <a:cs typeface="+mn-cs"/>
              </a:defRPr>
            </a:lvl1pPr>
          </a:lstStyle>
          <a:p>
            <a:r>
              <a:rPr lang="en-US" dirty="0"/>
              <a:t>Wizard Chart</a:t>
            </a:r>
          </a:p>
        </p:txBody>
      </p:sp>
      <p:sp>
        <p:nvSpPr>
          <p:cNvPr id="6" name="Text Placeholder 6"/>
          <p:cNvSpPr>
            <a:spLocks noGrp="1"/>
          </p:cNvSpPr>
          <p:nvPr>
            <p:ph type="body" sz="quarter" idx="14"/>
          </p:nvPr>
        </p:nvSpPr>
        <p:spPr>
          <a:xfrm>
            <a:off x="355141" y="1171060"/>
            <a:ext cx="4004562"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477" b="1" cap="all" baseline="0"/>
            </a:lvl1pPr>
          </a:lstStyle>
          <a:p>
            <a:pPr lvl="0"/>
            <a:r>
              <a:rPr lang="en-US"/>
              <a:t>Click to edit Master text styles</a:t>
            </a:r>
          </a:p>
        </p:txBody>
      </p:sp>
      <p:sp>
        <p:nvSpPr>
          <p:cNvPr id="7" name="Text Placeholder 6"/>
          <p:cNvSpPr>
            <a:spLocks noGrp="1"/>
          </p:cNvSpPr>
          <p:nvPr>
            <p:ph type="body" sz="quarter" idx="15"/>
          </p:nvPr>
        </p:nvSpPr>
        <p:spPr>
          <a:xfrm>
            <a:off x="4786635" y="1171060"/>
            <a:ext cx="4016257"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477" b="1" cap="all" baseline="0"/>
            </a:lvl1pPr>
          </a:lstStyle>
          <a:p>
            <a:pPr lvl="0"/>
            <a:r>
              <a:rPr lang="en-US"/>
              <a:t>Click to edit Master text styles</a:t>
            </a:r>
          </a:p>
        </p:txBody>
      </p:sp>
      <p:sp>
        <p:nvSpPr>
          <p:cNvPr id="9" name="Title 8"/>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053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hree Charts Layout">
    <p:spTree>
      <p:nvGrpSpPr>
        <p:cNvPr id="1" name=""/>
        <p:cNvGrpSpPr/>
        <p:nvPr/>
      </p:nvGrpSpPr>
      <p:grpSpPr>
        <a:xfrm>
          <a:off x="0" y="0"/>
          <a:ext cx="0" cy="0"/>
          <a:chOff x="0" y="0"/>
          <a:chExt cx="0" cy="0"/>
        </a:xfrm>
      </p:grpSpPr>
      <p:sp>
        <p:nvSpPr>
          <p:cNvPr id="13" name="Picture Placeholder 7"/>
          <p:cNvSpPr>
            <a:spLocks noGrp="1"/>
          </p:cNvSpPr>
          <p:nvPr>
            <p:ph type="pic" sz="quarter" idx="12" hasCustomPrompt="1"/>
          </p:nvPr>
        </p:nvSpPr>
        <p:spPr>
          <a:xfrm>
            <a:off x="353653" y="1390030"/>
            <a:ext cx="2706606" cy="5095600"/>
          </a:xfrm>
          <a:prstGeom prst="rect">
            <a:avLst/>
          </a:prstGeom>
          <a:blipFill>
            <a:blip r:embed="rId2" cstate="print"/>
            <a:stretch>
              <a:fillRect/>
            </a:stretch>
          </a:blipFill>
        </p:spPr>
        <p:txBody>
          <a:bodyPr>
            <a:normAutofit/>
          </a:bodyPr>
          <a:lstStyle>
            <a:lvl1pPr marL="248866" indent="-248866" algn="l" defTabSz="899418" rtl="0" eaLnBrk="1" fontAlgn="base" hangingPunct="1">
              <a:spcBef>
                <a:spcPct val="40000"/>
              </a:spcBef>
              <a:spcAft>
                <a:spcPct val="0"/>
              </a:spcAft>
              <a:buClr>
                <a:schemeClr val="tx1"/>
              </a:buClr>
              <a:buSzPct val="100000"/>
              <a:buFont typeface="Verdana" pitchFamily="34" charset="0"/>
              <a:buChar char="•"/>
              <a:defRPr lang="en-US" sz="2215" dirty="0">
                <a:solidFill>
                  <a:schemeClr val="tx1"/>
                </a:solidFill>
                <a:latin typeface="+mn-lt"/>
                <a:ea typeface="+mn-ea"/>
                <a:cs typeface="+mn-cs"/>
              </a:defRPr>
            </a:lvl1pPr>
          </a:lstStyle>
          <a:p>
            <a:r>
              <a:rPr lang="en-US" dirty="0"/>
              <a:t>Wizard Chart</a:t>
            </a:r>
          </a:p>
        </p:txBody>
      </p:sp>
      <p:sp>
        <p:nvSpPr>
          <p:cNvPr id="14" name="Picture Placeholder 7"/>
          <p:cNvSpPr>
            <a:spLocks noGrp="1"/>
          </p:cNvSpPr>
          <p:nvPr>
            <p:ph type="pic" sz="quarter" idx="13" hasCustomPrompt="1"/>
          </p:nvPr>
        </p:nvSpPr>
        <p:spPr>
          <a:xfrm>
            <a:off x="5956237" y="1390030"/>
            <a:ext cx="2706606" cy="5095600"/>
          </a:xfrm>
          <a:prstGeom prst="rect">
            <a:avLst/>
          </a:prstGeom>
          <a:blipFill>
            <a:blip r:embed="rId2" cstate="print"/>
            <a:stretch>
              <a:fillRect/>
            </a:stretch>
          </a:blipFill>
        </p:spPr>
        <p:txBody>
          <a:bodyPr>
            <a:normAutofit/>
          </a:bodyPr>
          <a:lstStyle>
            <a:lvl1pPr marL="248866" indent="-248866" algn="l" defTabSz="899418" rtl="0" eaLnBrk="1" fontAlgn="base" latinLnBrk="0" hangingPunct="1">
              <a:spcBef>
                <a:spcPct val="40000"/>
              </a:spcBef>
              <a:spcAft>
                <a:spcPct val="0"/>
              </a:spcAft>
              <a:buClr>
                <a:schemeClr val="tx1"/>
              </a:buClr>
              <a:buSzPct val="100000"/>
              <a:buFont typeface="Verdana" pitchFamily="34" charset="0"/>
              <a:buChar char="•"/>
              <a:defRPr lang="en-US" altLang="zh-CN" sz="2215" kern="1200" noProof="1" dirty="0">
                <a:solidFill>
                  <a:schemeClr val="tx1"/>
                </a:solidFill>
                <a:latin typeface="+mn-lt"/>
                <a:ea typeface="+mn-ea"/>
                <a:cs typeface="+mn-cs"/>
              </a:defRPr>
            </a:lvl1pPr>
          </a:lstStyle>
          <a:p>
            <a:r>
              <a:rPr lang="en-US" dirty="0"/>
              <a:t>Wizard Chart</a:t>
            </a:r>
          </a:p>
        </p:txBody>
      </p:sp>
      <p:sp>
        <p:nvSpPr>
          <p:cNvPr id="15" name="Text Placeholder 6"/>
          <p:cNvSpPr>
            <a:spLocks noGrp="1"/>
          </p:cNvSpPr>
          <p:nvPr>
            <p:ph type="body" sz="quarter" idx="14"/>
          </p:nvPr>
        </p:nvSpPr>
        <p:spPr>
          <a:xfrm>
            <a:off x="353651" y="1171060"/>
            <a:ext cx="2706606"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477" b="1" cap="all" baseline="0"/>
            </a:lvl1pPr>
          </a:lstStyle>
          <a:p>
            <a:pPr lvl="0"/>
            <a:r>
              <a:rPr lang="en-US"/>
              <a:t>Click to edit Master text styles</a:t>
            </a:r>
          </a:p>
        </p:txBody>
      </p:sp>
      <p:sp>
        <p:nvSpPr>
          <p:cNvPr id="16" name="Text Placeholder 6"/>
          <p:cNvSpPr>
            <a:spLocks noGrp="1"/>
          </p:cNvSpPr>
          <p:nvPr>
            <p:ph type="body" sz="quarter" idx="15"/>
          </p:nvPr>
        </p:nvSpPr>
        <p:spPr>
          <a:xfrm>
            <a:off x="5956236" y="1171060"/>
            <a:ext cx="2706606"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477" b="1" cap="all" baseline="0"/>
            </a:lvl1pPr>
          </a:lstStyle>
          <a:p>
            <a:pPr lvl="0"/>
            <a:r>
              <a:rPr lang="en-US"/>
              <a:t>Click to edit Master text styles</a:t>
            </a:r>
          </a:p>
        </p:txBody>
      </p:sp>
      <p:sp>
        <p:nvSpPr>
          <p:cNvPr id="17" name="Picture Placeholder 7"/>
          <p:cNvSpPr>
            <a:spLocks noGrp="1"/>
          </p:cNvSpPr>
          <p:nvPr>
            <p:ph type="pic" sz="quarter" idx="16" hasCustomPrompt="1"/>
          </p:nvPr>
        </p:nvSpPr>
        <p:spPr>
          <a:xfrm>
            <a:off x="3154945" y="1390030"/>
            <a:ext cx="2706606" cy="5095600"/>
          </a:xfrm>
          <a:prstGeom prst="rect">
            <a:avLst/>
          </a:prstGeom>
          <a:blipFill>
            <a:blip r:embed="rId2" cstate="print"/>
            <a:stretch>
              <a:fillRect/>
            </a:stretch>
          </a:blipFill>
        </p:spPr>
        <p:txBody>
          <a:bodyPr>
            <a:normAutofit/>
          </a:bodyPr>
          <a:lstStyle>
            <a:lvl1pPr marL="248866" indent="-248866" algn="l" defTabSz="899418" rtl="0" eaLnBrk="1" fontAlgn="base" latinLnBrk="0" hangingPunct="1">
              <a:spcBef>
                <a:spcPct val="40000"/>
              </a:spcBef>
              <a:spcAft>
                <a:spcPct val="0"/>
              </a:spcAft>
              <a:buClr>
                <a:schemeClr val="tx1"/>
              </a:buClr>
              <a:buSzPct val="100000"/>
              <a:buFont typeface="Verdana" pitchFamily="34" charset="0"/>
              <a:buChar char="•"/>
              <a:defRPr lang="en-US" altLang="zh-CN" sz="2215" kern="1200" noProof="1" dirty="0">
                <a:solidFill>
                  <a:schemeClr val="tx1"/>
                </a:solidFill>
                <a:latin typeface="+mn-lt"/>
                <a:ea typeface="+mn-ea"/>
                <a:cs typeface="+mn-cs"/>
              </a:defRPr>
            </a:lvl1pPr>
          </a:lstStyle>
          <a:p>
            <a:r>
              <a:rPr lang="en-US" dirty="0"/>
              <a:t>Wizard Chart</a:t>
            </a:r>
          </a:p>
        </p:txBody>
      </p:sp>
      <p:sp>
        <p:nvSpPr>
          <p:cNvPr id="18" name="Text Placeholder 6"/>
          <p:cNvSpPr>
            <a:spLocks noGrp="1"/>
          </p:cNvSpPr>
          <p:nvPr>
            <p:ph type="body" sz="quarter" idx="17"/>
          </p:nvPr>
        </p:nvSpPr>
        <p:spPr>
          <a:xfrm>
            <a:off x="3137370" y="1171060"/>
            <a:ext cx="2706606"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477" b="1" cap="all" baseline="0"/>
            </a:lvl1pPr>
          </a:lstStyle>
          <a:p>
            <a:pPr lvl="0"/>
            <a:r>
              <a:rPr lang="en-US"/>
              <a:t>Click to edit Master text styles</a:t>
            </a:r>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25081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Four Charts Layout">
    <p:spTree>
      <p:nvGrpSpPr>
        <p:cNvPr id="1" name=""/>
        <p:cNvGrpSpPr/>
        <p:nvPr/>
      </p:nvGrpSpPr>
      <p:grpSpPr>
        <a:xfrm>
          <a:off x="0" y="0"/>
          <a:ext cx="0" cy="0"/>
          <a:chOff x="0" y="0"/>
          <a:chExt cx="0" cy="0"/>
        </a:xfrm>
      </p:grpSpPr>
      <p:sp>
        <p:nvSpPr>
          <p:cNvPr id="15" name="Picture Placeholder 7"/>
          <p:cNvSpPr>
            <a:spLocks noGrp="1"/>
          </p:cNvSpPr>
          <p:nvPr>
            <p:ph type="pic" sz="quarter" idx="12" hasCustomPrompt="1"/>
          </p:nvPr>
        </p:nvSpPr>
        <p:spPr>
          <a:xfrm>
            <a:off x="353587" y="1319242"/>
            <a:ext cx="4004322" cy="2454499"/>
          </a:xfrm>
          <a:prstGeom prst="rect">
            <a:avLst/>
          </a:prstGeom>
          <a:blipFill>
            <a:blip r:embed="rId2" cstate="print"/>
            <a:stretch>
              <a:fillRect/>
            </a:stretch>
          </a:blipFill>
        </p:spPr>
        <p:txBody>
          <a:bodyPr>
            <a:normAutofit/>
          </a:bodyPr>
          <a:lstStyle>
            <a:lvl1pPr marL="248866" indent="-248866" algn="l" defTabSz="899418" rtl="0" eaLnBrk="1" fontAlgn="base" hangingPunct="1">
              <a:spcBef>
                <a:spcPct val="40000"/>
              </a:spcBef>
              <a:spcAft>
                <a:spcPct val="0"/>
              </a:spcAft>
              <a:buClr>
                <a:schemeClr val="tx1"/>
              </a:buClr>
              <a:buSzPct val="100000"/>
              <a:buFont typeface="Verdana" pitchFamily="34" charset="0"/>
              <a:buChar char="•"/>
              <a:defRPr lang="en-US" sz="2215" dirty="0">
                <a:solidFill>
                  <a:schemeClr val="tx1"/>
                </a:solidFill>
                <a:latin typeface="+mn-lt"/>
                <a:ea typeface="+mn-ea"/>
                <a:cs typeface="+mn-cs"/>
              </a:defRPr>
            </a:lvl1pPr>
          </a:lstStyle>
          <a:p>
            <a:r>
              <a:rPr lang="en-US" dirty="0"/>
              <a:t>Wizard Chart</a:t>
            </a:r>
          </a:p>
        </p:txBody>
      </p:sp>
      <p:sp>
        <p:nvSpPr>
          <p:cNvPr id="16" name="Picture Placeholder 7"/>
          <p:cNvSpPr>
            <a:spLocks noGrp="1"/>
          </p:cNvSpPr>
          <p:nvPr>
            <p:ph type="pic" sz="quarter" idx="13" hasCustomPrompt="1"/>
          </p:nvPr>
        </p:nvSpPr>
        <p:spPr>
          <a:xfrm>
            <a:off x="4789075" y="1319242"/>
            <a:ext cx="4004322" cy="2454499"/>
          </a:xfrm>
          <a:prstGeom prst="rect">
            <a:avLst/>
          </a:prstGeom>
          <a:blipFill>
            <a:blip r:embed="rId2" cstate="print"/>
            <a:stretch>
              <a:fillRect/>
            </a:stretch>
          </a:blipFill>
        </p:spPr>
        <p:txBody>
          <a:bodyPr>
            <a:normAutofit/>
          </a:bodyPr>
          <a:lstStyle>
            <a:lvl1pPr marL="248866" indent="-248866" algn="l" defTabSz="899418" rtl="0" eaLnBrk="1" fontAlgn="base" latinLnBrk="0" hangingPunct="1">
              <a:spcBef>
                <a:spcPct val="40000"/>
              </a:spcBef>
              <a:spcAft>
                <a:spcPct val="0"/>
              </a:spcAft>
              <a:buClr>
                <a:schemeClr val="tx1"/>
              </a:buClr>
              <a:buSzPct val="100000"/>
              <a:buFont typeface="Verdana" pitchFamily="34" charset="0"/>
              <a:buChar char="•"/>
              <a:defRPr lang="en-US" altLang="zh-CN" sz="2215" kern="1200" noProof="1" dirty="0">
                <a:solidFill>
                  <a:schemeClr val="tx1"/>
                </a:solidFill>
                <a:latin typeface="+mn-lt"/>
                <a:ea typeface="+mn-ea"/>
                <a:cs typeface="+mn-cs"/>
              </a:defRPr>
            </a:lvl1pPr>
          </a:lstStyle>
          <a:p>
            <a:r>
              <a:rPr lang="en-US" dirty="0"/>
              <a:t>Wizard Chart</a:t>
            </a:r>
          </a:p>
        </p:txBody>
      </p:sp>
      <p:sp>
        <p:nvSpPr>
          <p:cNvPr id="17" name="Text Placeholder 6"/>
          <p:cNvSpPr>
            <a:spLocks noGrp="1"/>
          </p:cNvSpPr>
          <p:nvPr>
            <p:ph type="body" sz="quarter" idx="14"/>
          </p:nvPr>
        </p:nvSpPr>
        <p:spPr>
          <a:xfrm>
            <a:off x="355141" y="1061542"/>
            <a:ext cx="4004562"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477" b="1" cap="all" baseline="0"/>
            </a:lvl1pPr>
          </a:lstStyle>
          <a:p>
            <a:pPr lvl="0"/>
            <a:r>
              <a:rPr lang="en-US"/>
              <a:t>Click to edit Master text styles</a:t>
            </a:r>
          </a:p>
        </p:txBody>
      </p:sp>
      <p:sp>
        <p:nvSpPr>
          <p:cNvPr id="18" name="Text Placeholder 6"/>
          <p:cNvSpPr>
            <a:spLocks noGrp="1"/>
          </p:cNvSpPr>
          <p:nvPr>
            <p:ph type="body" sz="quarter" idx="15"/>
          </p:nvPr>
        </p:nvSpPr>
        <p:spPr>
          <a:xfrm>
            <a:off x="4786633" y="1061542"/>
            <a:ext cx="4004562"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477" b="1" cap="all" baseline="0"/>
            </a:lvl1pPr>
          </a:lstStyle>
          <a:p>
            <a:pPr lvl="0"/>
            <a:r>
              <a:rPr lang="en-US"/>
              <a:t>Click to edit Master text styles</a:t>
            </a:r>
          </a:p>
        </p:txBody>
      </p:sp>
      <p:sp>
        <p:nvSpPr>
          <p:cNvPr id="19" name="Picture Placeholder 7"/>
          <p:cNvSpPr>
            <a:spLocks noGrp="1"/>
          </p:cNvSpPr>
          <p:nvPr>
            <p:ph type="pic" sz="quarter" idx="16" hasCustomPrompt="1"/>
          </p:nvPr>
        </p:nvSpPr>
        <p:spPr>
          <a:xfrm>
            <a:off x="352334" y="4047876"/>
            <a:ext cx="4004322" cy="2454499"/>
          </a:xfrm>
          <a:prstGeom prst="rect">
            <a:avLst/>
          </a:prstGeom>
          <a:blipFill>
            <a:blip r:embed="rId2" cstate="print"/>
            <a:stretch>
              <a:fillRect/>
            </a:stretch>
          </a:blipFill>
        </p:spPr>
        <p:txBody>
          <a:bodyPr>
            <a:normAutofit/>
          </a:bodyPr>
          <a:lstStyle>
            <a:lvl1pPr marL="248866" indent="-248866" algn="l" defTabSz="899418" rtl="0" eaLnBrk="1" fontAlgn="base" hangingPunct="1">
              <a:spcBef>
                <a:spcPct val="40000"/>
              </a:spcBef>
              <a:spcAft>
                <a:spcPct val="0"/>
              </a:spcAft>
              <a:buClr>
                <a:schemeClr val="tx1"/>
              </a:buClr>
              <a:buSzPct val="100000"/>
              <a:buFont typeface="Verdana" pitchFamily="34" charset="0"/>
              <a:buChar char="•"/>
              <a:defRPr lang="en-US" sz="2215" dirty="0">
                <a:solidFill>
                  <a:schemeClr val="tx1"/>
                </a:solidFill>
                <a:latin typeface="+mn-lt"/>
                <a:ea typeface="+mn-ea"/>
                <a:cs typeface="+mn-cs"/>
              </a:defRPr>
            </a:lvl1pPr>
          </a:lstStyle>
          <a:p>
            <a:r>
              <a:rPr lang="en-US" dirty="0"/>
              <a:t>Wizard Chart</a:t>
            </a:r>
          </a:p>
        </p:txBody>
      </p:sp>
      <p:sp>
        <p:nvSpPr>
          <p:cNvPr id="20" name="Picture Placeholder 7"/>
          <p:cNvSpPr>
            <a:spLocks noGrp="1"/>
          </p:cNvSpPr>
          <p:nvPr>
            <p:ph type="pic" sz="quarter" idx="17" hasCustomPrompt="1"/>
          </p:nvPr>
        </p:nvSpPr>
        <p:spPr>
          <a:xfrm>
            <a:off x="4786569" y="4047876"/>
            <a:ext cx="4004322" cy="2454499"/>
          </a:xfrm>
          <a:prstGeom prst="rect">
            <a:avLst/>
          </a:prstGeom>
          <a:blipFill>
            <a:blip r:embed="rId2" cstate="print"/>
            <a:stretch>
              <a:fillRect/>
            </a:stretch>
          </a:blipFill>
        </p:spPr>
        <p:txBody>
          <a:bodyPr>
            <a:normAutofit/>
          </a:bodyPr>
          <a:lstStyle>
            <a:lvl1pPr marL="248866" indent="-248866" algn="l" defTabSz="899418" rtl="0" eaLnBrk="1" fontAlgn="base" latinLnBrk="0" hangingPunct="1">
              <a:spcBef>
                <a:spcPct val="40000"/>
              </a:spcBef>
              <a:spcAft>
                <a:spcPct val="0"/>
              </a:spcAft>
              <a:buClr>
                <a:schemeClr val="tx1"/>
              </a:buClr>
              <a:buSzPct val="100000"/>
              <a:buFont typeface="Verdana" pitchFamily="34" charset="0"/>
              <a:buChar char="•"/>
              <a:defRPr lang="en-US" altLang="zh-CN" sz="2215" kern="1200" noProof="1" dirty="0">
                <a:solidFill>
                  <a:schemeClr val="tx1"/>
                </a:solidFill>
                <a:latin typeface="+mn-lt"/>
                <a:ea typeface="+mn-ea"/>
                <a:cs typeface="+mn-cs"/>
              </a:defRPr>
            </a:lvl1pPr>
          </a:lstStyle>
          <a:p>
            <a:r>
              <a:rPr lang="en-US" dirty="0"/>
              <a:t>Wizard Chart</a:t>
            </a:r>
          </a:p>
        </p:txBody>
      </p:sp>
      <p:sp>
        <p:nvSpPr>
          <p:cNvPr id="21" name="Text Placeholder 6"/>
          <p:cNvSpPr>
            <a:spLocks noGrp="1"/>
          </p:cNvSpPr>
          <p:nvPr>
            <p:ph type="body" sz="quarter" idx="18"/>
          </p:nvPr>
        </p:nvSpPr>
        <p:spPr>
          <a:xfrm>
            <a:off x="352397" y="3816327"/>
            <a:ext cx="4004562"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477" b="1" cap="all" baseline="0"/>
            </a:lvl1pPr>
          </a:lstStyle>
          <a:p>
            <a:pPr lvl="0"/>
            <a:r>
              <a:rPr lang="en-US"/>
              <a:t>Click to edit Master text styles</a:t>
            </a:r>
          </a:p>
        </p:txBody>
      </p:sp>
      <p:sp>
        <p:nvSpPr>
          <p:cNvPr id="22" name="Text Placeholder 6"/>
          <p:cNvSpPr>
            <a:spLocks noGrp="1"/>
          </p:cNvSpPr>
          <p:nvPr>
            <p:ph type="body" sz="quarter" idx="19"/>
          </p:nvPr>
        </p:nvSpPr>
        <p:spPr>
          <a:xfrm>
            <a:off x="4786633" y="3816327"/>
            <a:ext cx="4004562"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477" b="1" cap="all" baseline="0"/>
            </a:lvl1pPr>
          </a:lstStyle>
          <a:p>
            <a:pPr lvl="0"/>
            <a:r>
              <a:rPr lang="en-US"/>
              <a:t>Click to edit Master text styles</a:t>
            </a:r>
          </a:p>
        </p:txBody>
      </p:sp>
      <p:sp>
        <p:nvSpPr>
          <p:cNvPr id="12" name="Title 1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80786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Half Page Chart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53587" y="1390030"/>
            <a:ext cx="4004322" cy="5095600"/>
          </a:xfrm>
          <a:prstGeom prst="rect">
            <a:avLst/>
          </a:prstGeom>
          <a:blipFill>
            <a:blip r:embed="rId2" cstate="print"/>
            <a:stretch>
              <a:fillRect/>
            </a:stretch>
          </a:blipFill>
        </p:spPr>
        <p:txBody>
          <a:bodyPr>
            <a:normAutofit/>
          </a:bodyPr>
          <a:lstStyle>
            <a:lvl1pPr marL="248866" indent="-248866" algn="l" defTabSz="899418" rtl="0" eaLnBrk="1" fontAlgn="base" hangingPunct="1">
              <a:spcBef>
                <a:spcPct val="40000"/>
              </a:spcBef>
              <a:spcAft>
                <a:spcPct val="0"/>
              </a:spcAft>
              <a:buClr>
                <a:schemeClr val="tx1"/>
              </a:buClr>
              <a:buSzPct val="100000"/>
              <a:buFont typeface="Verdana" pitchFamily="34" charset="0"/>
              <a:buChar char="•"/>
              <a:defRPr lang="en-US" sz="2215" dirty="0">
                <a:solidFill>
                  <a:schemeClr val="tx1"/>
                </a:solidFill>
                <a:latin typeface="+mn-lt"/>
                <a:ea typeface="+mn-ea"/>
                <a:cs typeface="+mn-cs"/>
              </a:defRPr>
            </a:lvl1pPr>
          </a:lstStyle>
          <a:p>
            <a:r>
              <a:rPr lang="en-US" dirty="0"/>
              <a:t>Wizard Chart</a:t>
            </a:r>
          </a:p>
        </p:txBody>
      </p:sp>
      <p:sp>
        <p:nvSpPr>
          <p:cNvPr id="5" name="Text Placeholder 6"/>
          <p:cNvSpPr>
            <a:spLocks noGrp="1"/>
          </p:cNvSpPr>
          <p:nvPr>
            <p:ph type="body" sz="quarter" idx="14"/>
          </p:nvPr>
        </p:nvSpPr>
        <p:spPr>
          <a:xfrm>
            <a:off x="355080" y="1171060"/>
            <a:ext cx="4016257"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477" b="1" cap="all" baseline="0"/>
            </a:lvl1pPr>
          </a:lstStyle>
          <a:p>
            <a:pPr lvl="0"/>
            <a:r>
              <a:rPr lang="en-US"/>
              <a:t>Click to edit Master text styles</a:t>
            </a: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445225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4" name="Table Placeholder 3"/>
          <p:cNvSpPr>
            <a:spLocks noGrp="1"/>
          </p:cNvSpPr>
          <p:nvPr>
            <p:ph type="tbl" sz="quarter" idx="10"/>
          </p:nvPr>
        </p:nvSpPr>
        <p:spPr>
          <a:xfrm>
            <a:off x="352602" y="1306077"/>
            <a:ext cx="8438797" cy="5096770"/>
          </a:xfrm>
          <a:prstGeom prst="rect">
            <a:avLst/>
          </a:prstGeom>
        </p:spPr>
        <p:txBody>
          <a:bodyPr>
            <a:normAutofit/>
          </a:bodyPr>
          <a:lstStyle>
            <a:lvl1pPr>
              <a:defRPr lang="en-US" altLang="zh-CN" sz="2215" kern="1200" baseline="0" noProof="1" dirty="0" smtClean="0">
                <a:solidFill>
                  <a:schemeClr val="tx1"/>
                </a:solidFill>
                <a:latin typeface="+mn-lt"/>
                <a:ea typeface="+mn-ea"/>
                <a:cs typeface="+mn-cs"/>
              </a:defRPr>
            </a:lvl1pPr>
          </a:lstStyle>
          <a:p>
            <a:pPr marL="247534" lvl="0" indent="-248866" algn="l" defTabSz="899418" rtl="0" eaLnBrk="1" fontAlgn="base" latinLnBrk="0" hangingPunct="1">
              <a:lnSpc>
                <a:spcPct val="150000"/>
              </a:lnSpc>
              <a:spcBef>
                <a:spcPts val="554"/>
              </a:spcBef>
              <a:spcAft>
                <a:spcPct val="0"/>
              </a:spcAft>
              <a:buClr>
                <a:schemeClr val="tx1"/>
              </a:buClr>
              <a:buSzPct val="100000"/>
              <a:buFont typeface="Verdana" pitchFamily="34" charset="0"/>
              <a:buChar char="•"/>
            </a:pPr>
            <a:r>
              <a:rPr lang="en-US" dirty="0"/>
              <a:t>Click icon to add table</a:t>
            </a: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48043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Half Page Chart and Table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53587" y="1391261"/>
            <a:ext cx="4004322" cy="5095600"/>
          </a:xfrm>
          <a:prstGeom prst="rect">
            <a:avLst/>
          </a:prstGeom>
          <a:blipFill>
            <a:blip r:embed="rId2" cstate="print"/>
            <a:stretch>
              <a:fillRect/>
            </a:stretch>
          </a:blipFill>
        </p:spPr>
        <p:txBody>
          <a:bodyPr>
            <a:normAutofit/>
          </a:bodyPr>
          <a:lstStyle>
            <a:lvl1pPr marL="248866" indent="-248866" algn="l" defTabSz="899418" rtl="0" eaLnBrk="1" fontAlgn="base" hangingPunct="1">
              <a:spcBef>
                <a:spcPct val="40000"/>
              </a:spcBef>
              <a:spcAft>
                <a:spcPct val="0"/>
              </a:spcAft>
              <a:buClr>
                <a:schemeClr val="tx1"/>
              </a:buClr>
              <a:buSzPct val="100000"/>
              <a:buFont typeface="Verdana" pitchFamily="34" charset="0"/>
              <a:buChar char="•"/>
              <a:defRPr lang="en-US" sz="2215" dirty="0">
                <a:solidFill>
                  <a:schemeClr val="tx1"/>
                </a:solidFill>
                <a:latin typeface="+mn-lt"/>
                <a:ea typeface="+mn-ea"/>
                <a:cs typeface="+mn-cs"/>
              </a:defRPr>
            </a:lvl1pPr>
          </a:lstStyle>
          <a:p>
            <a:r>
              <a:rPr lang="en-US" dirty="0"/>
              <a:t>Wizard Chart</a:t>
            </a:r>
          </a:p>
        </p:txBody>
      </p:sp>
      <p:sp>
        <p:nvSpPr>
          <p:cNvPr id="6" name="Table Placeholder 5"/>
          <p:cNvSpPr>
            <a:spLocks noGrp="1"/>
          </p:cNvSpPr>
          <p:nvPr>
            <p:ph type="tbl" sz="quarter" idx="13"/>
          </p:nvPr>
        </p:nvSpPr>
        <p:spPr>
          <a:xfrm>
            <a:off x="4786633" y="1391199"/>
            <a:ext cx="4004562" cy="5096770"/>
          </a:xfrm>
          <a:prstGeom prst="rect">
            <a:avLst/>
          </a:prstGeom>
        </p:spPr>
        <p:txBody>
          <a:bodyPr>
            <a:normAutofit/>
          </a:bodyPr>
          <a:lstStyle>
            <a:lvl1pPr marL="248866" indent="-248866" algn="l" defTabSz="899418" rtl="0" eaLnBrk="1" fontAlgn="base" latinLnBrk="0" hangingPunct="1">
              <a:spcBef>
                <a:spcPct val="40000"/>
              </a:spcBef>
              <a:spcAft>
                <a:spcPct val="0"/>
              </a:spcAft>
              <a:buClr>
                <a:schemeClr val="tx1"/>
              </a:buClr>
              <a:buSzPct val="100000"/>
              <a:buFont typeface="Verdana" pitchFamily="34" charset="0"/>
              <a:buChar char="•"/>
              <a:defRPr lang="en-US" altLang="zh-CN" sz="2215" kern="1200" noProof="1" dirty="0" smtClean="0">
                <a:solidFill>
                  <a:schemeClr val="tx1"/>
                </a:solidFill>
                <a:latin typeface="+mn-lt"/>
                <a:ea typeface="+mn-ea"/>
                <a:cs typeface="+mn-cs"/>
              </a:defRPr>
            </a:lvl1pPr>
          </a:lstStyle>
          <a:p>
            <a:r>
              <a:rPr lang="en-US" dirty="0"/>
              <a:t>Click icon to add table</a:t>
            </a:r>
          </a:p>
        </p:txBody>
      </p:sp>
      <p:sp>
        <p:nvSpPr>
          <p:cNvPr id="5" name="Text Placeholder 6"/>
          <p:cNvSpPr>
            <a:spLocks noGrp="1"/>
          </p:cNvSpPr>
          <p:nvPr>
            <p:ph type="body" sz="quarter" idx="14"/>
          </p:nvPr>
        </p:nvSpPr>
        <p:spPr>
          <a:xfrm>
            <a:off x="355080" y="1171060"/>
            <a:ext cx="4016257"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477" b="1" cap="all" baseline="0"/>
            </a:lvl1pPr>
          </a:lstStyle>
          <a:p>
            <a:pPr lvl="0"/>
            <a:r>
              <a:rPr lang="en-US"/>
              <a:t>Click to edit Master text styles</a:t>
            </a: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824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455765FF-CADD-44DC-8FFF-A26EABB08ACE}" type="datetimeFigureOut">
              <a:rPr lang="en-NZ" smtClean="0"/>
              <a:t>4/10/2022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2872008-6D7D-469F-8E31-863073D724FA}" type="slidenum">
              <a:rPr lang="en-NZ" smtClean="0"/>
              <a:t>‹#›</a:t>
            </a:fld>
            <a:endParaRPr lang="en-NZ"/>
          </a:p>
        </p:txBody>
      </p:sp>
    </p:spTree>
    <p:extLst>
      <p:ext uri="{BB962C8B-B14F-4D97-AF65-F5344CB8AC3E}">
        <p14:creationId xmlns:p14="http://schemas.microsoft.com/office/powerpoint/2010/main" val="2829843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3246" y="3425993"/>
            <a:ext cx="8215367" cy="589709"/>
          </a:xfrm>
          <a:prstGeom prst="rect">
            <a:avLst/>
          </a:prstGeom>
        </p:spPr>
        <p:txBody>
          <a:bodyPr lIns="45445" tIns="45445" rIns="45445" bIns="45445" anchor="b" anchorCtr="0">
            <a:normAutofit/>
          </a:bodyPr>
          <a:lstStyle>
            <a:lvl1pPr>
              <a:defRPr sz="2585" b="1">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273246" y="4015639"/>
            <a:ext cx="8223960" cy="539162"/>
          </a:xfrm>
          <a:prstGeom prst="rect">
            <a:avLst/>
          </a:prstGeom>
        </p:spPr>
        <p:txBody>
          <a:bodyPr lIns="45445" rIns="45445">
            <a:normAutofit/>
          </a:bodyPr>
          <a:lstStyle>
            <a:lvl1pPr marL="0" indent="0" algn="l">
              <a:buNone/>
              <a:defRPr sz="2215">
                <a:solidFill>
                  <a:srgbClr val="666666"/>
                </a:solidFill>
              </a:defRPr>
            </a:lvl1pPr>
            <a:lvl2pPr marL="449828" indent="0" algn="ctr">
              <a:buNone/>
              <a:defRPr>
                <a:solidFill>
                  <a:schemeClr val="tx1">
                    <a:tint val="75000"/>
                  </a:schemeClr>
                </a:solidFill>
              </a:defRPr>
            </a:lvl2pPr>
            <a:lvl3pPr marL="899656" indent="0" algn="ctr">
              <a:buNone/>
              <a:defRPr>
                <a:solidFill>
                  <a:schemeClr val="tx1">
                    <a:tint val="75000"/>
                  </a:schemeClr>
                </a:solidFill>
              </a:defRPr>
            </a:lvl3pPr>
            <a:lvl4pPr marL="1349479" indent="0" algn="ctr">
              <a:buNone/>
              <a:defRPr>
                <a:solidFill>
                  <a:schemeClr val="tx1">
                    <a:tint val="75000"/>
                  </a:schemeClr>
                </a:solidFill>
              </a:defRPr>
            </a:lvl4pPr>
            <a:lvl5pPr marL="1799310" indent="0" algn="ctr">
              <a:buNone/>
              <a:defRPr>
                <a:solidFill>
                  <a:schemeClr val="tx1">
                    <a:tint val="75000"/>
                  </a:schemeClr>
                </a:solidFill>
              </a:defRPr>
            </a:lvl5pPr>
            <a:lvl6pPr marL="2249135" indent="0" algn="ctr">
              <a:buNone/>
              <a:defRPr>
                <a:solidFill>
                  <a:schemeClr val="tx1">
                    <a:tint val="75000"/>
                  </a:schemeClr>
                </a:solidFill>
              </a:defRPr>
            </a:lvl6pPr>
            <a:lvl7pPr marL="2698963" indent="0" algn="ctr">
              <a:buNone/>
              <a:defRPr>
                <a:solidFill>
                  <a:schemeClr val="tx1">
                    <a:tint val="75000"/>
                  </a:schemeClr>
                </a:solidFill>
              </a:defRPr>
            </a:lvl7pPr>
            <a:lvl8pPr marL="3148789" indent="0" algn="ctr">
              <a:buNone/>
              <a:defRPr>
                <a:solidFill>
                  <a:schemeClr val="tx1">
                    <a:tint val="75000"/>
                  </a:schemeClr>
                </a:solidFill>
              </a:defRPr>
            </a:lvl8pPr>
            <a:lvl9pPr marL="3598614" indent="0" algn="ctr">
              <a:buNone/>
              <a:defRPr>
                <a:solidFill>
                  <a:schemeClr val="tx1">
                    <a:tint val="75000"/>
                  </a:schemeClr>
                </a:solidFill>
              </a:defRPr>
            </a:lvl9pPr>
          </a:lstStyle>
          <a:p>
            <a:r>
              <a:rPr lang="en-US"/>
              <a:t>Click to edit Master subtitle style</a:t>
            </a:r>
            <a:endParaRPr lang="en-US" dirty="0"/>
          </a:p>
        </p:txBody>
      </p:sp>
      <p:cxnSp>
        <p:nvCxnSpPr>
          <p:cNvPr id="12" name="Straight Connector 11"/>
          <p:cNvCxnSpPr/>
          <p:nvPr/>
        </p:nvCxnSpPr>
        <p:spPr>
          <a:xfrm>
            <a:off x="64" y="6555697"/>
            <a:ext cx="9144000" cy="0"/>
          </a:xfrm>
          <a:prstGeom prst="line">
            <a:avLst/>
          </a:prstGeom>
          <a:ln w="12700">
            <a:solidFill>
              <a:srgbClr val="999999"/>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683209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Agenda Chart Layout">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2331172" y="2697400"/>
            <a:ext cx="4623292" cy="1769128"/>
          </a:xfrm>
        </p:spPr>
        <p:txBody>
          <a:bodyPr/>
          <a:lstStyle/>
          <a:p>
            <a:pPr lvl="0"/>
            <a:r>
              <a:rPr lang="en-US" dirty="0"/>
              <a:t>First level bullet</a:t>
            </a:r>
          </a:p>
          <a:p>
            <a:pPr lvl="0"/>
            <a:r>
              <a:rPr lang="en-US" dirty="0"/>
              <a:t>First level bullet</a:t>
            </a:r>
          </a:p>
          <a:p>
            <a:pPr lvl="0"/>
            <a:r>
              <a:rPr lang="en-US" dirty="0"/>
              <a:t>First level bullet</a:t>
            </a:r>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582123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Blank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49090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DE945577-9640-9548-93A9-557E21B15A3F}"/>
              </a:ext>
            </a:extLst>
          </p:cNvPr>
          <p:cNvSpPr>
            <a:spLocks noGrp="1"/>
          </p:cNvSpPr>
          <p:nvPr>
            <p:ph type="sldNum" sz="quarter" idx="10"/>
          </p:nvPr>
        </p:nvSpPr>
        <p:spPr>
          <a:ln/>
        </p:spPr>
        <p:txBody>
          <a:bodyPr/>
          <a:lstStyle>
            <a:lvl1pPr>
              <a:defRPr/>
            </a:lvl1pPr>
          </a:lstStyle>
          <a:p>
            <a:fld id="{37A86FD1-1486-0746-9D0C-96AF8A0D38DD}" type="slidenum">
              <a:rPr lang="en-US" altLang="en-US"/>
              <a:pPr/>
              <a:t>‹#›</a:t>
            </a:fld>
            <a:endParaRPr lang="en-US" altLang="en-US"/>
          </a:p>
        </p:txBody>
      </p:sp>
      <p:sp>
        <p:nvSpPr>
          <p:cNvPr id="5" name="Footer Placeholder 4">
            <a:extLst>
              <a:ext uri="{FF2B5EF4-FFF2-40B4-BE49-F238E27FC236}">
                <a16:creationId xmlns:a16="http://schemas.microsoft.com/office/drawing/2014/main" id="{C26CAC21-E5C6-A142-9930-39546374FDA7}"/>
              </a:ext>
            </a:extLst>
          </p:cNvPr>
          <p:cNvSpPr>
            <a:spLocks noGrp="1"/>
          </p:cNvSpPr>
          <p:nvPr>
            <p:ph type="ftr" sz="quarter" idx="11"/>
          </p:nvPr>
        </p:nvSpPr>
        <p:spPr/>
        <p:txBody>
          <a:bodyPr/>
          <a:lstStyle>
            <a:lvl1pPr>
              <a:defRPr/>
            </a:lvl1pPr>
          </a:lstStyle>
          <a:p>
            <a:pPr>
              <a:defRPr/>
            </a:pPr>
            <a:endParaRPr lang="en-US"/>
          </a:p>
        </p:txBody>
      </p:sp>
      <p:sp>
        <p:nvSpPr>
          <p:cNvPr id="6" name="Date Placeholder 3">
            <a:extLst>
              <a:ext uri="{FF2B5EF4-FFF2-40B4-BE49-F238E27FC236}">
                <a16:creationId xmlns:a16="http://schemas.microsoft.com/office/drawing/2014/main" id="{B18E34F0-6462-E242-9631-72A10BEF842D}"/>
              </a:ext>
            </a:extLst>
          </p:cNvPr>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55068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5765FF-CADD-44DC-8FFF-A26EABB08ACE}" type="datetimeFigureOut">
              <a:rPr lang="en-NZ" smtClean="0"/>
              <a:t>4/10/2022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2872008-6D7D-469F-8E31-863073D724FA}" type="slidenum">
              <a:rPr lang="en-NZ" smtClean="0"/>
              <a:t>‹#›</a:t>
            </a:fld>
            <a:endParaRPr lang="en-NZ"/>
          </a:p>
        </p:txBody>
      </p:sp>
    </p:spTree>
    <p:extLst>
      <p:ext uri="{BB962C8B-B14F-4D97-AF65-F5344CB8AC3E}">
        <p14:creationId xmlns:p14="http://schemas.microsoft.com/office/powerpoint/2010/main" val="1650466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p>
            <a:fld id="{455765FF-CADD-44DC-8FFF-A26EABB08ACE}" type="datetimeFigureOut">
              <a:rPr lang="en-NZ" smtClean="0"/>
              <a:t>4/10/2022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2872008-6D7D-469F-8E31-863073D724FA}" type="slidenum">
              <a:rPr lang="en-NZ" smtClean="0"/>
              <a:t>‹#›</a:t>
            </a:fld>
            <a:endParaRPr lang="en-NZ"/>
          </a:p>
        </p:txBody>
      </p:sp>
    </p:spTree>
    <p:extLst>
      <p:ext uri="{BB962C8B-B14F-4D97-AF65-F5344CB8AC3E}">
        <p14:creationId xmlns:p14="http://schemas.microsoft.com/office/powerpoint/2010/main" val="4034265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p>
            <a:fld id="{455765FF-CADD-44DC-8FFF-A26EABB08ACE}" type="datetimeFigureOut">
              <a:rPr lang="en-NZ" smtClean="0"/>
              <a:t>4/10/2022</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42872008-6D7D-469F-8E31-863073D724FA}" type="slidenum">
              <a:rPr lang="en-NZ" smtClean="0"/>
              <a:t>‹#›</a:t>
            </a:fld>
            <a:endParaRPr lang="en-NZ"/>
          </a:p>
        </p:txBody>
      </p:sp>
    </p:spTree>
    <p:extLst>
      <p:ext uri="{BB962C8B-B14F-4D97-AF65-F5344CB8AC3E}">
        <p14:creationId xmlns:p14="http://schemas.microsoft.com/office/powerpoint/2010/main" val="352015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455765FF-CADD-44DC-8FFF-A26EABB08ACE}" type="datetimeFigureOut">
              <a:rPr lang="en-NZ" smtClean="0"/>
              <a:t>4/10/2022</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42872008-6D7D-469F-8E31-863073D724FA}" type="slidenum">
              <a:rPr lang="en-NZ" smtClean="0"/>
              <a:t>‹#›</a:t>
            </a:fld>
            <a:endParaRPr lang="en-NZ"/>
          </a:p>
        </p:txBody>
      </p:sp>
    </p:spTree>
    <p:extLst>
      <p:ext uri="{BB962C8B-B14F-4D97-AF65-F5344CB8AC3E}">
        <p14:creationId xmlns:p14="http://schemas.microsoft.com/office/powerpoint/2010/main" val="1635590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5765FF-CADD-44DC-8FFF-A26EABB08ACE}" type="datetimeFigureOut">
              <a:rPr lang="en-NZ" smtClean="0"/>
              <a:t>4/10/2022</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42872008-6D7D-469F-8E31-863073D724FA}" type="slidenum">
              <a:rPr lang="en-NZ" smtClean="0"/>
              <a:t>‹#›</a:t>
            </a:fld>
            <a:endParaRPr lang="en-NZ"/>
          </a:p>
        </p:txBody>
      </p:sp>
    </p:spTree>
    <p:extLst>
      <p:ext uri="{BB962C8B-B14F-4D97-AF65-F5344CB8AC3E}">
        <p14:creationId xmlns:p14="http://schemas.microsoft.com/office/powerpoint/2010/main" val="1822527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5765FF-CADD-44DC-8FFF-A26EABB08ACE}" type="datetimeFigureOut">
              <a:rPr lang="en-NZ" smtClean="0"/>
              <a:t>4/10/2022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2872008-6D7D-469F-8E31-863073D724FA}" type="slidenum">
              <a:rPr lang="en-NZ" smtClean="0"/>
              <a:t>‹#›</a:t>
            </a:fld>
            <a:endParaRPr lang="en-NZ"/>
          </a:p>
        </p:txBody>
      </p:sp>
    </p:spTree>
    <p:extLst>
      <p:ext uri="{BB962C8B-B14F-4D97-AF65-F5344CB8AC3E}">
        <p14:creationId xmlns:p14="http://schemas.microsoft.com/office/powerpoint/2010/main" val="3152130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5765FF-CADD-44DC-8FFF-A26EABB08ACE}" type="datetimeFigureOut">
              <a:rPr lang="en-NZ" smtClean="0"/>
              <a:t>4/10/2022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2872008-6D7D-469F-8E31-863073D724FA}" type="slidenum">
              <a:rPr lang="en-NZ" smtClean="0"/>
              <a:t>‹#›</a:t>
            </a:fld>
            <a:endParaRPr lang="en-NZ"/>
          </a:p>
        </p:txBody>
      </p:sp>
    </p:spTree>
    <p:extLst>
      <p:ext uri="{BB962C8B-B14F-4D97-AF65-F5344CB8AC3E}">
        <p14:creationId xmlns:p14="http://schemas.microsoft.com/office/powerpoint/2010/main" val="1509991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18"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oleObject" Target="../embeddings/oleObject1.bin"/><Relationship Id="rId2" Type="http://schemas.openxmlformats.org/officeDocument/2006/relationships/slideLayout" Target="../slideLayouts/slideLayout13.xml"/><Relationship Id="rId16" Type="http://schemas.openxmlformats.org/officeDocument/2006/relationships/tags" Target="../tags/tag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customXml" Target="../../customXml/item1.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customXml" Target="../../customXml/item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5765FF-CADD-44DC-8FFF-A26EABB08ACE}" type="datetimeFigureOut">
              <a:rPr lang="en-NZ" smtClean="0"/>
              <a:t>4/10/2022</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872008-6D7D-469F-8E31-863073D724FA}" type="slidenum">
              <a:rPr lang="en-NZ" smtClean="0"/>
              <a:t>‹#›</a:t>
            </a:fld>
            <a:endParaRPr lang="en-NZ"/>
          </a:p>
        </p:txBody>
      </p:sp>
    </p:spTree>
    <p:extLst>
      <p:ext uri="{BB962C8B-B14F-4D97-AF65-F5344CB8AC3E}">
        <p14:creationId xmlns:p14="http://schemas.microsoft.com/office/powerpoint/2010/main" val="1026732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aphicFrame>
        <p:nvGraphicFramePr>
          <p:cNvPr id="23" name="Object 22" hidden="1"/>
          <p:cNvGraphicFramePr>
            <a:graphicFrameLocks noChangeAspect="1"/>
          </p:cNvGraphicFramePr>
          <p:nvPr>
            <p:extLst>
              <p:ext uri="{D42A27DB-BD31-4B8C-83A1-F6EECF244321}">
                <p14:modId xmlns:p14="http://schemas.microsoft.com/office/powerpoint/2010/main" val="929677964"/>
              </p:ext>
            </p:extLst>
          </p:nvPr>
        </p:nvGraphicFramePr>
        <p:xfrm>
          <a:off x="2" y="2"/>
          <a:ext cx="149192" cy="146257"/>
        </p:xfrm>
        <a:graphic>
          <a:graphicData uri="http://schemas.openxmlformats.org/presentationml/2006/ole">
            <mc:AlternateContent xmlns:mc="http://schemas.openxmlformats.org/markup-compatibility/2006">
              <mc:Choice xmlns:v="urn:schemas-microsoft-com:vml" Requires="v">
                <p:oleObj name="think-cell Folie" r:id="rId17" imgW="360" imgH="360" progId="TCLayout.ActiveDocument.1">
                  <p:embed/>
                </p:oleObj>
              </mc:Choice>
              <mc:Fallback>
                <p:oleObj name="think-cell Folie" r:id="rId17" imgW="360" imgH="360" progId="TCLayout.ActiveDocument.1">
                  <p:embed/>
                  <p:pic>
                    <p:nvPicPr>
                      <p:cNvPr id="23" name="Object 22" hidden="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 y="2"/>
                        <a:ext cx="149192" cy="1462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Freeform 12"/>
          <p:cNvSpPr/>
          <p:nvPr/>
        </p:nvSpPr>
        <p:spPr>
          <a:xfrm>
            <a:off x="65" y="905108"/>
            <a:ext cx="8868740" cy="126366"/>
          </a:xfrm>
          <a:custGeom>
            <a:avLst/>
            <a:gdLst>
              <a:gd name="connsiteX0" fmla="*/ 0 w 9457509"/>
              <a:gd name="connsiteY0" fmla="*/ 0 h 195943"/>
              <a:gd name="connsiteX1" fmla="*/ 9457509 w 9457509"/>
              <a:gd name="connsiteY1" fmla="*/ 39189 h 195943"/>
              <a:gd name="connsiteX2" fmla="*/ 9353006 w 9457509"/>
              <a:gd name="connsiteY2" fmla="*/ 169817 h 195943"/>
              <a:gd name="connsiteX3" fmla="*/ 0 w 9457509"/>
              <a:gd name="connsiteY3" fmla="*/ 195943 h 195943"/>
              <a:gd name="connsiteX0" fmla="*/ 0 w 9457509"/>
              <a:gd name="connsiteY0" fmla="*/ 0 h 196306"/>
              <a:gd name="connsiteX1" fmla="*/ 9457509 w 9457509"/>
              <a:gd name="connsiteY1" fmla="*/ 39189 h 196306"/>
              <a:gd name="connsiteX2" fmla="*/ 9297557 w 9457509"/>
              <a:gd name="connsiteY2" fmla="*/ 196306 h 196306"/>
              <a:gd name="connsiteX3" fmla="*/ 0 w 9457509"/>
              <a:gd name="connsiteY3" fmla="*/ 195943 h 196306"/>
              <a:gd name="connsiteX0" fmla="*/ 13063 w 9457509"/>
              <a:gd name="connsiteY0" fmla="*/ 4716 h 157117"/>
              <a:gd name="connsiteX1" fmla="*/ 9457509 w 9457509"/>
              <a:gd name="connsiteY1" fmla="*/ 0 h 157117"/>
              <a:gd name="connsiteX2" fmla="*/ 9297557 w 9457509"/>
              <a:gd name="connsiteY2" fmla="*/ 157117 h 157117"/>
              <a:gd name="connsiteX3" fmla="*/ 0 w 9457509"/>
              <a:gd name="connsiteY3" fmla="*/ 156754 h 157117"/>
              <a:gd name="connsiteX0" fmla="*/ 13063 w 9449163"/>
              <a:gd name="connsiteY0" fmla="*/ 0 h 152401"/>
              <a:gd name="connsiteX1" fmla="*/ 9449163 w 9449163"/>
              <a:gd name="connsiteY1" fmla="*/ 0 h 152401"/>
              <a:gd name="connsiteX2" fmla="*/ 9297557 w 9449163"/>
              <a:gd name="connsiteY2" fmla="*/ 152401 h 152401"/>
              <a:gd name="connsiteX3" fmla="*/ 0 w 9449163"/>
              <a:gd name="connsiteY3" fmla="*/ 152038 h 152401"/>
              <a:gd name="connsiteX0" fmla="*/ 13063 w 9449163"/>
              <a:gd name="connsiteY0" fmla="*/ 0 h 152400"/>
              <a:gd name="connsiteX1" fmla="*/ 9449163 w 9449163"/>
              <a:gd name="connsiteY1" fmla="*/ 0 h 152400"/>
              <a:gd name="connsiteX2" fmla="*/ 9372963 w 9449163"/>
              <a:gd name="connsiteY2" fmla="*/ 152400 h 152400"/>
              <a:gd name="connsiteX3" fmla="*/ 0 w 9449163"/>
              <a:gd name="connsiteY3" fmla="*/ 152038 h 152400"/>
              <a:gd name="connsiteX0" fmla="*/ 13063 w 9449163"/>
              <a:gd name="connsiteY0" fmla="*/ 0 h 152400"/>
              <a:gd name="connsiteX1" fmla="*/ 9449163 w 9449163"/>
              <a:gd name="connsiteY1" fmla="*/ 0 h 152400"/>
              <a:gd name="connsiteX2" fmla="*/ 9415032 w 9449163"/>
              <a:gd name="connsiteY2" fmla="*/ 152400 h 152400"/>
              <a:gd name="connsiteX3" fmla="*/ 0 w 9449163"/>
              <a:gd name="connsiteY3" fmla="*/ 152038 h 152400"/>
              <a:gd name="connsiteX0" fmla="*/ 12269 w 9449163"/>
              <a:gd name="connsiteY0" fmla="*/ 0 h 152400"/>
              <a:gd name="connsiteX1" fmla="*/ 9449163 w 9449163"/>
              <a:gd name="connsiteY1" fmla="*/ 0 h 152400"/>
              <a:gd name="connsiteX2" fmla="*/ 9415032 w 9449163"/>
              <a:gd name="connsiteY2" fmla="*/ 152400 h 152400"/>
              <a:gd name="connsiteX3" fmla="*/ 0 w 9449163"/>
              <a:gd name="connsiteY3" fmla="*/ 152038 h 152400"/>
              <a:gd name="connsiteX0" fmla="*/ 0 w 9436894"/>
              <a:gd name="connsiteY0" fmla="*/ 0 h 152400"/>
              <a:gd name="connsiteX1" fmla="*/ 9436894 w 9436894"/>
              <a:gd name="connsiteY1" fmla="*/ 0 h 152400"/>
              <a:gd name="connsiteX2" fmla="*/ 9402763 w 9436894"/>
              <a:gd name="connsiteY2" fmla="*/ 152400 h 152400"/>
              <a:gd name="connsiteX3" fmla="*/ 0 w 9436894"/>
              <a:gd name="connsiteY3" fmla="*/ 152038 h 152400"/>
            </a:gdLst>
            <a:ahLst/>
            <a:cxnLst>
              <a:cxn ang="0">
                <a:pos x="connsiteX0" y="connsiteY0"/>
              </a:cxn>
              <a:cxn ang="0">
                <a:pos x="connsiteX1" y="connsiteY1"/>
              </a:cxn>
              <a:cxn ang="0">
                <a:pos x="connsiteX2" y="connsiteY2"/>
              </a:cxn>
              <a:cxn ang="0">
                <a:pos x="connsiteX3" y="connsiteY3"/>
              </a:cxn>
            </a:cxnLst>
            <a:rect l="l" t="t" r="r" b="b"/>
            <a:pathLst>
              <a:path w="9436894" h="152400">
                <a:moveTo>
                  <a:pt x="0" y="0"/>
                </a:moveTo>
                <a:lnTo>
                  <a:pt x="9436894" y="0"/>
                </a:lnTo>
                <a:lnTo>
                  <a:pt x="9402763" y="152400"/>
                </a:lnTo>
                <a:lnTo>
                  <a:pt x="0" y="152038"/>
                </a:lnTo>
              </a:path>
            </a:pathLst>
          </a:custGeom>
          <a:solidFill>
            <a:srgbClr val="002060"/>
          </a:solidFill>
          <a:ln w="19050">
            <a:noFill/>
          </a:ln>
        </p:spPr>
        <p:style>
          <a:lnRef idx="1">
            <a:schemeClr val="accent1"/>
          </a:lnRef>
          <a:fillRef idx="0">
            <a:schemeClr val="accent1"/>
          </a:fillRef>
          <a:effectRef idx="0">
            <a:schemeClr val="accent1"/>
          </a:effectRef>
          <a:fontRef idx="minor">
            <a:schemeClr val="tx1"/>
          </a:fontRef>
        </p:style>
        <p:txBody>
          <a:bodyPr lIns="83817" tIns="41949" rIns="83817" bIns="41949" rtlCol="0" anchor="ctr"/>
          <a:lstStyle/>
          <a:p>
            <a:pPr algn="ctr"/>
            <a:endParaRPr lang="fr-FR" sz="1662" dirty="0"/>
          </a:p>
        </p:txBody>
      </p:sp>
      <p:sp>
        <p:nvSpPr>
          <p:cNvPr id="22" name="Rectangle 2"/>
          <p:cNvSpPr>
            <a:spLocks noGrp="1" noChangeArrowheads="1"/>
          </p:cNvSpPr>
          <p:nvPr>
            <p:ph type="title"/>
          </p:nvPr>
        </p:nvSpPr>
        <p:spPr bwMode="gray">
          <a:xfrm>
            <a:off x="169163" y="53576"/>
            <a:ext cx="8603077" cy="834432"/>
          </a:xfrm>
          <a:prstGeom prst="rect">
            <a:avLst/>
          </a:prstGeom>
          <a:noFill/>
          <a:ln w="9525">
            <a:noFill/>
            <a:miter lim="800000"/>
            <a:headEnd/>
            <a:tailEnd/>
          </a:ln>
          <a:effectLst/>
        </p:spPr>
        <p:txBody>
          <a:bodyPr vert="horz" wrap="square" lIns="0" tIns="0" rIns="71494" bIns="0" numCol="1" anchor="ctr" anchorCtr="0" compatLnSpc="1">
            <a:prstTxWarp prst="textNoShape">
              <a:avLst/>
            </a:prstTxWarp>
          </a:bodyPr>
          <a:lstStyle/>
          <a:p>
            <a:pPr lvl="0"/>
            <a:endParaRPr lang="en-CA" noProof="1"/>
          </a:p>
        </p:txBody>
      </p:sp>
      <p:sp>
        <p:nvSpPr>
          <p:cNvPr id="11" name="Text Placeholder 10"/>
          <p:cNvSpPr>
            <a:spLocks noGrp="1"/>
          </p:cNvSpPr>
          <p:nvPr>
            <p:ph type="body" idx="1"/>
          </p:nvPr>
        </p:nvSpPr>
        <p:spPr>
          <a:xfrm>
            <a:off x="352843" y="1287064"/>
            <a:ext cx="8438320" cy="5095600"/>
          </a:xfrm>
          <a:prstGeom prst="rect">
            <a:avLst/>
          </a:prstGeom>
        </p:spPr>
        <p:txBody>
          <a:bodyPr vert="horz" lIns="90802" tIns="45445" rIns="90802" bIns="4544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SlideNumber"/>
          <p:cNvSpPr/>
          <p:nvPr/>
        </p:nvSpPr>
        <p:spPr>
          <a:xfrm>
            <a:off x="8516139" y="6615821"/>
            <a:ext cx="300772" cy="151639"/>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41949" rIns="0" bIns="16754" rtlCol="0" anchor="b" anchorCtr="0"/>
          <a:lstStyle/>
          <a:p>
            <a:pPr algn="ctr"/>
            <a:fld id="{BB69BBE8-4DB2-4642-B003-B220ACD5A2FD}" type="slidenum">
              <a:rPr lang="en-US" sz="738" baseline="0" smtClean="0">
                <a:solidFill>
                  <a:srgbClr val="080808"/>
                </a:solidFill>
                <a:latin typeface="Verdana" pitchFamily="34" charset="0"/>
              </a:rPr>
              <a:pPr algn="ctr"/>
              <a:t>‹#›</a:t>
            </a:fld>
            <a:endParaRPr lang="fr-FR" sz="554" dirty="0">
              <a:solidFill>
                <a:srgbClr val="080808"/>
              </a:solidFill>
            </a:endParaRPr>
          </a:p>
        </p:txBody>
      </p:sp>
      <p:cxnSp>
        <p:nvCxnSpPr>
          <p:cNvPr id="28" name="Straight Connector 27"/>
          <p:cNvCxnSpPr/>
          <p:nvPr/>
        </p:nvCxnSpPr>
        <p:spPr>
          <a:xfrm>
            <a:off x="64" y="6555697"/>
            <a:ext cx="9144000" cy="0"/>
          </a:xfrm>
          <a:prstGeom prst="line">
            <a:avLst/>
          </a:prstGeom>
          <a:ln w="12700">
            <a:solidFill>
              <a:srgbClr val="999999"/>
            </a:solidFill>
          </a:ln>
          <a:effectLst/>
        </p:spPr>
        <p:style>
          <a:lnRef idx="2">
            <a:schemeClr val="accent1"/>
          </a:lnRef>
          <a:fillRef idx="0">
            <a:schemeClr val="accent1"/>
          </a:fillRef>
          <a:effectRef idx="1">
            <a:schemeClr val="accent1"/>
          </a:effectRef>
          <a:fontRef idx="minor">
            <a:schemeClr val="tx1"/>
          </a:fontRef>
        </p:style>
      </p:cxnSp>
      <p:sp>
        <p:nvSpPr>
          <p:cNvPr id="9" name="Notes"/>
          <p:cNvSpPr txBox="1">
            <a:spLocks noChangeArrowheads="1"/>
          </p:cNvSpPr>
          <p:nvPr/>
        </p:nvSpPr>
        <p:spPr bwMode="auto">
          <a:xfrm>
            <a:off x="171935" y="6411880"/>
            <a:ext cx="6543566" cy="142027"/>
          </a:xfrm>
          <a:prstGeom prst="rect">
            <a:avLst/>
          </a:prstGeom>
          <a:noFill/>
          <a:ln w="12700">
            <a:noFill/>
            <a:miter lim="800000"/>
            <a:headEnd type="none" w="sm" len="sm"/>
            <a:tailEnd type="none" w="sm" len="sm"/>
          </a:ln>
          <a:effectLst/>
        </p:spPr>
        <p:txBody>
          <a:bodyPr lIns="0" tIns="0" rIns="0" bIns="0" anchor="b">
            <a:spAutoFit/>
          </a:bodyPr>
          <a:lstStyle/>
          <a:p>
            <a:pPr marL="168826" indent="-168826" defTabSz="807735" fontAlgn="t"/>
            <a:endParaRPr lang="en-CA" sz="923" noProof="0" dirty="0"/>
          </a:p>
        </p:txBody>
      </p:sp>
      <p:sp>
        <p:nvSpPr>
          <p:cNvPr id="14" name="OfficeCode" hidden="1"/>
          <p:cNvSpPr txBox="1"/>
          <p:nvPr userDrawn="1">
            <p:custDataLst>
              <p:tags r:id="rId16"/>
            </p:custDataLst>
          </p:nvPr>
        </p:nvSpPr>
        <p:spPr>
          <a:xfrm>
            <a:off x="7929103" y="6589904"/>
            <a:ext cx="194901" cy="177613"/>
          </a:xfrm>
          <a:prstGeom prst="rect">
            <a:avLst/>
          </a:prstGeom>
          <a:noFill/>
        </p:spPr>
        <p:txBody>
          <a:bodyPr vert="horz" wrap="none" lIns="42203" rIns="0" rtlCol="0" anchor="b">
            <a:spAutoFit/>
          </a:bodyPr>
          <a:lstStyle/>
          <a:p>
            <a:pPr algn="l"/>
            <a:r>
              <a:rPr lang="" sz="554" b="0" i="0" u="none">
                <a:latin typeface="Verdana"/>
              </a:rPr>
              <a:t>BOS</a:t>
            </a:r>
            <a:endParaRPr lang="" sz="554" b="0" i="0" u="none" dirty="0">
              <a:latin typeface="Verdana"/>
            </a:endParaRPr>
          </a:p>
        </p:txBody>
      </p:sp>
      <p:sp>
        <p:nvSpPr>
          <p:cNvPr id="3" name="CreatedFooter" hidden="1"/>
          <p:cNvSpPr txBox="1"/>
          <p:nvPr userDrawn="1"/>
        </p:nvSpPr>
        <p:spPr>
          <a:xfrm>
            <a:off x="7418197" y="6632542"/>
            <a:ext cx="1166321" cy="85280"/>
          </a:xfrm>
          <a:prstGeom prst="rect">
            <a:avLst/>
          </a:prstGeom>
          <a:noFill/>
        </p:spPr>
        <p:txBody>
          <a:bodyPr vert="horz" wrap="none" lIns="42203" tIns="0" rIns="0" bIns="0" rtlCol="0" anchor="ctr">
            <a:spAutoFit/>
          </a:bodyPr>
          <a:lstStyle/>
          <a:p>
            <a:pPr algn="r"/>
            <a:r>
              <a:rPr lang="de-DE" sz="554" b="0" i="0" u="none">
                <a:latin typeface="Verdana"/>
              </a:rPr>
              <a:t>ITC 00 Introduction (Master) vf</a:t>
            </a:r>
            <a:endParaRPr lang="de-DE" sz="554" b="0" i="0" u="none" dirty="0">
              <a:latin typeface="Verdana"/>
            </a:endParaRPr>
          </a:p>
        </p:txBody>
      </p:sp>
    </p:spTree>
    <p:custDataLst>
      <p:custData r:id="rId14"/>
      <p:custData r:id="rId15"/>
    </p:custDataLst>
    <p:extLst>
      <p:ext uri="{BB962C8B-B14F-4D97-AF65-F5344CB8AC3E}">
        <p14:creationId xmlns:p14="http://schemas.microsoft.com/office/powerpoint/2010/main" val="34013765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899656" rtl="0" eaLnBrk="1" latinLnBrk="0" hangingPunct="1">
        <a:spcBef>
          <a:spcPct val="0"/>
        </a:spcBef>
        <a:buNone/>
        <a:defRPr sz="2400" kern="1200">
          <a:solidFill>
            <a:schemeClr val="tx1"/>
          </a:solidFill>
          <a:latin typeface="+mj-lt"/>
          <a:ea typeface="+mj-ea"/>
          <a:cs typeface="+mj-cs"/>
        </a:defRPr>
      </a:lvl1pPr>
    </p:titleStyle>
    <p:bodyStyle>
      <a:lvl1pPr marL="248866" marR="0" indent="-248866" algn="l" defTabSz="899418" rtl="0" eaLnBrk="1" fontAlgn="base" latinLnBrk="0" hangingPunct="1">
        <a:lnSpc>
          <a:spcPct val="100000"/>
        </a:lnSpc>
        <a:spcBef>
          <a:spcPct val="40000"/>
        </a:spcBef>
        <a:spcAft>
          <a:spcPct val="0"/>
        </a:spcAft>
        <a:buClr>
          <a:schemeClr val="tx1"/>
        </a:buClr>
        <a:buSzPts val="2400"/>
        <a:buFont typeface="Verdana" pitchFamily="34" charset="0"/>
        <a:buChar char="•"/>
        <a:tabLst/>
        <a:defRPr kumimoji="0" lang="en-US" altLang="zh-CN" sz="1846" b="0" i="0" u="none" strike="noStrike" kern="1200" cap="none" spc="0" normalizeH="0" baseline="0" noProof="1">
          <a:ln>
            <a:noFill/>
          </a:ln>
          <a:solidFill>
            <a:schemeClr val="tx1"/>
          </a:solidFill>
          <a:effectLst/>
          <a:uLnTx/>
          <a:uFillTx/>
          <a:latin typeface="+mn-lt"/>
          <a:ea typeface="+mn-ea"/>
          <a:cs typeface="+mn-cs"/>
        </a:defRPr>
      </a:lvl1pPr>
      <a:lvl2pPr marL="526839" marR="0" indent="-109176" algn="l" defTabSz="899418" rtl="0" eaLnBrk="1" fontAlgn="base" latinLnBrk="0" hangingPunct="1">
        <a:lnSpc>
          <a:spcPct val="100000"/>
        </a:lnSpc>
        <a:spcBef>
          <a:spcPct val="20000"/>
        </a:spcBef>
        <a:spcAft>
          <a:spcPct val="0"/>
        </a:spcAft>
        <a:buClr>
          <a:schemeClr val="tx1"/>
        </a:buClr>
        <a:buSzPts val="2200"/>
        <a:buFont typeface="Verdana"/>
        <a:buChar char="-"/>
        <a:tabLst/>
        <a:defRPr lang="en-CA" altLang="zh-CN" sz="1662" kern="1200" baseline="0" noProof="1">
          <a:solidFill>
            <a:schemeClr val="tx1"/>
          </a:solidFill>
          <a:latin typeface="+mn-lt"/>
          <a:ea typeface="+mn-ea"/>
          <a:cs typeface="+mn-cs"/>
        </a:defRPr>
      </a:lvl2pPr>
      <a:lvl3pPr marL="964911" marR="0" indent="-263429" algn="l" defTabSz="899418" rtl="0" eaLnBrk="1" fontAlgn="base" latinLnBrk="0" hangingPunct="1">
        <a:lnSpc>
          <a:spcPct val="100000"/>
        </a:lnSpc>
        <a:spcBef>
          <a:spcPct val="20000"/>
        </a:spcBef>
        <a:spcAft>
          <a:spcPct val="0"/>
        </a:spcAft>
        <a:buClr>
          <a:schemeClr val="tx1"/>
        </a:buClr>
        <a:buSzPts val="2200"/>
        <a:buFont typeface="Marlett" pitchFamily="2" charset="2"/>
        <a:buChar char="8"/>
        <a:tabLst/>
        <a:defRPr lang="zh-CN" altLang="en-US" sz="1662" kern="1200" noProof="1">
          <a:solidFill>
            <a:schemeClr val="tx1"/>
          </a:solidFill>
          <a:latin typeface="+mn-lt"/>
          <a:ea typeface="+mn-ea"/>
          <a:cs typeface="+mn-cs"/>
        </a:defRPr>
      </a:lvl3pPr>
      <a:lvl4pPr marL="1332884" marR="0" indent="-192806" algn="l" defTabSz="899656" rtl="0" eaLnBrk="1" fontAlgn="auto" latinLnBrk="0" hangingPunct="1">
        <a:lnSpc>
          <a:spcPct val="100000"/>
        </a:lnSpc>
        <a:spcBef>
          <a:spcPct val="20000"/>
        </a:spcBef>
        <a:spcAft>
          <a:spcPts val="0"/>
        </a:spcAft>
        <a:buClr>
          <a:schemeClr val="tx1"/>
        </a:buClr>
        <a:buSzTx/>
        <a:buFont typeface="Verdana" pitchFamily="34" charset="0"/>
        <a:buChar char="-"/>
        <a:tabLst/>
        <a:defRPr lang="en-CA" altLang="zh-CN" sz="1662" kern="1200">
          <a:solidFill>
            <a:schemeClr val="tx1"/>
          </a:solidFill>
          <a:latin typeface="+mn-lt"/>
          <a:ea typeface="+mn-ea"/>
          <a:cs typeface="+mn-cs"/>
        </a:defRPr>
      </a:lvl4pPr>
      <a:lvl5pPr marL="2024223" indent="-224894" algn="l" defTabSz="899656" rtl="0" eaLnBrk="1" latinLnBrk="0" hangingPunct="1">
        <a:spcBef>
          <a:spcPct val="20000"/>
        </a:spcBef>
        <a:buFont typeface="Arial" pitchFamily="34" charset="0"/>
        <a:buChar char="»"/>
        <a:defRPr sz="2215" kern="1200">
          <a:solidFill>
            <a:schemeClr val="tx1"/>
          </a:solidFill>
          <a:latin typeface="Verdana" pitchFamily="34" charset="0"/>
          <a:ea typeface="+mn-ea"/>
          <a:cs typeface="+mn-cs"/>
        </a:defRPr>
      </a:lvl5pPr>
      <a:lvl6pPr marL="2474049" indent="-224894" algn="l" defTabSz="899656" rtl="0" eaLnBrk="1" latinLnBrk="0" hangingPunct="1">
        <a:spcBef>
          <a:spcPct val="20000"/>
        </a:spcBef>
        <a:buFont typeface="Arial" pitchFamily="34" charset="0"/>
        <a:buChar char="•"/>
        <a:defRPr sz="1939" kern="1200">
          <a:solidFill>
            <a:schemeClr val="tx1"/>
          </a:solidFill>
          <a:latin typeface="+mn-lt"/>
          <a:ea typeface="+mn-ea"/>
          <a:cs typeface="+mn-cs"/>
        </a:defRPr>
      </a:lvl6pPr>
      <a:lvl7pPr marL="2923875" indent="-224894" algn="l" defTabSz="899656" rtl="0" eaLnBrk="1" latinLnBrk="0" hangingPunct="1">
        <a:spcBef>
          <a:spcPct val="20000"/>
        </a:spcBef>
        <a:buFont typeface="Arial" pitchFamily="34" charset="0"/>
        <a:buChar char="•"/>
        <a:defRPr sz="1939" kern="1200">
          <a:solidFill>
            <a:schemeClr val="tx1"/>
          </a:solidFill>
          <a:latin typeface="+mn-lt"/>
          <a:ea typeface="+mn-ea"/>
          <a:cs typeface="+mn-cs"/>
        </a:defRPr>
      </a:lvl7pPr>
      <a:lvl8pPr marL="3373702" indent="-224894" algn="l" defTabSz="899656" rtl="0" eaLnBrk="1" latinLnBrk="0" hangingPunct="1">
        <a:spcBef>
          <a:spcPct val="20000"/>
        </a:spcBef>
        <a:buFont typeface="Arial" pitchFamily="34" charset="0"/>
        <a:buChar char="•"/>
        <a:defRPr sz="1939" kern="1200">
          <a:solidFill>
            <a:schemeClr val="tx1"/>
          </a:solidFill>
          <a:latin typeface="+mn-lt"/>
          <a:ea typeface="+mn-ea"/>
          <a:cs typeface="+mn-cs"/>
        </a:defRPr>
      </a:lvl8pPr>
      <a:lvl9pPr marL="3823530" indent="-224894" algn="l" defTabSz="899656" rtl="0" eaLnBrk="1" latinLnBrk="0" hangingPunct="1">
        <a:spcBef>
          <a:spcPct val="20000"/>
        </a:spcBef>
        <a:buFont typeface="Arial" pitchFamily="34" charset="0"/>
        <a:buChar char="•"/>
        <a:defRPr sz="1939" kern="1200">
          <a:solidFill>
            <a:schemeClr val="tx1"/>
          </a:solidFill>
          <a:latin typeface="+mn-lt"/>
          <a:ea typeface="+mn-ea"/>
          <a:cs typeface="+mn-cs"/>
        </a:defRPr>
      </a:lvl9pPr>
    </p:bodyStyle>
    <p:otherStyle>
      <a:defPPr>
        <a:defRPr lang="en-US"/>
      </a:defPPr>
      <a:lvl1pPr marL="0" algn="l" defTabSz="899656" rtl="0" eaLnBrk="1" latinLnBrk="0" hangingPunct="1">
        <a:defRPr sz="1662" kern="1200">
          <a:solidFill>
            <a:schemeClr val="tx1"/>
          </a:solidFill>
          <a:latin typeface="+mn-lt"/>
          <a:ea typeface="+mn-ea"/>
          <a:cs typeface="+mn-cs"/>
        </a:defRPr>
      </a:lvl1pPr>
      <a:lvl2pPr marL="449828" algn="l" defTabSz="899656" rtl="0" eaLnBrk="1" latinLnBrk="0" hangingPunct="1">
        <a:defRPr sz="1754" kern="1200">
          <a:solidFill>
            <a:schemeClr val="tx1"/>
          </a:solidFill>
          <a:latin typeface="+mn-lt"/>
          <a:ea typeface="+mn-ea"/>
          <a:cs typeface="+mn-cs"/>
        </a:defRPr>
      </a:lvl2pPr>
      <a:lvl3pPr marL="899656" algn="l" defTabSz="899656" rtl="0" eaLnBrk="1" latinLnBrk="0" hangingPunct="1">
        <a:defRPr sz="1754" kern="1200">
          <a:solidFill>
            <a:schemeClr val="tx1"/>
          </a:solidFill>
          <a:latin typeface="+mn-lt"/>
          <a:ea typeface="+mn-ea"/>
          <a:cs typeface="+mn-cs"/>
        </a:defRPr>
      </a:lvl3pPr>
      <a:lvl4pPr marL="1349479" algn="l" defTabSz="899656" rtl="0" eaLnBrk="1" latinLnBrk="0" hangingPunct="1">
        <a:defRPr sz="1754" kern="1200">
          <a:solidFill>
            <a:schemeClr val="tx1"/>
          </a:solidFill>
          <a:latin typeface="+mn-lt"/>
          <a:ea typeface="+mn-ea"/>
          <a:cs typeface="+mn-cs"/>
        </a:defRPr>
      </a:lvl4pPr>
      <a:lvl5pPr marL="1799310" algn="l" defTabSz="899656" rtl="0" eaLnBrk="1" latinLnBrk="0" hangingPunct="1">
        <a:defRPr sz="1754" kern="1200">
          <a:solidFill>
            <a:schemeClr val="tx1"/>
          </a:solidFill>
          <a:latin typeface="+mn-lt"/>
          <a:ea typeface="+mn-ea"/>
          <a:cs typeface="+mn-cs"/>
        </a:defRPr>
      </a:lvl5pPr>
      <a:lvl6pPr marL="2249135" algn="l" defTabSz="899656" rtl="0" eaLnBrk="1" latinLnBrk="0" hangingPunct="1">
        <a:defRPr sz="1754" kern="1200">
          <a:solidFill>
            <a:schemeClr val="tx1"/>
          </a:solidFill>
          <a:latin typeface="+mn-lt"/>
          <a:ea typeface="+mn-ea"/>
          <a:cs typeface="+mn-cs"/>
        </a:defRPr>
      </a:lvl6pPr>
      <a:lvl7pPr marL="2698963" algn="l" defTabSz="899656" rtl="0" eaLnBrk="1" latinLnBrk="0" hangingPunct="1">
        <a:defRPr sz="1754" kern="1200">
          <a:solidFill>
            <a:schemeClr val="tx1"/>
          </a:solidFill>
          <a:latin typeface="+mn-lt"/>
          <a:ea typeface="+mn-ea"/>
          <a:cs typeface="+mn-cs"/>
        </a:defRPr>
      </a:lvl7pPr>
      <a:lvl8pPr marL="3148789" algn="l" defTabSz="899656" rtl="0" eaLnBrk="1" latinLnBrk="0" hangingPunct="1">
        <a:defRPr sz="1754" kern="1200">
          <a:solidFill>
            <a:schemeClr val="tx1"/>
          </a:solidFill>
          <a:latin typeface="+mn-lt"/>
          <a:ea typeface="+mn-ea"/>
          <a:cs typeface="+mn-cs"/>
        </a:defRPr>
      </a:lvl8pPr>
      <a:lvl9pPr marL="3598614" algn="l" defTabSz="899656" rtl="0" eaLnBrk="1" latinLnBrk="0" hangingPunct="1">
        <a:defRPr sz="175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hyperlink" Target="https://plato.stanford.edu/entries/ethics-ai/#AIRobo" TargetMode="Externa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bwMode="gray">
          <a:xfrm>
            <a:off x="281839" y="516900"/>
            <a:ext cx="8215367" cy="2912099"/>
          </a:xfrm>
        </p:spPr>
        <p:txBody>
          <a:bodyPr>
            <a:noAutofit/>
          </a:bodyPr>
          <a:lstStyle/>
          <a:p>
            <a:r>
              <a:rPr lang="de-DE" dirty="0"/>
              <a:t>Digital Ethics:</a:t>
            </a:r>
            <a:br>
              <a:rPr lang="de-DE" dirty="0"/>
            </a:br>
            <a:br>
              <a:rPr lang="de-DE" dirty="0"/>
            </a:br>
            <a:r>
              <a:rPr lang="de-DE" dirty="0">
                <a:solidFill>
                  <a:srgbClr val="009900"/>
                </a:solidFill>
              </a:rPr>
              <a:t>Special Topic 2</a:t>
            </a:r>
            <a:r>
              <a:rPr lang="de-DE" dirty="0"/>
              <a:t> </a:t>
            </a:r>
            <a:br>
              <a:rPr lang="de-DE" dirty="0"/>
            </a:br>
            <a:br>
              <a:rPr lang="de-DE" dirty="0"/>
            </a:br>
            <a:r>
              <a:rPr lang="de-DE" dirty="0"/>
              <a:t>	The Ethics of Artificial Intelligence 	Trust and Algorithmic Opacity (2020)</a:t>
            </a:r>
          </a:p>
        </p:txBody>
      </p:sp>
      <p:sp>
        <p:nvSpPr>
          <p:cNvPr id="3" name="Untertitel 2"/>
          <p:cNvSpPr>
            <a:spLocks noGrp="1"/>
          </p:cNvSpPr>
          <p:nvPr>
            <p:ph type="subTitle" idx="1"/>
          </p:nvPr>
        </p:nvSpPr>
        <p:spPr bwMode="gray">
          <a:xfrm>
            <a:off x="273246" y="3958629"/>
            <a:ext cx="8223960" cy="497688"/>
          </a:xfrm>
        </p:spPr>
        <p:txBody>
          <a:bodyPr>
            <a:noAutofit/>
          </a:bodyPr>
          <a:lstStyle/>
          <a:p>
            <a:r>
              <a:rPr lang="de-DE" dirty="0"/>
              <a:t>Spring Semester. 2022</a:t>
            </a:r>
          </a:p>
          <a:p>
            <a:endParaRPr lang="de-DE" dirty="0"/>
          </a:p>
          <a:p>
            <a:r>
              <a:rPr lang="de-DE" dirty="0"/>
              <a:t>Dr. Steve </a:t>
            </a:r>
            <a:r>
              <a:rPr lang="de-DE" dirty="0" err="1"/>
              <a:t>McKinlay</a:t>
            </a:r>
            <a:r>
              <a:rPr lang="de-DE" dirty="0"/>
              <a:t> </a:t>
            </a:r>
          </a:p>
        </p:txBody>
      </p:sp>
      <p:sp>
        <p:nvSpPr>
          <p:cNvPr id="4" name="BainBulletsConfiguration" hidden="1"/>
          <p:cNvSpPr txBox="1"/>
          <p:nvPr/>
        </p:nvSpPr>
        <p:spPr>
          <a:xfrm>
            <a:off x="11723" y="275492"/>
            <a:ext cx="8206154" cy="107722"/>
          </a:xfrm>
          <a:prstGeom prst="rect">
            <a:avLst/>
          </a:prstGeom>
          <a:noFill/>
        </p:spPr>
        <p:txBody>
          <a:bodyPr vert="horz" wrap="square" lIns="42203" rIns="42203" rtlCol="0">
            <a:spAutoFit/>
          </a:bodyPr>
          <a:lstStyle/>
          <a:p>
            <a:pPr defTabSz="899656"/>
            <a:endParaRPr lang="en-US" sz="100" dirty="0">
              <a:solidFill>
                <a:srgbClr val="FFFFFF"/>
              </a:solidFill>
              <a:latin typeface="Verdana"/>
            </a:endParaRPr>
          </a:p>
        </p:txBody>
      </p:sp>
    </p:spTree>
    <p:extLst>
      <p:ext uri="{BB962C8B-B14F-4D97-AF65-F5344CB8AC3E}">
        <p14:creationId xmlns:p14="http://schemas.microsoft.com/office/powerpoint/2010/main" val="1535896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764704"/>
            <a:ext cx="8229600" cy="5760640"/>
          </a:xfrm>
        </p:spPr>
        <p:txBody>
          <a:bodyPr anchor="t">
            <a:normAutofit fontScale="90000"/>
          </a:bodyPr>
          <a:lstStyle/>
          <a:p>
            <a:pPr algn="l">
              <a:spcBef>
                <a:spcPts val="1200"/>
              </a:spcBef>
              <a:spcAft>
                <a:spcPts val="1200"/>
              </a:spcAft>
            </a:pPr>
            <a:r>
              <a:rPr lang="en-NZ" sz="3200" b="1" dirty="0">
                <a:solidFill>
                  <a:schemeClr val="accent6">
                    <a:lumMod val="75000"/>
                  </a:schemeClr>
                </a:solidFill>
                <a:latin typeface="Malgun Gothic" pitchFamily="34" charset="-127"/>
                <a:ea typeface="Malgun Gothic" pitchFamily="34" charset="-127"/>
              </a:rPr>
              <a:t>Issues arising… </a:t>
            </a:r>
            <a:br>
              <a:rPr lang="en-NZ" sz="3200" b="1" dirty="0">
                <a:solidFill>
                  <a:schemeClr val="accent6">
                    <a:lumMod val="75000"/>
                  </a:schemeClr>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More than making our lives more simplified, technology utterly infiltrates our lives. </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The “machine” becomes self-validating, authoritative, all knowing, and in a sense exhibits an undercurrent of malevolence. </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The use of algorithms to inform decision making is increasing at an unprecedented pace. </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 </a:t>
            </a:r>
          </a:p>
        </p:txBody>
      </p:sp>
    </p:spTree>
    <p:extLst>
      <p:ext uri="{BB962C8B-B14F-4D97-AF65-F5344CB8AC3E}">
        <p14:creationId xmlns:p14="http://schemas.microsoft.com/office/powerpoint/2010/main" val="3895433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764704"/>
            <a:ext cx="8229600" cy="5760640"/>
          </a:xfrm>
        </p:spPr>
        <p:txBody>
          <a:bodyPr anchor="t">
            <a:normAutofit fontScale="90000"/>
          </a:bodyPr>
          <a:lstStyle/>
          <a:p>
            <a:pPr algn="l">
              <a:spcBef>
                <a:spcPts val="1200"/>
              </a:spcBef>
              <a:spcAft>
                <a:spcPts val="1200"/>
              </a:spcAft>
            </a:pPr>
            <a:r>
              <a:rPr lang="en-NZ" sz="3200" b="1" dirty="0">
                <a:solidFill>
                  <a:schemeClr val="accent6">
                    <a:lumMod val="75000"/>
                  </a:schemeClr>
                </a:solidFill>
                <a:latin typeface="Malgun Gothic" pitchFamily="34" charset="-127"/>
                <a:ea typeface="Malgun Gothic" pitchFamily="34" charset="-127"/>
              </a:rPr>
              <a:t>Applications</a:t>
            </a:r>
            <a:br>
              <a:rPr lang="en-NZ" sz="3200" b="1" dirty="0">
                <a:solidFill>
                  <a:schemeClr val="accent6">
                    <a:lumMod val="75000"/>
                  </a:schemeClr>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Predictive algorithms are used to determine how individuals and groups should be classified and managed. </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Used to determine credit risk</a:t>
            </a: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Your “fit” within an organisation</a:t>
            </a: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Predict if criminals are likely to re-offend</a:t>
            </a: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Such systems are used in justice areas from pre-trial, to sentencing and probation.</a:t>
            </a: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Across many Government agencies in particular social services, welfare and justice.</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 </a:t>
            </a:r>
          </a:p>
        </p:txBody>
      </p:sp>
    </p:spTree>
    <p:extLst>
      <p:ext uri="{BB962C8B-B14F-4D97-AF65-F5344CB8AC3E}">
        <p14:creationId xmlns:p14="http://schemas.microsoft.com/office/powerpoint/2010/main" val="2053210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6264696"/>
          </a:xfrm>
        </p:spPr>
        <p:txBody>
          <a:bodyPr anchor="t">
            <a:normAutofit fontScale="90000"/>
          </a:bodyPr>
          <a:lstStyle/>
          <a:p>
            <a:pPr algn="l">
              <a:spcBef>
                <a:spcPts val="1200"/>
              </a:spcBef>
              <a:spcAft>
                <a:spcPts val="1200"/>
              </a:spcAft>
            </a:pPr>
            <a:r>
              <a:rPr lang="en-NZ" sz="3200" b="1" dirty="0">
                <a:solidFill>
                  <a:schemeClr val="accent6">
                    <a:lumMod val="75000"/>
                  </a:schemeClr>
                </a:solidFill>
                <a:latin typeface="Malgun Gothic" pitchFamily="34" charset="-127"/>
                <a:ea typeface="Malgun Gothic" pitchFamily="34" charset="-127"/>
              </a:rPr>
              <a:t>Some problems</a:t>
            </a:r>
            <a:br>
              <a:rPr lang="en-NZ" sz="3200" b="1" dirty="0">
                <a:solidFill>
                  <a:schemeClr val="accent6">
                    <a:lumMod val="75000"/>
                  </a:schemeClr>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How do we guarantee such (automated) decisions that impact peoples daily lives are made with transparency and equity?</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E.g. It is unlikely the normative values built into such systems will be acceptable to everyone. Moral decisions about social housing, welfare, policing, child welfare, as we know, often result in emotional debate and are fraught ethically. </a:t>
            </a: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There are winners and losers and people affected are usually already at the fringes or society.</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 </a:t>
            </a:r>
          </a:p>
        </p:txBody>
      </p:sp>
    </p:spTree>
    <p:extLst>
      <p:ext uri="{BB962C8B-B14F-4D97-AF65-F5344CB8AC3E}">
        <p14:creationId xmlns:p14="http://schemas.microsoft.com/office/powerpoint/2010/main" val="2225587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6264696"/>
          </a:xfrm>
        </p:spPr>
        <p:txBody>
          <a:bodyPr anchor="t">
            <a:normAutofit fontScale="90000"/>
          </a:bodyPr>
          <a:lstStyle/>
          <a:p>
            <a:pPr algn="l">
              <a:spcBef>
                <a:spcPts val="1200"/>
              </a:spcBef>
              <a:spcAft>
                <a:spcPts val="1200"/>
              </a:spcAft>
            </a:pPr>
            <a:r>
              <a:rPr lang="en-NZ" sz="3200" b="1" dirty="0">
                <a:solidFill>
                  <a:schemeClr val="accent6">
                    <a:lumMod val="75000"/>
                  </a:schemeClr>
                </a:solidFill>
                <a:latin typeface="Malgun Gothic" pitchFamily="34" charset="-127"/>
                <a:ea typeface="Malgun Gothic" pitchFamily="34" charset="-127"/>
              </a:rPr>
              <a:t>Bias and Opacity (</a:t>
            </a:r>
            <a:r>
              <a:rPr lang="en-NZ" sz="3200" b="1" dirty="0" err="1">
                <a:solidFill>
                  <a:schemeClr val="accent6">
                    <a:lumMod val="75000"/>
                  </a:schemeClr>
                </a:solidFill>
                <a:latin typeface="Malgun Gothic" pitchFamily="34" charset="-127"/>
                <a:ea typeface="Malgun Gothic" pitchFamily="34" charset="-127"/>
              </a:rPr>
              <a:t>pg</a:t>
            </a:r>
            <a:r>
              <a:rPr lang="en-NZ" sz="3200" b="1" dirty="0">
                <a:solidFill>
                  <a:schemeClr val="accent6">
                    <a:lumMod val="75000"/>
                  </a:schemeClr>
                </a:solidFill>
                <a:latin typeface="Malgun Gothic" pitchFamily="34" charset="-127"/>
                <a:ea typeface="Malgun Gothic" pitchFamily="34" charset="-127"/>
              </a:rPr>
              <a:t> 3) </a:t>
            </a: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Use of such systems is largely unregulated.</a:t>
            </a: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Often retributivist in nature and couched in utilitarian terms. </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If (in percentage terms) we can identify and prevent offenders reoffending, if we can uplift a child we suspect will be abused, then bias and false positives can be tolerated. </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Over representation of groups at the margins of society build bias into these systems – moral imperative of orgs using such systems tends to focus on active enforcement. </a:t>
            </a: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 </a:t>
            </a:r>
          </a:p>
        </p:txBody>
      </p:sp>
    </p:spTree>
    <p:extLst>
      <p:ext uri="{BB962C8B-B14F-4D97-AF65-F5344CB8AC3E}">
        <p14:creationId xmlns:p14="http://schemas.microsoft.com/office/powerpoint/2010/main" val="3783901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6264696"/>
          </a:xfrm>
        </p:spPr>
        <p:txBody>
          <a:bodyPr anchor="t">
            <a:normAutofit/>
          </a:bodyPr>
          <a:lstStyle/>
          <a:p>
            <a:pPr algn="l">
              <a:spcBef>
                <a:spcPts val="1200"/>
              </a:spcBef>
              <a:spcAft>
                <a:spcPts val="1200"/>
              </a:spcAft>
            </a:pPr>
            <a:r>
              <a:rPr lang="en-NZ" sz="3200" b="1" dirty="0">
                <a:solidFill>
                  <a:schemeClr val="accent6">
                    <a:lumMod val="75000"/>
                  </a:schemeClr>
                </a:solidFill>
                <a:latin typeface="Malgun Gothic" pitchFamily="34" charset="-127"/>
                <a:ea typeface="Malgun Gothic" pitchFamily="34" charset="-127"/>
              </a:rPr>
              <a:t>Trade offs… </a:t>
            </a:r>
            <a:br>
              <a:rPr lang="en-NZ" sz="3200" b="1" dirty="0">
                <a:solidFill>
                  <a:schemeClr val="accent6">
                    <a:lumMod val="75000"/>
                  </a:schemeClr>
                </a:solidFill>
                <a:latin typeface="Malgun Gothic" pitchFamily="34" charset="-127"/>
                <a:ea typeface="Malgun Gothic" pitchFamily="34" charset="-127"/>
              </a:rPr>
            </a:br>
            <a:br>
              <a:rPr lang="en-NZ" sz="3200" b="1" dirty="0">
                <a:solidFill>
                  <a:schemeClr val="accent6">
                    <a:lumMod val="75000"/>
                  </a:schemeClr>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The risk of </a:t>
            </a:r>
            <a:r>
              <a:rPr lang="en-NZ" sz="3200" i="1" dirty="0">
                <a:solidFill>
                  <a:schemeClr val="bg1"/>
                </a:solidFill>
                <a:latin typeface="Malgun Gothic" pitchFamily="34" charset="-127"/>
                <a:ea typeface="Malgun Gothic" pitchFamily="34" charset="-127"/>
              </a:rPr>
              <a:t>not</a:t>
            </a:r>
            <a:r>
              <a:rPr lang="en-NZ" sz="3200" dirty="0">
                <a:solidFill>
                  <a:schemeClr val="bg1"/>
                </a:solidFill>
                <a:latin typeface="Malgun Gothic" pitchFamily="34" charset="-127"/>
                <a:ea typeface="Malgun Gothic" pitchFamily="34" charset="-127"/>
              </a:rPr>
              <a:t> acting on such information also carries risk. This needs to be weighed against the reliability of the system. </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err="1">
                <a:solidFill>
                  <a:schemeClr val="bg1"/>
                </a:solidFill>
                <a:latin typeface="Malgun Gothic" pitchFamily="34" charset="-127"/>
                <a:ea typeface="Malgun Gothic" pitchFamily="34" charset="-127"/>
              </a:rPr>
              <a:t>Nissenbaum</a:t>
            </a:r>
            <a:r>
              <a:rPr lang="en-NZ" sz="3200" dirty="0">
                <a:solidFill>
                  <a:schemeClr val="bg1"/>
                </a:solidFill>
                <a:latin typeface="Malgun Gothic" pitchFamily="34" charset="-127"/>
                <a:ea typeface="Malgun Gothic" pitchFamily="34" charset="-127"/>
              </a:rPr>
              <a:t> (amongst others) have argued machine learning algorithms embody the values and norms of developers therefore potentially reproducing bias. </a:t>
            </a: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 </a:t>
            </a:r>
          </a:p>
        </p:txBody>
      </p:sp>
    </p:spTree>
    <p:extLst>
      <p:ext uri="{BB962C8B-B14F-4D97-AF65-F5344CB8AC3E}">
        <p14:creationId xmlns:p14="http://schemas.microsoft.com/office/powerpoint/2010/main" val="1760940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5976664"/>
          </a:xfrm>
        </p:spPr>
        <p:txBody>
          <a:bodyPr anchor="t">
            <a:normAutofit fontScale="90000"/>
          </a:bodyPr>
          <a:lstStyle/>
          <a:p>
            <a:pPr algn="l">
              <a:spcBef>
                <a:spcPts val="1200"/>
              </a:spcBef>
              <a:spcAft>
                <a:spcPts val="1200"/>
              </a:spcAft>
            </a:pPr>
            <a:r>
              <a:rPr lang="en-NZ" sz="3200" b="1" dirty="0">
                <a:solidFill>
                  <a:schemeClr val="accent6">
                    <a:lumMod val="75000"/>
                  </a:schemeClr>
                </a:solidFill>
                <a:latin typeface="Malgun Gothic" pitchFamily="34" charset="-127"/>
                <a:ea typeface="Malgun Gothic" pitchFamily="34" charset="-127"/>
              </a:rPr>
              <a:t>What kind of trust relationships (if any) can we form with AI algorithms?</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Relates to transparency and equity. </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i="1" dirty="0">
                <a:solidFill>
                  <a:schemeClr val="bg1"/>
                </a:solidFill>
                <a:latin typeface="Malgun Gothic" pitchFamily="34" charset="-127"/>
                <a:ea typeface="Malgun Gothic" pitchFamily="34" charset="-127"/>
              </a:rPr>
              <a:t>Some different forms of opacity</a:t>
            </a:r>
            <a:br>
              <a:rPr lang="en-NZ" sz="3200" i="1"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Algorithmic </a:t>
            </a:r>
            <a:r>
              <a:rPr lang="en-NZ" sz="3200" i="1" dirty="0">
                <a:solidFill>
                  <a:schemeClr val="bg1"/>
                </a:solidFill>
                <a:latin typeface="Malgun Gothic" pitchFamily="34" charset="-127"/>
                <a:ea typeface="Malgun Gothic" pitchFamily="34" charset="-127"/>
              </a:rPr>
              <a:t>vs </a:t>
            </a:r>
            <a:r>
              <a:rPr lang="en-NZ" sz="3200" dirty="0">
                <a:solidFill>
                  <a:schemeClr val="bg1"/>
                </a:solidFill>
                <a:latin typeface="Malgun Gothic" pitchFamily="34" charset="-127"/>
                <a:ea typeface="Malgun Gothic" pitchFamily="34" charset="-127"/>
              </a:rPr>
              <a:t>epistemic opacity (</a:t>
            </a:r>
            <a:r>
              <a:rPr lang="en-NZ" sz="3200" dirty="0" err="1">
                <a:solidFill>
                  <a:schemeClr val="bg1"/>
                </a:solidFill>
                <a:latin typeface="Malgun Gothic" pitchFamily="34" charset="-127"/>
                <a:ea typeface="Malgun Gothic" pitchFamily="34" charset="-127"/>
              </a:rPr>
              <a:t>pg</a:t>
            </a:r>
            <a:r>
              <a:rPr lang="en-NZ" sz="3200" dirty="0">
                <a:solidFill>
                  <a:schemeClr val="bg1"/>
                </a:solidFill>
                <a:latin typeface="Malgun Gothic" pitchFamily="34" charset="-127"/>
                <a:ea typeface="Malgun Gothic" pitchFamily="34" charset="-127"/>
              </a:rPr>
              <a:t> 2/3) </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Trust </a:t>
            </a:r>
            <a:r>
              <a:rPr lang="en-NZ" sz="3200" i="1" dirty="0">
                <a:solidFill>
                  <a:schemeClr val="bg1"/>
                </a:solidFill>
                <a:latin typeface="Malgun Gothic" pitchFamily="34" charset="-127"/>
                <a:ea typeface="Malgun Gothic" pitchFamily="34" charset="-127"/>
              </a:rPr>
              <a:t>vs</a:t>
            </a:r>
            <a:r>
              <a:rPr lang="en-NZ" sz="3200" dirty="0">
                <a:solidFill>
                  <a:schemeClr val="bg1"/>
                </a:solidFill>
                <a:latin typeface="Malgun Gothic" pitchFamily="34" charset="-127"/>
                <a:ea typeface="Malgun Gothic" pitchFamily="34" charset="-127"/>
              </a:rPr>
              <a:t> confidence </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Conclusions </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 </a:t>
            </a:r>
          </a:p>
        </p:txBody>
      </p:sp>
    </p:spTree>
    <p:extLst>
      <p:ext uri="{BB962C8B-B14F-4D97-AF65-F5344CB8AC3E}">
        <p14:creationId xmlns:p14="http://schemas.microsoft.com/office/powerpoint/2010/main" val="3119413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640960" cy="6264696"/>
          </a:xfrm>
        </p:spPr>
        <p:txBody>
          <a:bodyPr anchor="t">
            <a:normAutofit/>
          </a:bodyPr>
          <a:lstStyle/>
          <a:p>
            <a:pPr algn="l"/>
            <a:r>
              <a:rPr lang="en-US" b="1" dirty="0">
                <a:solidFill>
                  <a:schemeClr val="accent6">
                    <a:lumMod val="75000"/>
                  </a:schemeClr>
                </a:solidFill>
              </a:rPr>
              <a:t>What kinds of algorithms are we talking about? </a:t>
            </a:r>
            <a:br>
              <a:rPr lang="en-US" b="1" dirty="0">
                <a:solidFill>
                  <a:schemeClr val="accent6">
                    <a:lumMod val="75000"/>
                  </a:schemeClr>
                </a:solidFill>
              </a:rPr>
            </a:br>
            <a:br>
              <a:rPr lang="en-US" dirty="0"/>
            </a:br>
            <a:r>
              <a:rPr lang="en-US" sz="3200" dirty="0"/>
              <a:t>AI Machine learning</a:t>
            </a:r>
            <a:br>
              <a:rPr lang="en-US" sz="3200" dirty="0"/>
            </a:br>
            <a:r>
              <a:rPr lang="en-US" sz="3200" dirty="0"/>
              <a:t>Predictive modelling / Decision making </a:t>
            </a:r>
            <a:r>
              <a:rPr lang="en-US" sz="1800" dirty="0"/>
              <a:t>(Decision-subjects)</a:t>
            </a:r>
            <a:br>
              <a:rPr lang="en-US" sz="3200" dirty="0"/>
            </a:br>
            <a:r>
              <a:rPr lang="en-US" sz="3200" dirty="0"/>
              <a:t>Operating in ‘big data’ style environments</a:t>
            </a:r>
            <a:br>
              <a:rPr lang="en-US" sz="3200" dirty="0"/>
            </a:br>
            <a:r>
              <a:rPr lang="en-US" sz="3200" dirty="0"/>
              <a:t>Hundreds of data points (attributes/dimensions)</a:t>
            </a:r>
            <a:br>
              <a:rPr lang="en-US" sz="3200" dirty="0"/>
            </a:br>
            <a:r>
              <a:rPr lang="en-US" sz="3200" dirty="0"/>
              <a:t>Millions+ of rows</a:t>
            </a:r>
            <a:br>
              <a:rPr lang="en-US" sz="3200" dirty="0"/>
            </a:br>
            <a:r>
              <a:rPr lang="en-US" sz="3200" dirty="0"/>
              <a:t>Back propagation neural nets (many variations)</a:t>
            </a:r>
          </a:p>
        </p:txBody>
      </p:sp>
    </p:spTree>
    <p:extLst>
      <p:ext uri="{BB962C8B-B14F-4D97-AF65-F5344CB8AC3E}">
        <p14:creationId xmlns:p14="http://schemas.microsoft.com/office/powerpoint/2010/main" val="225290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640960" cy="6264696"/>
          </a:xfrm>
        </p:spPr>
        <p:txBody>
          <a:bodyPr anchor="t">
            <a:normAutofit fontScale="90000"/>
          </a:bodyPr>
          <a:lstStyle/>
          <a:p>
            <a:pPr algn="l"/>
            <a:r>
              <a:rPr lang="en-NZ" sz="2700" dirty="0">
                <a:solidFill>
                  <a:schemeClr val="accent6">
                    <a:lumMod val="75000"/>
                  </a:schemeClr>
                </a:solidFill>
              </a:rPr>
              <a:t>How do we guarantee authorities tasked with making decisions that impact our daily lives ensure those decisions are transparent and equitable?    </a:t>
            </a:r>
            <a:r>
              <a:rPr lang="en-NZ" sz="2700" b="1" dirty="0"/>
              <a:t>2 Kinds of bias</a:t>
            </a:r>
            <a:br>
              <a:rPr lang="en-NZ" sz="2700" dirty="0">
                <a:solidFill>
                  <a:schemeClr val="accent6">
                    <a:lumMod val="75000"/>
                  </a:schemeClr>
                </a:solidFill>
              </a:rPr>
            </a:br>
            <a:br>
              <a:rPr lang="en-NZ" sz="2700" dirty="0"/>
            </a:br>
            <a:r>
              <a:rPr lang="en-NZ" sz="2700" dirty="0"/>
              <a:t>Differences in moral opinion about many social issues is at best emotional and political in nature. </a:t>
            </a:r>
            <a:br>
              <a:rPr lang="en-NZ" sz="2700" dirty="0"/>
            </a:br>
            <a:br>
              <a:rPr lang="en-NZ" sz="2700" dirty="0"/>
            </a:br>
            <a:r>
              <a:rPr lang="en-NZ" sz="2700" dirty="0"/>
              <a:t>Many of the people that are morally affected are at the fringes of society already. This already raises issues of in built bias.  </a:t>
            </a:r>
            <a:br>
              <a:rPr lang="en-NZ" sz="2700" dirty="0"/>
            </a:br>
            <a:br>
              <a:rPr lang="en-NZ" sz="2700" dirty="0"/>
            </a:br>
            <a:r>
              <a:rPr lang="en-NZ" sz="2700" dirty="0"/>
              <a:t>Individuals </a:t>
            </a:r>
            <a:r>
              <a:rPr lang="en-NZ" sz="2700" b="1" dirty="0"/>
              <a:t>using the algorithms </a:t>
            </a:r>
            <a:r>
              <a:rPr lang="en-NZ" sz="2700" dirty="0"/>
              <a:t>to form decisions are swayed by </a:t>
            </a:r>
            <a:r>
              <a:rPr lang="en-NZ" sz="2700" i="1" dirty="0"/>
              <a:t>confirmation bias </a:t>
            </a:r>
            <a:r>
              <a:rPr lang="en-NZ" sz="2700" dirty="0"/>
              <a:t>(O’Conner, 2008). Thus, the machine says </a:t>
            </a:r>
            <a:r>
              <a:rPr lang="en-NZ" sz="2700" i="1" dirty="0"/>
              <a:t>x</a:t>
            </a:r>
            <a:r>
              <a:rPr lang="en-NZ" sz="2700" dirty="0"/>
              <a:t> therefore </a:t>
            </a:r>
            <a:r>
              <a:rPr lang="en-NZ" sz="2700" i="1" dirty="0"/>
              <a:t>x</a:t>
            </a:r>
            <a:r>
              <a:rPr lang="en-NZ" sz="2700" dirty="0"/>
              <a:t> must be true.</a:t>
            </a:r>
            <a:br>
              <a:rPr lang="en-NZ" sz="2700" dirty="0"/>
            </a:br>
            <a:br>
              <a:rPr lang="en-NZ" sz="2700" dirty="0"/>
            </a:br>
            <a:r>
              <a:rPr lang="en-NZ" sz="2700" dirty="0"/>
              <a:t>Those that employ stereotypes are more likely to be swayed by stereotype confirming information.</a:t>
            </a:r>
            <a:br>
              <a:rPr lang="en-NZ" sz="2700" dirty="0"/>
            </a:br>
            <a:br>
              <a:rPr lang="en-US" dirty="0"/>
            </a:br>
            <a:br>
              <a:rPr lang="en-US" dirty="0"/>
            </a:br>
            <a:endParaRPr lang="en-US" sz="3200" dirty="0"/>
          </a:p>
        </p:txBody>
      </p:sp>
    </p:spTree>
    <p:extLst>
      <p:ext uri="{BB962C8B-B14F-4D97-AF65-F5344CB8AC3E}">
        <p14:creationId xmlns:p14="http://schemas.microsoft.com/office/powerpoint/2010/main" val="136253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5760640"/>
          </a:xfrm>
        </p:spPr>
        <p:txBody>
          <a:bodyPr anchor="t">
            <a:normAutofit fontScale="90000"/>
          </a:bodyPr>
          <a:lstStyle/>
          <a:p>
            <a:pPr algn="l"/>
            <a:r>
              <a:rPr lang="en-NZ" dirty="0">
                <a:solidFill>
                  <a:schemeClr val="bg1"/>
                </a:solidFill>
                <a:latin typeface="Malgun Gothic" pitchFamily="34" charset="-127"/>
                <a:ea typeface="Malgun Gothic" pitchFamily="34" charset="-127"/>
              </a:rPr>
              <a:t>Kinds of Opacity </a:t>
            </a:r>
            <a:r>
              <a:rPr lang="en-NZ" sz="2200" dirty="0">
                <a:solidFill>
                  <a:schemeClr val="bg1"/>
                </a:solidFill>
                <a:latin typeface="Malgun Gothic" pitchFamily="34" charset="-127"/>
                <a:ea typeface="Malgun Gothic" pitchFamily="34" charset="-127"/>
              </a:rPr>
              <a:t>(</a:t>
            </a:r>
            <a:r>
              <a:rPr lang="en-NZ" sz="2200" dirty="0" err="1">
                <a:solidFill>
                  <a:schemeClr val="bg1"/>
                </a:solidFill>
                <a:latin typeface="Malgun Gothic" pitchFamily="34" charset="-127"/>
                <a:ea typeface="Malgun Gothic" pitchFamily="34" charset="-127"/>
              </a:rPr>
              <a:t>pg</a:t>
            </a:r>
            <a:r>
              <a:rPr lang="en-NZ" sz="2200" dirty="0">
                <a:solidFill>
                  <a:schemeClr val="bg1"/>
                </a:solidFill>
                <a:latin typeface="Malgun Gothic" pitchFamily="34" charset="-127"/>
                <a:ea typeface="Malgun Gothic" pitchFamily="34" charset="-127"/>
              </a:rPr>
              <a:t> 4-5)</a:t>
            </a:r>
            <a:br>
              <a:rPr lang="en-NZ" dirty="0">
                <a:solidFill>
                  <a:schemeClr val="bg1"/>
                </a:solidFill>
                <a:latin typeface="Malgun Gothic" pitchFamily="34" charset="-127"/>
                <a:ea typeface="Malgun Gothic" pitchFamily="34" charset="-127"/>
              </a:rPr>
            </a:br>
            <a:r>
              <a:rPr lang="en-NZ" dirty="0">
                <a:solidFill>
                  <a:schemeClr val="bg1"/>
                </a:solidFill>
                <a:latin typeface="Malgun Gothic" pitchFamily="34" charset="-127"/>
                <a:ea typeface="Malgun Gothic" pitchFamily="34" charset="-127"/>
              </a:rPr>
              <a:t>	</a:t>
            </a:r>
            <a:r>
              <a:rPr lang="en-NZ" sz="3600" dirty="0">
                <a:solidFill>
                  <a:schemeClr val="bg1"/>
                </a:solidFill>
                <a:latin typeface="Malgun Gothic" pitchFamily="34" charset="-127"/>
                <a:ea typeface="Malgun Gothic" pitchFamily="34" charset="-127"/>
              </a:rPr>
              <a:t>Deliberate </a:t>
            </a:r>
            <a:br>
              <a:rPr lang="en-NZ" sz="3600" dirty="0">
                <a:solidFill>
                  <a:schemeClr val="bg1"/>
                </a:solidFill>
                <a:latin typeface="Malgun Gothic" pitchFamily="34" charset="-127"/>
                <a:ea typeface="Malgun Gothic" pitchFamily="34" charset="-127"/>
              </a:rPr>
            </a:br>
            <a:r>
              <a:rPr lang="en-NZ" sz="3600" dirty="0">
                <a:solidFill>
                  <a:schemeClr val="bg1"/>
                </a:solidFill>
                <a:latin typeface="Malgun Gothic" pitchFamily="34" charset="-127"/>
                <a:ea typeface="Malgun Gothic" pitchFamily="34" charset="-127"/>
              </a:rPr>
              <a:t>	Technical Illiteracy </a:t>
            </a:r>
            <a:br>
              <a:rPr lang="en-NZ" sz="3600" dirty="0">
                <a:solidFill>
                  <a:schemeClr val="bg1"/>
                </a:solidFill>
                <a:latin typeface="Malgun Gothic" pitchFamily="34" charset="-127"/>
                <a:ea typeface="Malgun Gothic" pitchFamily="34" charset="-127"/>
              </a:rPr>
            </a:br>
            <a:r>
              <a:rPr lang="en-NZ" sz="3600" dirty="0">
                <a:solidFill>
                  <a:schemeClr val="bg1"/>
                </a:solidFill>
                <a:latin typeface="Malgun Gothic" pitchFamily="34" charset="-127"/>
                <a:ea typeface="Malgun Gothic" pitchFamily="34" charset="-127"/>
              </a:rPr>
              <a:t>	Scale </a:t>
            </a:r>
            <a:r>
              <a:rPr lang="en-NZ" sz="2400" dirty="0">
                <a:solidFill>
                  <a:schemeClr val="bg1"/>
                </a:solidFill>
                <a:latin typeface="Malgun Gothic" pitchFamily="34" charset="-127"/>
                <a:ea typeface="Malgun Gothic" pitchFamily="34" charset="-127"/>
              </a:rPr>
              <a:t>(The dimensionality problem)</a:t>
            </a:r>
            <a:br>
              <a:rPr lang="en-NZ" sz="2400" dirty="0">
                <a:solidFill>
                  <a:schemeClr val="bg1"/>
                </a:solidFill>
                <a:latin typeface="Malgun Gothic" pitchFamily="34" charset="-127"/>
                <a:ea typeface="Malgun Gothic" pitchFamily="34" charset="-127"/>
              </a:rPr>
            </a:br>
            <a:r>
              <a:rPr lang="en-NZ" sz="2400" dirty="0">
                <a:solidFill>
                  <a:schemeClr val="bg1"/>
                </a:solidFill>
                <a:latin typeface="Malgun Gothic" pitchFamily="34" charset="-127"/>
                <a:ea typeface="Malgun Gothic" pitchFamily="34" charset="-127"/>
              </a:rPr>
              <a:t>	(</a:t>
            </a:r>
            <a:r>
              <a:rPr lang="en-NZ" sz="2400" i="1" dirty="0">
                <a:solidFill>
                  <a:schemeClr val="bg1"/>
                </a:solidFill>
                <a:latin typeface="Malgun Gothic" pitchFamily="34" charset="-127"/>
                <a:ea typeface="Malgun Gothic" pitchFamily="34" charset="-127"/>
              </a:rPr>
              <a:t>Burrell</a:t>
            </a:r>
            <a:r>
              <a:rPr lang="en-NZ" sz="2400" dirty="0">
                <a:solidFill>
                  <a:schemeClr val="bg1"/>
                </a:solidFill>
                <a:latin typeface="Malgun Gothic" pitchFamily="34" charset="-127"/>
                <a:ea typeface="Malgun Gothic" pitchFamily="34" charset="-127"/>
              </a:rPr>
              <a:t>, 2016)</a:t>
            </a:r>
            <a:br>
              <a:rPr lang="en-NZ" sz="2400" dirty="0">
                <a:solidFill>
                  <a:schemeClr val="bg1"/>
                </a:solidFill>
                <a:latin typeface="Malgun Gothic" pitchFamily="34" charset="-127"/>
                <a:ea typeface="Malgun Gothic" pitchFamily="34" charset="-127"/>
              </a:rPr>
            </a:br>
            <a:r>
              <a:rPr lang="en-NZ" sz="2400" dirty="0">
                <a:solidFill>
                  <a:schemeClr val="bg1"/>
                </a:solidFill>
                <a:latin typeface="Malgun Gothic" pitchFamily="34" charset="-127"/>
                <a:ea typeface="Malgun Gothic" pitchFamily="34" charset="-127"/>
              </a:rPr>
              <a:t>	</a:t>
            </a:r>
            <a:r>
              <a:rPr lang="en-NZ" sz="3600" dirty="0">
                <a:solidFill>
                  <a:schemeClr val="bg1"/>
                </a:solidFill>
                <a:latin typeface="Malgun Gothic" pitchFamily="34" charset="-127"/>
                <a:ea typeface="Malgun Gothic" pitchFamily="34" charset="-127"/>
              </a:rPr>
              <a:t>‘Many Hands’ (</a:t>
            </a:r>
            <a:r>
              <a:rPr lang="en-NZ" sz="2400" i="1" dirty="0" err="1">
                <a:solidFill>
                  <a:schemeClr val="bg1"/>
                </a:solidFill>
                <a:latin typeface="Malgun Gothic" pitchFamily="34" charset="-127"/>
                <a:ea typeface="Malgun Gothic" pitchFamily="34" charset="-127"/>
              </a:rPr>
              <a:t>Nissenbaum</a:t>
            </a:r>
            <a:r>
              <a:rPr lang="en-NZ" sz="2400" dirty="0">
                <a:solidFill>
                  <a:schemeClr val="bg1"/>
                </a:solidFill>
                <a:latin typeface="Malgun Gothic" pitchFamily="34" charset="-127"/>
                <a:ea typeface="Malgun Gothic" pitchFamily="34" charset="-127"/>
              </a:rPr>
              <a:t>, 2007)</a:t>
            </a:r>
            <a:br>
              <a:rPr lang="en-NZ" sz="2400" dirty="0">
                <a:solidFill>
                  <a:schemeClr val="bg1"/>
                </a:solidFill>
                <a:latin typeface="Malgun Gothic" pitchFamily="34" charset="-127"/>
                <a:ea typeface="Malgun Gothic" pitchFamily="34" charset="-127"/>
              </a:rPr>
            </a:br>
            <a:r>
              <a:rPr lang="en-NZ" sz="2400" dirty="0">
                <a:solidFill>
                  <a:schemeClr val="bg1"/>
                </a:solidFill>
                <a:latin typeface="Malgun Gothic" pitchFamily="34" charset="-127"/>
                <a:ea typeface="Malgun Gothic" pitchFamily="34" charset="-127"/>
              </a:rPr>
              <a:t>	</a:t>
            </a:r>
            <a:r>
              <a:rPr lang="en-NZ" sz="2400" b="1" dirty="0">
                <a:solidFill>
                  <a:schemeClr val="accent6">
                    <a:lumMod val="75000"/>
                  </a:schemeClr>
                </a:solidFill>
                <a:latin typeface="Malgun Gothic" pitchFamily="34" charset="-127"/>
                <a:ea typeface="Malgun Gothic" pitchFamily="34" charset="-127"/>
              </a:rPr>
              <a:t>Algorithmically but </a:t>
            </a:r>
            <a:r>
              <a:rPr lang="en-NZ" sz="2400" b="1" i="1" dirty="0">
                <a:solidFill>
                  <a:schemeClr val="accent6">
                    <a:lumMod val="75000"/>
                  </a:schemeClr>
                </a:solidFill>
                <a:latin typeface="Malgun Gothic" pitchFamily="34" charset="-127"/>
                <a:ea typeface="Malgun Gothic" pitchFamily="34" charset="-127"/>
              </a:rPr>
              <a:t>not</a:t>
            </a:r>
            <a:r>
              <a:rPr lang="en-NZ" sz="2400" b="1" dirty="0">
                <a:solidFill>
                  <a:schemeClr val="accent6">
                    <a:lumMod val="75000"/>
                  </a:schemeClr>
                </a:solidFill>
                <a:latin typeface="Malgun Gothic" pitchFamily="34" charset="-127"/>
                <a:ea typeface="Malgun Gothic" pitchFamily="34" charset="-127"/>
              </a:rPr>
              <a:t> epistemically opaque</a:t>
            </a:r>
            <a:r>
              <a:rPr lang="en-NZ" sz="2400" dirty="0">
                <a:solidFill>
                  <a:schemeClr val="bg1"/>
                </a:solidFill>
                <a:latin typeface="Malgun Gothic" pitchFamily="34" charset="-127"/>
                <a:ea typeface="Malgun Gothic" pitchFamily="34" charset="-127"/>
              </a:rPr>
              <a:t> </a:t>
            </a:r>
            <a:br>
              <a:rPr lang="en-NZ" sz="3600" dirty="0">
                <a:solidFill>
                  <a:schemeClr val="bg1"/>
                </a:solidFill>
                <a:latin typeface="Malgun Gothic" pitchFamily="34" charset="-127"/>
                <a:ea typeface="Malgun Gothic" pitchFamily="34" charset="-127"/>
              </a:rPr>
            </a:br>
            <a:br>
              <a:rPr lang="en-NZ" dirty="0">
                <a:solidFill>
                  <a:schemeClr val="bg1"/>
                </a:solidFill>
                <a:latin typeface="Malgun Gothic" pitchFamily="34" charset="-127"/>
                <a:ea typeface="Malgun Gothic" pitchFamily="34" charset="-127"/>
              </a:rPr>
            </a:br>
            <a:r>
              <a:rPr lang="en-NZ" dirty="0">
                <a:solidFill>
                  <a:schemeClr val="bg1"/>
                </a:solidFill>
                <a:latin typeface="Malgun Gothic" pitchFamily="34" charset="-127"/>
                <a:ea typeface="Malgun Gothic" pitchFamily="34" charset="-127"/>
              </a:rPr>
              <a:t>	</a:t>
            </a:r>
            <a:r>
              <a:rPr lang="en-NZ" sz="3600" dirty="0">
                <a:solidFill>
                  <a:schemeClr val="bg1"/>
                </a:solidFill>
                <a:latin typeface="Malgun Gothic" pitchFamily="34" charset="-127"/>
                <a:ea typeface="Malgun Gothic" pitchFamily="34" charset="-127"/>
              </a:rPr>
              <a:t>Emergent Opacity </a:t>
            </a:r>
            <a:r>
              <a:rPr lang="en-NZ" sz="2400" dirty="0">
                <a:solidFill>
                  <a:schemeClr val="bg1"/>
                </a:solidFill>
                <a:latin typeface="Malgun Gothic" pitchFamily="34" charset="-127"/>
                <a:ea typeface="Malgun Gothic" pitchFamily="34" charset="-127"/>
              </a:rPr>
              <a:t>(</a:t>
            </a:r>
            <a:r>
              <a:rPr lang="en-NZ" sz="2400" i="1" dirty="0">
                <a:solidFill>
                  <a:schemeClr val="bg1"/>
                </a:solidFill>
                <a:latin typeface="Malgun Gothic" pitchFamily="34" charset="-127"/>
                <a:ea typeface="Malgun Gothic" pitchFamily="34" charset="-127"/>
              </a:rPr>
              <a:t>McKinlay</a:t>
            </a:r>
            <a:r>
              <a:rPr lang="en-NZ" sz="2400" dirty="0">
                <a:solidFill>
                  <a:schemeClr val="bg1"/>
                </a:solidFill>
                <a:latin typeface="Malgun Gothic" pitchFamily="34" charset="-127"/>
                <a:ea typeface="Malgun Gothic" pitchFamily="34" charset="-127"/>
              </a:rPr>
              <a:t>, 2020)</a:t>
            </a:r>
            <a:br>
              <a:rPr lang="en-NZ" sz="2400" dirty="0">
                <a:solidFill>
                  <a:schemeClr val="bg1"/>
                </a:solidFill>
                <a:latin typeface="Malgun Gothic" pitchFamily="34" charset="-127"/>
                <a:ea typeface="Malgun Gothic" pitchFamily="34" charset="-127"/>
              </a:rPr>
            </a:br>
            <a:r>
              <a:rPr lang="en-NZ" sz="2400" b="1" dirty="0">
                <a:solidFill>
                  <a:schemeClr val="accent6">
                    <a:lumMod val="75000"/>
                  </a:schemeClr>
                </a:solidFill>
                <a:latin typeface="Malgun Gothic" pitchFamily="34" charset="-127"/>
                <a:ea typeface="Malgun Gothic" pitchFamily="34" charset="-127"/>
              </a:rPr>
              <a:t> 	Algorithmically and epistemically opaque</a:t>
            </a:r>
            <a:br>
              <a:rPr lang="en-NZ" sz="2400" dirty="0">
                <a:solidFill>
                  <a:schemeClr val="bg1"/>
                </a:solidFill>
                <a:latin typeface="Malgun Gothic" pitchFamily="34" charset="-127"/>
                <a:ea typeface="Malgun Gothic" pitchFamily="34" charset="-127"/>
              </a:rPr>
            </a:br>
            <a:endParaRPr lang="en-NZ" sz="2400" dirty="0">
              <a:solidFill>
                <a:schemeClr val="bg1"/>
              </a:solidFill>
              <a:latin typeface="Malgun Gothic" pitchFamily="34" charset="-127"/>
              <a:ea typeface="Malgun Gothic" pitchFamily="34" charset="-127"/>
            </a:endParaRPr>
          </a:p>
        </p:txBody>
      </p:sp>
    </p:spTree>
    <p:extLst>
      <p:ext uri="{BB962C8B-B14F-4D97-AF65-F5344CB8AC3E}">
        <p14:creationId xmlns:p14="http://schemas.microsoft.com/office/powerpoint/2010/main" val="2756735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8229600" cy="5760640"/>
          </a:xfrm>
        </p:spPr>
        <p:txBody>
          <a:bodyPr anchor="t">
            <a:normAutofit fontScale="90000"/>
          </a:bodyPr>
          <a:lstStyle/>
          <a:p>
            <a:pPr algn="l"/>
            <a:r>
              <a:rPr lang="en-NZ" b="1" dirty="0">
                <a:solidFill>
                  <a:schemeClr val="accent6">
                    <a:lumMod val="75000"/>
                  </a:schemeClr>
                </a:solidFill>
                <a:latin typeface="Malgun Gothic" pitchFamily="34" charset="-127"/>
                <a:ea typeface="Malgun Gothic" pitchFamily="34" charset="-127"/>
              </a:rPr>
              <a:t>Emergent Opacity</a:t>
            </a:r>
            <a:br>
              <a:rPr lang="en-NZ" b="1" dirty="0">
                <a:solidFill>
                  <a:schemeClr val="accent6">
                    <a:lumMod val="75000"/>
                  </a:schemeClr>
                </a:solidFill>
                <a:latin typeface="Malgun Gothic" pitchFamily="34" charset="-127"/>
                <a:ea typeface="Malgun Gothic" pitchFamily="34" charset="-127"/>
              </a:rPr>
            </a:br>
            <a:br>
              <a:rPr lang="en-NZ" dirty="0">
                <a:solidFill>
                  <a:schemeClr val="bg1"/>
                </a:solidFill>
                <a:latin typeface="Malgun Gothic" pitchFamily="34" charset="-127"/>
                <a:ea typeface="Malgun Gothic" pitchFamily="34" charset="-127"/>
              </a:rPr>
            </a:br>
            <a:r>
              <a:rPr lang="en-NZ" sz="2400" dirty="0">
                <a:solidFill>
                  <a:schemeClr val="bg1"/>
                </a:solidFill>
                <a:latin typeface="Malgun Gothic" pitchFamily="34" charset="-127"/>
                <a:ea typeface="Malgun Gothic" pitchFamily="34" charset="-127"/>
              </a:rPr>
              <a:t>(</a:t>
            </a:r>
            <a:r>
              <a:rPr lang="en-NZ" sz="2400" i="1" dirty="0" err="1">
                <a:solidFill>
                  <a:schemeClr val="bg1"/>
                </a:solidFill>
                <a:latin typeface="Malgun Gothic" pitchFamily="34" charset="-127"/>
                <a:ea typeface="Malgun Gothic" pitchFamily="34" charset="-127"/>
              </a:rPr>
              <a:t>Bedau</a:t>
            </a:r>
            <a:r>
              <a:rPr lang="en-NZ" sz="2400" i="1" dirty="0">
                <a:solidFill>
                  <a:schemeClr val="bg1"/>
                </a:solidFill>
                <a:latin typeface="Malgun Gothic" pitchFamily="34" charset="-127"/>
                <a:ea typeface="Malgun Gothic" pitchFamily="34" charset="-127"/>
              </a:rPr>
              <a:t>,</a:t>
            </a:r>
            <a:r>
              <a:rPr lang="en-NZ" sz="2400" dirty="0">
                <a:solidFill>
                  <a:schemeClr val="bg1"/>
                </a:solidFill>
                <a:latin typeface="Malgun Gothic" pitchFamily="34" charset="-127"/>
                <a:ea typeface="Malgun Gothic" pitchFamily="34" charset="-127"/>
              </a:rPr>
              <a:t> 1997)</a:t>
            </a:r>
            <a:r>
              <a:rPr lang="en-NZ" sz="3600" dirty="0">
                <a:solidFill>
                  <a:schemeClr val="bg1"/>
                </a:solidFill>
                <a:latin typeface="Malgun Gothic" pitchFamily="34" charset="-127"/>
                <a:ea typeface="Malgun Gothic" pitchFamily="34" charset="-127"/>
              </a:rPr>
              <a:t> </a:t>
            </a:r>
            <a:r>
              <a:rPr lang="en-NZ" sz="2800" b="1" dirty="0">
                <a:solidFill>
                  <a:schemeClr val="bg1"/>
                </a:solidFill>
                <a:latin typeface="Malgun Gothic" pitchFamily="34" charset="-127"/>
                <a:ea typeface="Malgun Gothic" pitchFamily="34" charset="-127"/>
              </a:rPr>
              <a:t>Weak Emergence </a:t>
            </a:r>
            <a:r>
              <a:rPr lang="en-NZ" sz="2800" dirty="0">
                <a:solidFill>
                  <a:schemeClr val="bg1"/>
                </a:solidFill>
                <a:latin typeface="Malgun Gothic" pitchFamily="34" charset="-127"/>
                <a:ea typeface="Malgun Gothic" pitchFamily="34" charset="-127"/>
              </a:rPr>
              <a:t>(in relation to simulation, unexpected or emergent patterns of behaviour, </a:t>
            </a:r>
            <a:r>
              <a:rPr lang="en-NZ" sz="2800" dirty="0" err="1">
                <a:solidFill>
                  <a:schemeClr val="bg1"/>
                </a:solidFill>
                <a:latin typeface="Malgun Gothic" pitchFamily="34" charset="-127"/>
                <a:ea typeface="Malgun Gothic" pitchFamily="34" charset="-127"/>
              </a:rPr>
              <a:t>pg</a:t>
            </a:r>
            <a:r>
              <a:rPr lang="en-NZ" sz="2800" dirty="0">
                <a:solidFill>
                  <a:schemeClr val="bg1"/>
                </a:solidFill>
                <a:latin typeface="Malgun Gothic" pitchFamily="34" charset="-127"/>
                <a:ea typeface="Malgun Gothic" pitchFamily="34" charset="-127"/>
              </a:rPr>
              <a:t> 6)</a:t>
            </a:r>
            <a:br>
              <a:rPr lang="en-NZ" sz="2800" dirty="0">
                <a:solidFill>
                  <a:schemeClr val="bg1"/>
                </a:solidFill>
                <a:latin typeface="Malgun Gothic" pitchFamily="34" charset="-127"/>
                <a:ea typeface="Malgun Gothic" pitchFamily="34" charset="-127"/>
              </a:rPr>
            </a:br>
            <a:r>
              <a:rPr lang="en-NZ" sz="2800" dirty="0">
                <a:solidFill>
                  <a:schemeClr val="bg1"/>
                </a:solidFill>
                <a:latin typeface="Malgun Gothic" pitchFamily="34" charset="-127"/>
                <a:ea typeface="Malgun Gothic" pitchFamily="34" charset="-127"/>
              </a:rPr>
              <a:t>A number of micro-level states, the number and identity of which can change. Macro-states are structural, constituted wholly out of micro-level states.</a:t>
            </a:r>
            <a:br>
              <a:rPr lang="en-NZ" sz="2800" dirty="0">
                <a:solidFill>
                  <a:schemeClr val="bg1"/>
                </a:solidFill>
                <a:latin typeface="Malgun Gothic" pitchFamily="34" charset="-127"/>
                <a:ea typeface="Malgun Gothic" pitchFamily="34" charset="-127"/>
              </a:rPr>
            </a:br>
            <a:r>
              <a:rPr lang="en-NZ" sz="2400" dirty="0">
                <a:solidFill>
                  <a:schemeClr val="bg1"/>
                </a:solidFill>
                <a:latin typeface="Malgun Gothic" pitchFamily="34" charset="-127"/>
                <a:ea typeface="Malgun Gothic" pitchFamily="34" charset="-127"/>
              </a:rPr>
              <a:t>	</a:t>
            </a:r>
            <a:br>
              <a:rPr lang="en-NZ" sz="2400" dirty="0">
                <a:solidFill>
                  <a:schemeClr val="bg1"/>
                </a:solidFill>
                <a:latin typeface="Malgun Gothic" pitchFamily="34" charset="-127"/>
                <a:ea typeface="Malgun Gothic" pitchFamily="34" charset="-127"/>
              </a:rPr>
            </a:br>
            <a:br>
              <a:rPr lang="en-NZ" sz="3600" dirty="0">
                <a:solidFill>
                  <a:schemeClr val="bg1"/>
                </a:solidFill>
                <a:latin typeface="Malgun Gothic" pitchFamily="34" charset="-127"/>
                <a:ea typeface="Malgun Gothic" pitchFamily="34" charset="-127"/>
              </a:rPr>
            </a:br>
            <a:r>
              <a:rPr lang="en-NZ" sz="2400" dirty="0">
                <a:solidFill>
                  <a:schemeClr val="bg1"/>
                </a:solidFill>
                <a:latin typeface="Malgun Gothic" pitchFamily="34" charset="-127"/>
                <a:ea typeface="Malgun Gothic" pitchFamily="34" charset="-127"/>
              </a:rPr>
              <a:t>(</a:t>
            </a:r>
            <a:r>
              <a:rPr lang="en-NZ" sz="2400" i="1" dirty="0">
                <a:solidFill>
                  <a:schemeClr val="bg1"/>
                </a:solidFill>
                <a:latin typeface="Malgun Gothic" pitchFamily="34" charset="-127"/>
                <a:ea typeface="Malgun Gothic" pitchFamily="34" charset="-127"/>
              </a:rPr>
              <a:t>Humphrey,</a:t>
            </a:r>
            <a:r>
              <a:rPr lang="en-NZ" sz="2400" dirty="0">
                <a:solidFill>
                  <a:schemeClr val="bg1"/>
                </a:solidFill>
                <a:latin typeface="Malgun Gothic" pitchFamily="34" charset="-127"/>
                <a:ea typeface="Malgun Gothic" pitchFamily="34" charset="-127"/>
              </a:rPr>
              <a:t> 2008) </a:t>
            </a:r>
            <a:r>
              <a:rPr lang="en-NZ" sz="2800" b="1" dirty="0">
                <a:solidFill>
                  <a:schemeClr val="bg1"/>
                </a:solidFill>
                <a:latin typeface="Malgun Gothic" pitchFamily="34" charset="-127"/>
                <a:ea typeface="Malgun Gothic" pitchFamily="34" charset="-127"/>
              </a:rPr>
              <a:t>Opacity in computer simulation</a:t>
            </a:r>
            <a:br>
              <a:rPr lang="en-NZ" sz="2800" dirty="0">
                <a:solidFill>
                  <a:schemeClr val="bg1"/>
                </a:solidFill>
                <a:latin typeface="Malgun Gothic" pitchFamily="34" charset="-127"/>
                <a:ea typeface="Malgun Gothic" pitchFamily="34" charset="-127"/>
              </a:rPr>
            </a:br>
            <a:r>
              <a:rPr lang="en-NZ" sz="2800" i="1" dirty="0">
                <a:solidFill>
                  <a:schemeClr val="bg1"/>
                </a:solidFill>
                <a:latin typeface="Malgun Gothic" pitchFamily="34" charset="-127"/>
                <a:ea typeface="Malgun Gothic" pitchFamily="34" charset="-127"/>
              </a:rPr>
              <a:t>epistemically opaque</a:t>
            </a:r>
            <a:r>
              <a:rPr lang="en-NZ" sz="2800" dirty="0">
                <a:solidFill>
                  <a:schemeClr val="bg1"/>
                </a:solidFill>
                <a:latin typeface="Malgun Gothic" pitchFamily="34" charset="-127"/>
                <a:ea typeface="Malgun Gothic" pitchFamily="34" charset="-127"/>
              </a:rPr>
              <a:t> to </a:t>
            </a:r>
            <a:r>
              <a:rPr lang="en-NZ" sz="2800" i="1" dirty="0">
                <a:solidFill>
                  <a:schemeClr val="bg1"/>
                </a:solidFill>
                <a:latin typeface="Malgun Gothic" pitchFamily="34" charset="-127"/>
                <a:ea typeface="Malgun Gothic" pitchFamily="34" charset="-127"/>
              </a:rPr>
              <a:t>P</a:t>
            </a:r>
            <a:r>
              <a:rPr lang="en-NZ" sz="2800" dirty="0">
                <a:solidFill>
                  <a:schemeClr val="bg1"/>
                </a:solidFill>
                <a:latin typeface="Malgun Gothic" pitchFamily="34" charset="-127"/>
                <a:ea typeface="Malgun Gothic" pitchFamily="34" charset="-127"/>
              </a:rPr>
              <a:t> </a:t>
            </a:r>
            <a:r>
              <a:rPr lang="en-NZ" sz="2800" dirty="0" err="1">
                <a:solidFill>
                  <a:schemeClr val="bg1"/>
                </a:solidFill>
                <a:latin typeface="Malgun Gothic" pitchFamily="34" charset="-127"/>
                <a:ea typeface="Malgun Gothic" pitchFamily="34" charset="-127"/>
              </a:rPr>
              <a:t>iff</a:t>
            </a:r>
            <a:r>
              <a:rPr lang="en-NZ" sz="2800" dirty="0">
                <a:solidFill>
                  <a:schemeClr val="bg1"/>
                </a:solidFill>
                <a:latin typeface="Malgun Gothic" pitchFamily="34" charset="-127"/>
                <a:ea typeface="Malgun Gothic" pitchFamily="34" charset="-127"/>
              </a:rPr>
              <a:t> it is impossible for </a:t>
            </a:r>
            <a:r>
              <a:rPr lang="en-NZ" sz="2800" i="1" dirty="0">
                <a:solidFill>
                  <a:schemeClr val="bg1"/>
                </a:solidFill>
                <a:latin typeface="Malgun Gothic" pitchFamily="34" charset="-127"/>
                <a:ea typeface="Malgun Gothic" pitchFamily="34" charset="-127"/>
              </a:rPr>
              <a:t>P</a:t>
            </a:r>
            <a:r>
              <a:rPr lang="en-NZ" sz="2800" dirty="0">
                <a:solidFill>
                  <a:schemeClr val="bg1"/>
                </a:solidFill>
                <a:latin typeface="Malgun Gothic" pitchFamily="34" charset="-127"/>
                <a:ea typeface="Malgun Gothic" pitchFamily="34" charset="-127"/>
              </a:rPr>
              <a:t> to know all epistemically relevant elements of the process.</a:t>
            </a:r>
          </a:p>
        </p:txBody>
      </p:sp>
    </p:spTree>
    <p:extLst>
      <p:ext uri="{BB962C8B-B14F-4D97-AF65-F5344CB8AC3E}">
        <p14:creationId xmlns:p14="http://schemas.microsoft.com/office/powerpoint/2010/main" val="1052849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3B7D1D24-9660-4248-86E7-E341A09A51D0}"/>
              </a:ext>
            </a:extLst>
          </p:cNvPr>
          <p:cNvSpPr>
            <a:spLocks noGrp="1" noChangeArrowheads="1"/>
          </p:cNvSpPr>
          <p:nvPr>
            <p:ph type="title"/>
          </p:nvPr>
        </p:nvSpPr>
        <p:spPr/>
        <p:txBody>
          <a:bodyPr/>
          <a:lstStyle/>
          <a:p>
            <a:pPr>
              <a:defRPr/>
            </a:pPr>
            <a:r>
              <a:rPr lang="en-US" dirty="0"/>
              <a:t>2 Final Topics</a:t>
            </a:r>
          </a:p>
        </p:txBody>
      </p:sp>
      <p:sp>
        <p:nvSpPr>
          <p:cNvPr id="47107" name="Rectangle 3">
            <a:extLst>
              <a:ext uri="{FF2B5EF4-FFF2-40B4-BE49-F238E27FC236}">
                <a16:creationId xmlns:a16="http://schemas.microsoft.com/office/drawing/2014/main" id="{54CB202D-89E5-504D-AFDE-F4B45CBD4266}"/>
              </a:ext>
            </a:extLst>
          </p:cNvPr>
          <p:cNvSpPr>
            <a:spLocks noGrp="1"/>
          </p:cNvSpPr>
          <p:nvPr>
            <p:ph idx="1"/>
          </p:nvPr>
        </p:nvSpPr>
        <p:spPr>
          <a:xfrm>
            <a:off x="352843" y="1412776"/>
            <a:ext cx="8438320" cy="4969888"/>
          </a:xfrm>
        </p:spPr>
        <p:txBody>
          <a:bodyPr>
            <a:normAutofit/>
          </a:bodyPr>
          <a:lstStyle/>
          <a:p>
            <a:r>
              <a:rPr lang="en-NZ" altLang="zh-CN" sz="2215" dirty="0"/>
              <a:t>The Ethics of Artificial Intelligence – a brief summary of the main issues. </a:t>
            </a:r>
          </a:p>
          <a:p>
            <a:endParaRPr lang="en-NZ" altLang="zh-CN" sz="2215" b="1" i="1" dirty="0"/>
          </a:p>
          <a:p>
            <a:r>
              <a:rPr lang="en-NZ" altLang="zh-CN" sz="2215" b="1" dirty="0"/>
              <a:t>Trust and Algorithmic Opacity</a:t>
            </a:r>
            <a:r>
              <a:rPr lang="en-NZ" altLang="zh-CN" sz="2215" dirty="0"/>
              <a:t>. A summary of my chapter in </a:t>
            </a:r>
            <a:r>
              <a:rPr lang="en-NZ" altLang="zh-CN" sz="2215" i="1" dirty="0"/>
              <a:t>Big Data and Democracy</a:t>
            </a:r>
            <a:r>
              <a:rPr lang="en-NZ" altLang="zh-CN" sz="2215" dirty="0"/>
              <a:t>, Edinburgh University Press, 2020</a:t>
            </a:r>
          </a:p>
          <a:p>
            <a:pPr marL="0" indent="0">
              <a:buNone/>
            </a:pPr>
            <a:endParaRPr lang="en-NZ" altLang="zh-CN" sz="2215" b="1" i="1" dirty="0"/>
          </a:p>
          <a:p>
            <a:pPr marL="0" indent="0">
              <a:buNone/>
            </a:pPr>
            <a:endParaRPr lang="en-NZ" altLang="zh-CN" sz="2215" dirty="0"/>
          </a:p>
          <a:p>
            <a:pPr marL="0" indent="0">
              <a:buNone/>
            </a:pPr>
            <a:endParaRPr lang="en-NZ" altLang="zh-CN" sz="2215" dirty="0"/>
          </a:p>
        </p:txBody>
      </p:sp>
    </p:spTree>
    <p:extLst>
      <p:ext uri="{BB962C8B-B14F-4D97-AF65-F5344CB8AC3E}">
        <p14:creationId xmlns:p14="http://schemas.microsoft.com/office/powerpoint/2010/main" val="1377417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467544" y="620688"/>
            <a:ext cx="8229600" cy="5688632"/>
          </a:xfrm>
        </p:spPr>
        <p:txBody>
          <a:bodyPr anchor="t">
            <a:normAutofit fontScale="90000"/>
          </a:bodyPr>
          <a:lstStyle/>
          <a:p>
            <a:pPr algn="l">
              <a:spcAft>
                <a:spcPts val="2400"/>
              </a:spcAft>
            </a:pPr>
            <a:r>
              <a:rPr lang="en-NZ" b="1" dirty="0">
                <a:solidFill>
                  <a:schemeClr val="bg1"/>
                </a:solidFill>
                <a:latin typeface="Malgun Gothic" pitchFamily="34" charset="-127"/>
                <a:ea typeface="Malgun Gothic" pitchFamily="34" charset="-127"/>
              </a:rPr>
              <a:t>Trust and non-human agents</a:t>
            </a:r>
            <a:br>
              <a:rPr lang="en-NZ" dirty="0">
                <a:solidFill>
                  <a:schemeClr val="bg1"/>
                </a:solidFill>
                <a:latin typeface="Malgun Gothic" pitchFamily="34" charset="-127"/>
                <a:ea typeface="Malgun Gothic" pitchFamily="34" charset="-127"/>
              </a:rPr>
            </a:br>
            <a:br>
              <a:rPr lang="en-NZ" sz="1600" dirty="0">
                <a:solidFill>
                  <a:schemeClr val="bg1"/>
                </a:solidFill>
                <a:latin typeface="Malgun Gothic" pitchFamily="34" charset="-127"/>
                <a:ea typeface="Malgun Gothic" pitchFamily="34" charset="-127"/>
              </a:rPr>
            </a:br>
            <a:r>
              <a:rPr lang="en-NZ" sz="2800" b="1" i="1" dirty="0">
                <a:solidFill>
                  <a:schemeClr val="bg1"/>
                </a:solidFill>
                <a:latin typeface="Malgun Gothic" pitchFamily="34" charset="-127"/>
                <a:ea typeface="Malgun Gothic" pitchFamily="34" charset="-127"/>
              </a:rPr>
              <a:t>Conceptions of e-Trust.</a:t>
            </a:r>
            <a:br>
              <a:rPr lang="en-NZ" sz="2800" b="1" dirty="0">
                <a:solidFill>
                  <a:schemeClr val="bg1"/>
                </a:solidFill>
                <a:latin typeface="Malgun Gothic" pitchFamily="34" charset="-127"/>
                <a:ea typeface="Malgun Gothic" pitchFamily="34" charset="-127"/>
              </a:rPr>
            </a:br>
            <a:r>
              <a:rPr lang="en-NZ" sz="2800" dirty="0">
                <a:solidFill>
                  <a:schemeClr val="bg1"/>
                </a:solidFill>
                <a:latin typeface="Malgun Gothic" pitchFamily="34" charset="-127"/>
                <a:ea typeface="Malgun Gothic" pitchFamily="34" charset="-127"/>
              </a:rPr>
              <a:t>For example: </a:t>
            </a:r>
            <a:br>
              <a:rPr lang="en-NZ" sz="2800" b="1" dirty="0">
                <a:solidFill>
                  <a:schemeClr val="bg1"/>
                </a:solidFill>
                <a:latin typeface="Malgun Gothic" pitchFamily="34" charset="-127"/>
                <a:ea typeface="Malgun Gothic" pitchFamily="34" charset="-127"/>
              </a:rPr>
            </a:br>
            <a:r>
              <a:rPr lang="en-NZ" sz="2800" i="1" dirty="0">
                <a:solidFill>
                  <a:schemeClr val="bg1"/>
                </a:solidFill>
                <a:latin typeface="Malgun Gothic" pitchFamily="34" charset="-127"/>
                <a:ea typeface="Malgun Gothic" pitchFamily="34" charset="-127"/>
              </a:rPr>
              <a:t>Simpson</a:t>
            </a:r>
            <a:r>
              <a:rPr lang="en-NZ" sz="2800" dirty="0">
                <a:solidFill>
                  <a:schemeClr val="bg1"/>
                </a:solidFill>
                <a:latin typeface="Malgun Gothic" pitchFamily="34" charset="-127"/>
                <a:ea typeface="Malgun Gothic" pitchFamily="34" charset="-127"/>
              </a:rPr>
              <a:t> (2017)  </a:t>
            </a:r>
            <a:r>
              <a:rPr lang="en-NZ" sz="2800" b="1" dirty="0">
                <a:solidFill>
                  <a:schemeClr val="accent6">
                    <a:lumMod val="75000"/>
                  </a:schemeClr>
                </a:solidFill>
                <a:latin typeface="Malgun Gothic" pitchFamily="34" charset="-127"/>
                <a:ea typeface="Malgun Gothic" pitchFamily="34" charset="-127"/>
              </a:rPr>
              <a:t>Evidence-constrained trust (</a:t>
            </a:r>
            <a:r>
              <a:rPr lang="en-NZ" sz="2800" b="1" dirty="0" err="1">
                <a:solidFill>
                  <a:schemeClr val="accent6">
                    <a:lumMod val="75000"/>
                  </a:schemeClr>
                </a:solidFill>
                <a:latin typeface="Malgun Gothic" pitchFamily="34" charset="-127"/>
                <a:ea typeface="Malgun Gothic" pitchFamily="34" charset="-127"/>
              </a:rPr>
              <a:t>pg</a:t>
            </a:r>
            <a:r>
              <a:rPr lang="en-NZ" sz="2800" b="1" dirty="0">
                <a:solidFill>
                  <a:schemeClr val="accent6">
                    <a:lumMod val="75000"/>
                  </a:schemeClr>
                </a:solidFill>
                <a:latin typeface="Malgun Gothic" pitchFamily="34" charset="-127"/>
                <a:ea typeface="Malgun Gothic" pitchFamily="34" charset="-127"/>
              </a:rPr>
              <a:t> 8)</a:t>
            </a:r>
            <a:br>
              <a:rPr lang="en-NZ" sz="2800" b="1" dirty="0">
                <a:solidFill>
                  <a:schemeClr val="accent6">
                    <a:lumMod val="75000"/>
                  </a:schemeClr>
                </a:solidFill>
                <a:latin typeface="Malgun Gothic" pitchFamily="34" charset="-127"/>
                <a:ea typeface="Malgun Gothic" pitchFamily="34" charset="-127"/>
              </a:rPr>
            </a:br>
            <a:r>
              <a:rPr lang="en-NZ" sz="2800" dirty="0">
                <a:solidFill>
                  <a:schemeClr val="bg1"/>
                </a:solidFill>
                <a:latin typeface="Malgun Gothic" pitchFamily="34" charset="-127"/>
                <a:ea typeface="Malgun Gothic" pitchFamily="34" charset="-127"/>
              </a:rPr>
              <a:t>Works for digitally-mediated human interaction</a:t>
            </a:r>
            <a:br>
              <a:rPr lang="en-NZ" sz="2800" dirty="0">
                <a:solidFill>
                  <a:schemeClr val="bg1"/>
                </a:solidFill>
                <a:latin typeface="Malgun Gothic" pitchFamily="34" charset="-127"/>
                <a:ea typeface="Malgun Gothic" pitchFamily="34" charset="-127"/>
              </a:rPr>
            </a:br>
            <a:br>
              <a:rPr lang="en-NZ" sz="2800" dirty="0">
                <a:solidFill>
                  <a:schemeClr val="bg1"/>
                </a:solidFill>
                <a:latin typeface="Malgun Gothic" pitchFamily="34" charset="-127"/>
                <a:ea typeface="Malgun Gothic" pitchFamily="34" charset="-127"/>
              </a:rPr>
            </a:br>
            <a:r>
              <a:rPr lang="en-NZ" sz="2800" dirty="0">
                <a:solidFill>
                  <a:schemeClr val="bg1"/>
                </a:solidFill>
                <a:latin typeface="Malgun Gothic" pitchFamily="34" charset="-127"/>
                <a:ea typeface="Malgun Gothic" pitchFamily="34" charset="-127"/>
              </a:rPr>
              <a:t>What is required for trust between ”decision-subjects” or wider society and AI algorithms? </a:t>
            </a:r>
            <a:br>
              <a:rPr lang="en-NZ" sz="2800" dirty="0">
                <a:solidFill>
                  <a:schemeClr val="bg1"/>
                </a:solidFill>
                <a:latin typeface="Malgun Gothic" pitchFamily="34" charset="-127"/>
                <a:ea typeface="Malgun Gothic" pitchFamily="34" charset="-127"/>
              </a:rPr>
            </a:br>
            <a:r>
              <a:rPr lang="en-NZ" sz="2800" dirty="0">
                <a:solidFill>
                  <a:schemeClr val="bg1"/>
                </a:solidFill>
                <a:latin typeface="Malgun Gothic" pitchFamily="34" charset="-127"/>
                <a:ea typeface="Malgun Gothic" pitchFamily="34" charset="-127"/>
              </a:rPr>
              <a:t>	</a:t>
            </a:r>
            <a:br>
              <a:rPr lang="en-NZ" sz="2800" dirty="0">
                <a:solidFill>
                  <a:schemeClr val="bg1"/>
                </a:solidFill>
                <a:latin typeface="Malgun Gothic" pitchFamily="34" charset="-127"/>
                <a:ea typeface="Malgun Gothic" pitchFamily="34" charset="-127"/>
              </a:rPr>
            </a:br>
            <a:r>
              <a:rPr lang="en-NZ" sz="2800" b="1" i="1" dirty="0">
                <a:solidFill>
                  <a:schemeClr val="bg1"/>
                </a:solidFill>
                <a:latin typeface="Malgun Gothic" pitchFamily="34" charset="-127"/>
                <a:ea typeface="Malgun Gothic" pitchFamily="34" charset="-127"/>
              </a:rPr>
              <a:t>Explanation</a:t>
            </a:r>
            <a:r>
              <a:rPr lang="en-NZ" sz="2800" dirty="0">
                <a:solidFill>
                  <a:schemeClr val="bg1"/>
                </a:solidFill>
                <a:latin typeface="Malgun Gothic" pitchFamily="34" charset="-127"/>
                <a:ea typeface="Malgun Gothic" pitchFamily="34" charset="-127"/>
              </a:rPr>
              <a:t> (how and why) is implicitly required for e-trust in socio-technical systems. </a:t>
            </a:r>
            <a:br>
              <a:rPr lang="en-NZ" sz="2800" dirty="0">
                <a:solidFill>
                  <a:schemeClr val="bg1"/>
                </a:solidFill>
                <a:latin typeface="Malgun Gothic" pitchFamily="34" charset="-127"/>
                <a:ea typeface="Malgun Gothic" pitchFamily="34" charset="-127"/>
              </a:rPr>
            </a:br>
            <a:endParaRPr lang="en-NZ" sz="2800" dirty="0">
              <a:solidFill>
                <a:schemeClr val="bg1"/>
              </a:solidFill>
              <a:latin typeface="Malgun Gothic" pitchFamily="34" charset="-127"/>
              <a:ea typeface="Malgun Gothic" pitchFamily="34" charset="-127"/>
            </a:endParaRPr>
          </a:p>
        </p:txBody>
      </p:sp>
    </p:spTree>
    <p:extLst>
      <p:ext uri="{BB962C8B-B14F-4D97-AF65-F5344CB8AC3E}">
        <p14:creationId xmlns:p14="http://schemas.microsoft.com/office/powerpoint/2010/main" val="1651866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640960" cy="6408712"/>
          </a:xfrm>
        </p:spPr>
        <p:txBody>
          <a:bodyPr anchor="t">
            <a:normAutofit fontScale="90000"/>
          </a:bodyPr>
          <a:lstStyle/>
          <a:p>
            <a:pPr algn="l"/>
            <a:r>
              <a:rPr lang="en-US" sz="3200" b="1" dirty="0">
                <a:solidFill>
                  <a:schemeClr val="accent6">
                    <a:lumMod val="75000"/>
                  </a:schemeClr>
                </a:solidFill>
              </a:rPr>
              <a:t>Towards a trust relation.</a:t>
            </a:r>
            <a:br>
              <a:rPr lang="en-US" sz="3200" b="1" dirty="0">
                <a:solidFill>
                  <a:schemeClr val="accent6">
                    <a:lumMod val="75000"/>
                  </a:schemeClr>
                </a:solidFill>
              </a:rPr>
            </a:br>
            <a:br>
              <a:rPr lang="en-US" sz="3200" dirty="0"/>
            </a:br>
            <a:r>
              <a:rPr lang="en-US" sz="3600" dirty="0"/>
              <a:t>Arguments </a:t>
            </a:r>
            <a:r>
              <a:rPr lang="en-US" sz="3600" i="1" dirty="0"/>
              <a:t>for </a:t>
            </a:r>
            <a:r>
              <a:rPr lang="en-US" sz="3600" dirty="0"/>
              <a:t>the use of such systems are utilitarian.</a:t>
            </a:r>
            <a:br>
              <a:rPr lang="en-US" sz="3600" dirty="0"/>
            </a:br>
            <a:br>
              <a:rPr lang="en-US" sz="3600" dirty="0"/>
            </a:br>
            <a:r>
              <a:rPr lang="en-US" sz="3600" dirty="0"/>
              <a:t>There is significant potential to impact decision-subjects.</a:t>
            </a:r>
            <a:br>
              <a:rPr lang="en-US" sz="3600" dirty="0"/>
            </a:br>
            <a:br>
              <a:rPr lang="en-US" sz="3600" dirty="0"/>
            </a:br>
            <a:r>
              <a:rPr lang="en-US" sz="3600" dirty="0" err="1"/>
              <a:t>Marginalised</a:t>
            </a:r>
            <a:r>
              <a:rPr lang="en-US" sz="3600" dirty="0"/>
              <a:t>/minorities usually fair worst.</a:t>
            </a:r>
            <a:br>
              <a:rPr lang="en-US" sz="3600" dirty="0"/>
            </a:br>
            <a:br>
              <a:rPr lang="en-US" sz="3600" dirty="0"/>
            </a:br>
            <a:r>
              <a:rPr lang="en-US" sz="3600" dirty="0"/>
              <a:t>Potential to undermine democracy as our trust in such systems is eroded.</a:t>
            </a:r>
            <a:br>
              <a:rPr lang="en-US" sz="3600" dirty="0"/>
            </a:br>
            <a:endParaRPr lang="en-US" sz="3600" dirty="0"/>
          </a:p>
        </p:txBody>
      </p:sp>
    </p:spTree>
    <p:extLst>
      <p:ext uri="{BB962C8B-B14F-4D97-AF65-F5344CB8AC3E}">
        <p14:creationId xmlns:p14="http://schemas.microsoft.com/office/powerpoint/2010/main" val="29258905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467544" y="620688"/>
            <a:ext cx="8229600" cy="5688632"/>
          </a:xfrm>
        </p:spPr>
        <p:txBody>
          <a:bodyPr anchor="t">
            <a:normAutofit fontScale="90000"/>
          </a:bodyPr>
          <a:lstStyle/>
          <a:p>
            <a:pPr algn="l">
              <a:spcAft>
                <a:spcPts val="2400"/>
              </a:spcAft>
            </a:pPr>
            <a:r>
              <a:rPr lang="en-NZ" b="1" dirty="0">
                <a:solidFill>
                  <a:schemeClr val="bg1"/>
                </a:solidFill>
                <a:latin typeface="Malgun Gothic" pitchFamily="34" charset="-127"/>
                <a:ea typeface="Malgun Gothic" pitchFamily="34" charset="-127"/>
              </a:rPr>
              <a:t>Minimal requirements for e-trust Emergent Opacity </a:t>
            </a:r>
            <a:r>
              <a:rPr lang="en-NZ" sz="2700" dirty="0">
                <a:solidFill>
                  <a:schemeClr val="bg1"/>
                </a:solidFill>
                <a:latin typeface="Malgun Gothic" pitchFamily="34" charset="-127"/>
                <a:ea typeface="Malgun Gothic" pitchFamily="34" charset="-127"/>
              </a:rPr>
              <a:t>(explanation goals) pg.10</a:t>
            </a:r>
            <a:br>
              <a:rPr lang="en-NZ" dirty="0">
                <a:solidFill>
                  <a:schemeClr val="bg1"/>
                </a:solidFill>
                <a:latin typeface="Malgun Gothic" pitchFamily="34" charset="-127"/>
                <a:ea typeface="Malgun Gothic" pitchFamily="34" charset="-127"/>
              </a:rPr>
            </a:br>
            <a:br>
              <a:rPr lang="en-NZ" sz="4000" b="1" dirty="0">
                <a:solidFill>
                  <a:schemeClr val="accent6">
                    <a:lumMod val="75000"/>
                  </a:schemeClr>
                </a:solidFill>
                <a:latin typeface="Malgun Gothic" pitchFamily="34" charset="-127"/>
                <a:ea typeface="Malgun Gothic" pitchFamily="34" charset="-127"/>
              </a:rPr>
            </a:br>
            <a:r>
              <a:rPr lang="en-NZ" sz="4000" b="1" dirty="0">
                <a:solidFill>
                  <a:schemeClr val="accent6">
                    <a:lumMod val="75000"/>
                  </a:schemeClr>
                </a:solidFill>
                <a:latin typeface="Malgun Gothic" pitchFamily="34" charset="-127"/>
                <a:ea typeface="Malgun Gothic" pitchFamily="34" charset="-127"/>
              </a:rPr>
              <a:t>	</a:t>
            </a:r>
            <a:r>
              <a:rPr lang="en-NZ" sz="4900" b="1" dirty="0">
                <a:solidFill>
                  <a:schemeClr val="accent6">
                    <a:lumMod val="75000"/>
                  </a:schemeClr>
                </a:solidFill>
                <a:latin typeface="Malgun Gothic" pitchFamily="34" charset="-127"/>
                <a:ea typeface="Malgun Gothic" pitchFamily="34" charset="-127"/>
              </a:rPr>
              <a:t>Transparency</a:t>
            </a:r>
            <a:r>
              <a:rPr lang="en-NZ" sz="4000" b="1" dirty="0">
                <a:solidFill>
                  <a:schemeClr val="accent6">
                    <a:lumMod val="75000"/>
                  </a:schemeClr>
                </a:solidFill>
                <a:latin typeface="Malgun Gothic" pitchFamily="34" charset="-127"/>
                <a:ea typeface="Malgun Gothic" pitchFamily="34" charset="-127"/>
              </a:rPr>
              <a:t> </a:t>
            </a:r>
            <a:br>
              <a:rPr lang="en-NZ" sz="4000" b="1" dirty="0">
                <a:solidFill>
                  <a:schemeClr val="accent6">
                    <a:lumMod val="75000"/>
                  </a:schemeClr>
                </a:solidFill>
                <a:latin typeface="Malgun Gothic" pitchFamily="34" charset="-127"/>
                <a:ea typeface="Malgun Gothic" pitchFamily="34" charset="-127"/>
              </a:rPr>
            </a:br>
            <a:r>
              <a:rPr lang="en-NZ" sz="4000" b="1" dirty="0">
                <a:solidFill>
                  <a:schemeClr val="accent6">
                    <a:lumMod val="75000"/>
                  </a:schemeClr>
                </a:solidFill>
                <a:latin typeface="Malgun Gothic" pitchFamily="34" charset="-127"/>
                <a:ea typeface="Malgun Gothic" pitchFamily="34" charset="-127"/>
              </a:rPr>
              <a:t>		</a:t>
            </a:r>
            <a:r>
              <a:rPr lang="en-NZ" sz="3600" dirty="0">
                <a:solidFill>
                  <a:schemeClr val="bg1"/>
                </a:solidFill>
                <a:latin typeface="Malgun Gothic" pitchFamily="34" charset="-127"/>
                <a:ea typeface="Malgun Gothic" pitchFamily="34" charset="-127"/>
              </a:rPr>
              <a:t>Audit, “</a:t>
            </a:r>
            <a:r>
              <a:rPr lang="en-NZ" sz="3600" b="1" dirty="0">
                <a:solidFill>
                  <a:schemeClr val="bg1"/>
                </a:solidFill>
                <a:latin typeface="Malgun Gothic" pitchFamily="34" charset="-127"/>
                <a:ea typeface="Malgun Gothic" pitchFamily="34" charset="-127"/>
              </a:rPr>
              <a:t>how</a:t>
            </a:r>
            <a:r>
              <a:rPr lang="en-NZ" sz="3600" dirty="0">
                <a:solidFill>
                  <a:schemeClr val="bg1"/>
                </a:solidFill>
                <a:latin typeface="Malgun Gothic" pitchFamily="34" charset="-127"/>
                <a:ea typeface="Malgun Gothic" pitchFamily="34" charset="-127"/>
              </a:rPr>
              <a:t>”, easier but rare </a:t>
            </a:r>
            <a:r>
              <a:rPr lang="en-NZ" sz="4000" b="1" dirty="0">
                <a:solidFill>
                  <a:schemeClr val="accent6">
                    <a:lumMod val="75000"/>
                  </a:schemeClr>
                </a:solidFill>
                <a:latin typeface="Malgun Gothic" pitchFamily="34" charset="-127"/>
                <a:ea typeface="Malgun Gothic" pitchFamily="34" charset="-127"/>
              </a:rPr>
              <a:t> </a:t>
            </a:r>
            <a:br>
              <a:rPr lang="en-NZ" sz="4900" b="1" dirty="0">
                <a:solidFill>
                  <a:schemeClr val="accent6">
                    <a:lumMod val="75000"/>
                  </a:schemeClr>
                </a:solidFill>
                <a:latin typeface="Malgun Gothic" pitchFamily="34" charset="-127"/>
                <a:ea typeface="Malgun Gothic" pitchFamily="34" charset="-127"/>
              </a:rPr>
            </a:br>
            <a:r>
              <a:rPr lang="en-NZ" sz="4900" b="1" dirty="0">
                <a:solidFill>
                  <a:schemeClr val="accent6">
                    <a:lumMod val="75000"/>
                  </a:schemeClr>
                </a:solidFill>
                <a:latin typeface="Malgun Gothic" pitchFamily="34" charset="-127"/>
                <a:ea typeface="Malgun Gothic" pitchFamily="34" charset="-127"/>
              </a:rPr>
              <a:t>	Justification</a:t>
            </a:r>
            <a:br>
              <a:rPr lang="en-NZ" sz="4000" b="1" dirty="0">
                <a:solidFill>
                  <a:schemeClr val="accent6">
                    <a:lumMod val="75000"/>
                  </a:schemeClr>
                </a:solidFill>
                <a:latin typeface="Malgun Gothic" pitchFamily="34" charset="-127"/>
                <a:ea typeface="Malgun Gothic" pitchFamily="34" charset="-127"/>
              </a:rPr>
            </a:br>
            <a:r>
              <a:rPr lang="en-NZ" sz="4000" b="1" dirty="0">
                <a:solidFill>
                  <a:schemeClr val="accent6">
                    <a:lumMod val="75000"/>
                  </a:schemeClr>
                </a:solidFill>
                <a:latin typeface="Malgun Gothic" pitchFamily="34" charset="-127"/>
                <a:ea typeface="Malgun Gothic" pitchFamily="34" charset="-127"/>
              </a:rPr>
              <a:t>		</a:t>
            </a:r>
            <a:r>
              <a:rPr lang="en-NZ" sz="3600" dirty="0">
                <a:solidFill>
                  <a:schemeClr val="bg1"/>
                </a:solidFill>
                <a:latin typeface="Malgun Gothic" pitchFamily="34" charset="-127"/>
                <a:ea typeface="Malgun Gothic" pitchFamily="34" charset="-127"/>
              </a:rPr>
              <a:t>Requires “</a:t>
            </a:r>
            <a:r>
              <a:rPr lang="en-NZ" sz="3600" b="1" dirty="0">
                <a:solidFill>
                  <a:schemeClr val="bg1"/>
                </a:solidFill>
                <a:latin typeface="Malgun Gothic" pitchFamily="34" charset="-127"/>
                <a:ea typeface="Malgun Gothic" pitchFamily="34" charset="-127"/>
              </a:rPr>
              <a:t>why</a:t>
            </a:r>
            <a:r>
              <a:rPr lang="en-NZ" sz="3600" dirty="0">
                <a:solidFill>
                  <a:schemeClr val="bg1"/>
                </a:solidFill>
                <a:latin typeface="Malgun Gothic" pitchFamily="34" charset="-127"/>
                <a:ea typeface="Malgun Gothic" pitchFamily="34" charset="-127"/>
              </a:rPr>
              <a:t>” explanation, 			harder, ^Confidence, tolerances</a:t>
            </a:r>
            <a:r>
              <a:rPr lang="en-NZ" sz="3600" b="1" dirty="0">
                <a:solidFill>
                  <a:schemeClr val="accent6">
                    <a:lumMod val="75000"/>
                  </a:schemeClr>
                </a:solidFill>
                <a:latin typeface="Malgun Gothic" pitchFamily="34" charset="-127"/>
                <a:ea typeface="Malgun Gothic" pitchFamily="34" charset="-127"/>
              </a:rPr>
              <a:t> </a:t>
            </a:r>
            <a:br>
              <a:rPr lang="en-NZ" sz="3600" b="1" dirty="0">
                <a:solidFill>
                  <a:schemeClr val="accent6">
                    <a:lumMod val="75000"/>
                  </a:schemeClr>
                </a:solidFill>
                <a:latin typeface="Malgun Gothic" pitchFamily="34" charset="-127"/>
                <a:ea typeface="Malgun Gothic" pitchFamily="34" charset="-127"/>
              </a:rPr>
            </a:br>
            <a:r>
              <a:rPr lang="en-NZ" sz="3600" b="1" dirty="0">
                <a:solidFill>
                  <a:schemeClr val="accent6">
                    <a:lumMod val="75000"/>
                  </a:schemeClr>
                </a:solidFill>
                <a:latin typeface="Malgun Gothic" pitchFamily="34" charset="-127"/>
                <a:ea typeface="Malgun Gothic" pitchFamily="34" charset="-127"/>
              </a:rPr>
              <a:t>	</a:t>
            </a:r>
            <a:r>
              <a:rPr lang="en-NZ" sz="2000" i="1" dirty="0">
                <a:solidFill>
                  <a:schemeClr val="bg1"/>
                </a:solidFill>
                <a:latin typeface="Malgun Gothic" pitchFamily="34" charset="-127"/>
                <a:ea typeface="Malgun Gothic" pitchFamily="34" charset="-127"/>
              </a:rPr>
              <a:t>Roth-Berghofer, </a:t>
            </a:r>
            <a:r>
              <a:rPr lang="en-NZ" sz="2000" i="1" dirty="0" err="1">
                <a:solidFill>
                  <a:schemeClr val="bg1"/>
                </a:solidFill>
                <a:latin typeface="Malgun Gothic" pitchFamily="34" charset="-127"/>
                <a:ea typeface="Malgun Gothic" pitchFamily="34" charset="-127"/>
              </a:rPr>
              <a:t>Cassens</a:t>
            </a:r>
            <a:r>
              <a:rPr lang="en-NZ" sz="2000" i="1" dirty="0">
                <a:solidFill>
                  <a:schemeClr val="bg1"/>
                </a:solidFill>
                <a:latin typeface="Malgun Gothic" pitchFamily="34" charset="-127"/>
                <a:ea typeface="Malgun Gothic" pitchFamily="34" charset="-127"/>
              </a:rPr>
              <a:t>, </a:t>
            </a:r>
            <a:r>
              <a:rPr lang="en-NZ" sz="2000" i="1" dirty="0" err="1">
                <a:solidFill>
                  <a:schemeClr val="bg1"/>
                </a:solidFill>
                <a:latin typeface="Malgun Gothic" pitchFamily="34" charset="-127"/>
                <a:ea typeface="Malgun Gothic" pitchFamily="34" charset="-127"/>
              </a:rPr>
              <a:t>Sørmo</a:t>
            </a:r>
            <a:r>
              <a:rPr lang="en-NZ" sz="2000" i="1" dirty="0">
                <a:solidFill>
                  <a:schemeClr val="bg1"/>
                </a:solidFill>
                <a:latin typeface="Malgun Gothic" pitchFamily="34" charset="-127"/>
                <a:ea typeface="Malgun Gothic" pitchFamily="34" charset="-127"/>
              </a:rPr>
              <a:t> et al </a:t>
            </a:r>
            <a:r>
              <a:rPr lang="en-NZ" sz="2000" dirty="0">
                <a:solidFill>
                  <a:schemeClr val="bg1"/>
                </a:solidFill>
                <a:latin typeface="Malgun Gothic" pitchFamily="34" charset="-127"/>
                <a:ea typeface="Malgun Gothic" pitchFamily="34" charset="-127"/>
              </a:rPr>
              <a:t>(2005)</a:t>
            </a:r>
          </a:p>
        </p:txBody>
      </p:sp>
    </p:spTree>
    <p:extLst>
      <p:ext uri="{BB962C8B-B14F-4D97-AF65-F5344CB8AC3E}">
        <p14:creationId xmlns:p14="http://schemas.microsoft.com/office/powerpoint/2010/main" val="2975565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611560" y="1772816"/>
            <a:ext cx="7776864" cy="3416320"/>
          </a:xfrm>
          <a:prstGeom prst="rect">
            <a:avLst/>
          </a:prstGeom>
          <a:noFill/>
        </p:spPr>
        <p:txBody>
          <a:bodyPr wrap="square" rtlCol="0" anchor="ctr" anchorCtr="0">
            <a:spAutoFit/>
          </a:bodyPr>
          <a:lstStyle/>
          <a:p>
            <a:r>
              <a:rPr lang="en-NZ" sz="2400" spc="300" dirty="0">
                <a:solidFill>
                  <a:srgbClr val="FFFFFF"/>
                </a:solidFill>
                <a:latin typeface="Courier" pitchFamily="2" charset="0"/>
                <a:ea typeface="Malgun Gothic" pitchFamily="34" charset="-127"/>
                <a:cs typeface="Arial" pitchFamily="34" charset="0"/>
              </a:rPr>
              <a:t>1. </a:t>
            </a:r>
          </a:p>
          <a:p>
            <a:endParaRPr lang="en-NZ" sz="2400" spc="300" dirty="0">
              <a:solidFill>
                <a:srgbClr val="FFFFFF"/>
              </a:solidFill>
              <a:latin typeface="Courier" pitchFamily="2" charset="0"/>
              <a:ea typeface="Malgun Gothic" pitchFamily="34" charset="-127"/>
              <a:cs typeface="Arial" pitchFamily="34" charset="0"/>
            </a:endParaRPr>
          </a:p>
          <a:p>
            <a:r>
              <a:rPr lang="en-NZ" sz="2400" spc="300" dirty="0">
                <a:solidFill>
                  <a:srgbClr val="FFFFFF"/>
                </a:solidFill>
                <a:latin typeface="Courier" pitchFamily="2" charset="0"/>
                <a:ea typeface="Malgun Gothic" pitchFamily="34" charset="-127"/>
                <a:cs typeface="Arial" pitchFamily="34" charset="0"/>
              </a:rPr>
              <a:t>If the foremost arguments as to why we should accept such systems are utilitarian ones then maybe we have reduced what was once a nuanced </a:t>
            </a:r>
            <a:r>
              <a:rPr lang="en-NZ" sz="2400" i="1" spc="300" dirty="0">
                <a:solidFill>
                  <a:srgbClr val="FFFFFF"/>
                </a:solidFill>
                <a:latin typeface="Courier" pitchFamily="2" charset="0"/>
                <a:ea typeface="Malgun Gothic" pitchFamily="34" charset="-127"/>
                <a:cs typeface="Arial" pitchFamily="34" charset="0"/>
              </a:rPr>
              <a:t>human</a:t>
            </a:r>
            <a:r>
              <a:rPr lang="en-NZ" sz="2400" spc="300" dirty="0">
                <a:solidFill>
                  <a:srgbClr val="FFFFFF"/>
                </a:solidFill>
                <a:latin typeface="Courier" pitchFamily="2" charset="0"/>
                <a:ea typeface="Malgun Gothic" pitchFamily="34" charset="-127"/>
                <a:cs typeface="Arial" pitchFamily="34" charset="0"/>
              </a:rPr>
              <a:t> activity to something akin to the operation of an automatic door or a thermostat.</a:t>
            </a:r>
          </a:p>
        </p:txBody>
      </p:sp>
      <p:sp>
        <p:nvSpPr>
          <p:cNvPr id="5" name="TextBox 4"/>
          <p:cNvSpPr txBox="1"/>
          <p:nvPr/>
        </p:nvSpPr>
        <p:spPr>
          <a:xfrm>
            <a:off x="2195736" y="404664"/>
            <a:ext cx="6582420" cy="646331"/>
          </a:xfrm>
          <a:prstGeom prst="rect">
            <a:avLst/>
          </a:prstGeom>
          <a:noFill/>
        </p:spPr>
        <p:txBody>
          <a:bodyPr wrap="square" rtlCol="0" anchor="ctr" anchorCtr="0">
            <a:spAutoFit/>
          </a:bodyPr>
          <a:lstStyle/>
          <a:p>
            <a:pPr algn="r"/>
            <a:r>
              <a:rPr lang="en-NZ" sz="3600" b="1" spc="300" dirty="0">
                <a:solidFill>
                  <a:srgbClr val="00B0F0"/>
                </a:solidFill>
                <a:latin typeface="Courier" pitchFamily="2" charset="0"/>
                <a:ea typeface="Futura" pitchFamily="18" charset="0"/>
                <a:cs typeface="Futura" pitchFamily="18" charset="0"/>
              </a:rPr>
              <a:t>Conclusions</a:t>
            </a:r>
          </a:p>
        </p:txBody>
      </p:sp>
    </p:spTree>
    <p:extLst>
      <p:ext uri="{BB962C8B-B14F-4D97-AF65-F5344CB8AC3E}">
        <p14:creationId xmlns:p14="http://schemas.microsoft.com/office/powerpoint/2010/main" val="3966949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539552" y="1772816"/>
            <a:ext cx="7776864" cy="2308324"/>
          </a:xfrm>
          <a:prstGeom prst="rect">
            <a:avLst/>
          </a:prstGeom>
          <a:noFill/>
        </p:spPr>
        <p:txBody>
          <a:bodyPr wrap="square" rtlCol="0" anchor="ctr" anchorCtr="0">
            <a:spAutoFit/>
          </a:bodyPr>
          <a:lstStyle/>
          <a:p>
            <a:r>
              <a:rPr lang="en-NZ" sz="2400" spc="300" dirty="0">
                <a:solidFill>
                  <a:srgbClr val="FFFFFF"/>
                </a:solidFill>
                <a:latin typeface="Courier" pitchFamily="2" charset="0"/>
                <a:ea typeface="Malgun Gothic" pitchFamily="34" charset="-127"/>
                <a:cs typeface="Arial" pitchFamily="34" charset="0"/>
              </a:rPr>
              <a:t>2. </a:t>
            </a:r>
          </a:p>
          <a:p>
            <a:endParaRPr lang="en-NZ" sz="2400" spc="300" dirty="0">
              <a:solidFill>
                <a:srgbClr val="FFFFFF"/>
              </a:solidFill>
              <a:latin typeface="Courier" pitchFamily="2" charset="0"/>
              <a:ea typeface="Malgun Gothic" pitchFamily="34" charset="-127"/>
              <a:cs typeface="Arial" pitchFamily="34" charset="0"/>
            </a:endParaRPr>
          </a:p>
          <a:p>
            <a:r>
              <a:rPr lang="en-NZ" sz="2400" spc="300" dirty="0">
                <a:solidFill>
                  <a:srgbClr val="FFFFFF"/>
                </a:solidFill>
                <a:latin typeface="Courier" pitchFamily="2" charset="0"/>
                <a:ea typeface="Malgun Gothic" pitchFamily="34" charset="-127"/>
                <a:cs typeface="Arial" pitchFamily="34" charset="0"/>
              </a:rPr>
              <a:t>What happens to culture when algorithmic efficiency is favoured over justice, liberty, and autonomy? </a:t>
            </a:r>
          </a:p>
        </p:txBody>
      </p:sp>
      <p:sp>
        <p:nvSpPr>
          <p:cNvPr id="5" name="TextBox 4"/>
          <p:cNvSpPr txBox="1"/>
          <p:nvPr/>
        </p:nvSpPr>
        <p:spPr>
          <a:xfrm>
            <a:off x="2195736" y="404664"/>
            <a:ext cx="6582420" cy="646331"/>
          </a:xfrm>
          <a:prstGeom prst="rect">
            <a:avLst/>
          </a:prstGeom>
          <a:noFill/>
        </p:spPr>
        <p:txBody>
          <a:bodyPr wrap="square" rtlCol="0" anchor="ctr" anchorCtr="0">
            <a:spAutoFit/>
          </a:bodyPr>
          <a:lstStyle/>
          <a:p>
            <a:pPr algn="r"/>
            <a:r>
              <a:rPr lang="en-NZ" sz="3600" b="1" spc="300" dirty="0">
                <a:solidFill>
                  <a:srgbClr val="00B0F0"/>
                </a:solidFill>
                <a:latin typeface="Courier" pitchFamily="2" charset="0"/>
                <a:ea typeface="Futura" pitchFamily="18" charset="0"/>
                <a:cs typeface="Futura" pitchFamily="18" charset="0"/>
              </a:rPr>
              <a:t>Conclusions</a:t>
            </a:r>
          </a:p>
        </p:txBody>
      </p:sp>
    </p:spTree>
    <p:extLst>
      <p:ext uri="{BB962C8B-B14F-4D97-AF65-F5344CB8AC3E}">
        <p14:creationId xmlns:p14="http://schemas.microsoft.com/office/powerpoint/2010/main" val="2642386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539552" y="2070140"/>
            <a:ext cx="7776864" cy="2677656"/>
          </a:xfrm>
          <a:prstGeom prst="rect">
            <a:avLst/>
          </a:prstGeom>
          <a:noFill/>
        </p:spPr>
        <p:txBody>
          <a:bodyPr wrap="square" rtlCol="0" anchor="ctr" anchorCtr="0">
            <a:spAutoFit/>
          </a:bodyPr>
          <a:lstStyle/>
          <a:p>
            <a:r>
              <a:rPr lang="en-NZ" sz="2400" spc="300" dirty="0">
                <a:solidFill>
                  <a:srgbClr val="FFFFFF"/>
                </a:solidFill>
                <a:latin typeface="Courier" pitchFamily="2" charset="0"/>
                <a:ea typeface="Malgun Gothic" pitchFamily="34" charset="-127"/>
                <a:cs typeface="Arial" pitchFamily="34" charset="0"/>
              </a:rPr>
              <a:t>3.</a:t>
            </a:r>
          </a:p>
          <a:p>
            <a:endParaRPr lang="en-NZ" sz="2400" spc="300" dirty="0">
              <a:solidFill>
                <a:srgbClr val="FFFFFF"/>
              </a:solidFill>
              <a:latin typeface="Courier" pitchFamily="2" charset="0"/>
              <a:ea typeface="Malgun Gothic" pitchFamily="34" charset="-127"/>
              <a:cs typeface="Arial" pitchFamily="34" charset="0"/>
            </a:endParaRPr>
          </a:p>
          <a:p>
            <a:r>
              <a:rPr lang="en-NZ" sz="2400" spc="300" dirty="0">
                <a:solidFill>
                  <a:srgbClr val="FFFFFF"/>
                </a:solidFill>
                <a:latin typeface="Courier" pitchFamily="2" charset="0"/>
                <a:ea typeface="Malgun Gothic" pitchFamily="34" charset="-127"/>
                <a:cs typeface="Arial" pitchFamily="34" charset="0"/>
              </a:rPr>
              <a:t>Fixing our most fundamental social issues is unlikely to be achieved by machine learning algorithms. </a:t>
            </a:r>
          </a:p>
          <a:p>
            <a:endParaRPr lang="en-NZ" sz="2400" i="1" spc="300" dirty="0">
              <a:solidFill>
                <a:srgbClr val="FFFFFF"/>
              </a:solidFill>
              <a:latin typeface="Courier" pitchFamily="2" charset="0"/>
              <a:ea typeface="Malgun Gothic" pitchFamily="34" charset="-127"/>
              <a:cs typeface="Arial" pitchFamily="34" charset="0"/>
            </a:endParaRPr>
          </a:p>
          <a:p>
            <a:endParaRPr lang="en-NZ" sz="2400" spc="300" dirty="0">
              <a:solidFill>
                <a:srgbClr val="FFFFFF"/>
              </a:solidFill>
              <a:latin typeface="Courier" pitchFamily="2" charset="0"/>
              <a:ea typeface="Malgun Gothic" pitchFamily="34" charset="-127"/>
              <a:cs typeface="Arial" pitchFamily="34" charset="0"/>
            </a:endParaRPr>
          </a:p>
        </p:txBody>
      </p:sp>
      <p:sp>
        <p:nvSpPr>
          <p:cNvPr id="5" name="TextBox 4"/>
          <p:cNvSpPr txBox="1"/>
          <p:nvPr/>
        </p:nvSpPr>
        <p:spPr>
          <a:xfrm>
            <a:off x="2195736" y="404664"/>
            <a:ext cx="6582420" cy="646331"/>
          </a:xfrm>
          <a:prstGeom prst="rect">
            <a:avLst/>
          </a:prstGeom>
          <a:noFill/>
        </p:spPr>
        <p:txBody>
          <a:bodyPr wrap="square" rtlCol="0" anchor="ctr" anchorCtr="0">
            <a:spAutoFit/>
          </a:bodyPr>
          <a:lstStyle/>
          <a:p>
            <a:pPr algn="r"/>
            <a:r>
              <a:rPr lang="en-NZ" sz="3600" b="1" spc="300" dirty="0">
                <a:solidFill>
                  <a:srgbClr val="00B0F0"/>
                </a:solidFill>
                <a:latin typeface="Courier" pitchFamily="2" charset="0"/>
                <a:ea typeface="Futura" pitchFamily="18" charset="0"/>
                <a:cs typeface="Futura" pitchFamily="18" charset="0"/>
              </a:rPr>
              <a:t>Conclusions</a:t>
            </a:r>
          </a:p>
        </p:txBody>
      </p:sp>
    </p:spTree>
    <p:extLst>
      <p:ext uri="{BB962C8B-B14F-4D97-AF65-F5344CB8AC3E}">
        <p14:creationId xmlns:p14="http://schemas.microsoft.com/office/powerpoint/2010/main" val="646075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467544" y="1772816"/>
            <a:ext cx="7776864" cy="3046988"/>
          </a:xfrm>
          <a:prstGeom prst="rect">
            <a:avLst/>
          </a:prstGeom>
          <a:noFill/>
        </p:spPr>
        <p:txBody>
          <a:bodyPr wrap="square" rtlCol="0" anchor="ctr" anchorCtr="0">
            <a:spAutoFit/>
          </a:bodyPr>
          <a:lstStyle/>
          <a:p>
            <a:r>
              <a:rPr lang="en-NZ" sz="2400" spc="300" dirty="0">
                <a:solidFill>
                  <a:srgbClr val="FFFFFF"/>
                </a:solidFill>
                <a:latin typeface="Courier" pitchFamily="2" charset="0"/>
                <a:ea typeface="Malgun Gothic" pitchFamily="34" charset="-127"/>
                <a:cs typeface="Arial" pitchFamily="34" charset="0"/>
              </a:rPr>
              <a:t>4.</a:t>
            </a:r>
          </a:p>
          <a:p>
            <a:endParaRPr lang="en-NZ" sz="2400" spc="300" dirty="0">
              <a:solidFill>
                <a:srgbClr val="FFFFFF"/>
              </a:solidFill>
              <a:latin typeface="Courier" pitchFamily="2" charset="0"/>
              <a:ea typeface="Malgun Gothic" pitchFamily="34" charset="-127"/>
              <a:cs typeface="Arial" pitchFamily="34" charset="0"/>
            </a:endParaRPr>
          </a:p>
          <a:p>
            <a:r>
              <a:rPr lang="en-NZ" sz="2400" spc="300" dirty="0">
                <a:solidFill>
                  <a:srgbClr val="FFFFFF"/>
                </a:solidFill>
                <a:latin typeface="Courier" pitchFamily="2" charset="0"/>
                <a:ea typeface="Malgun Gothic" pitchFamily="34" charset="-127"/>
                <a:cs typeface="Arial" pitchFamily="34" charset="0"/>
              </a:rPr>
              <a:t>Increased use is likely to have profound implications for the relationship between individuals, the state and ultimately democracy. </a:t>
            </a:r>
          </a:p>
          <a:p>
            <a:endParaRPr lang="en-NZ" sz="2400" spc="300" dirty="0">
              <a:solidFill>
                <a:srgbClr val="FFFFFF"/>
              </a:solidFill>
              <a:latin typeface="Courier" pitchFamily="2" charset="0"/>
              <a:ea typeface="Malgun Gothic" pitchFamily="34" charset="-127"/>
              <a:cs typeface="Arial" pitchFamily="34" charset="0"/>
            </a:endParaRPr>
          </a:p>
        </p:txBody>
      </p:sp>
      <p:sp>
        <p:nvSpPr>
          <p:cNvPr id="5" name="TextBox 4"/>
          <p:cNvSpPr txBox="1"/>
          <p:nvPr/>
        </p:nvSpPr>
        <p:spPr>
          <a:xfrm>
            <a:off x="2195736" y="404664"/>
            <a:ext cx="6582420" cy="646331"/>
          </a:xfrm>
          <a:prstGeom prst="rect">
            <a:avLst/>
          </a:prstGeom>
          <a:noFill/>
        </p:spPr>
        <p:txBody>
          <a:bodyPr wrap="square" rtlCol="0" anchor="ctr" anchorCtr="0">
            <a:spAutoFit/>
          </a:bodyPr>
          <a:lstStyle/>
          <a:p>
            <a:pPr algn="r"/>
            <a:r>
              <a:rPr lang="en-NZ" sz="3600" b="1" spc="300" dirty="0">
                <a:solidFill>
                  <a:srgbClr val="00B0F0"/>
                </a:solidFill>
                <a:latin typeface="Courier" pitchFamily="2" charset="0"/>
                <a:ea typeface="Futura" pitchFamily="18" charset="0"/>
                <a:cs typeface="Futura" pitchFamily="18" charset="0"/>
              </a:rPr>
              <a:t>Conclusions</a:t>
            </a:r>
          </a:p>
        </p:txBody>
      </p:sp>
    </p:spTree>
    <p:extLst>
      <p:ext uri="{BB962C8B-B14F-4D97-AF65-F5344CB8AC3E}">
        <p14:creationId xmlns:p14="http://schemas.microsoft.com/office/powerpoint/2010/main" val="1031732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25173-3618-444B-A229-E2E133CD6A86}"/>
              </a:ext>
            </a:extLst>
          </p:cNvPr>
          <p:cNvSpPr>
            <a:spLocks noGrp="1"/>
          </p:cNvSpPr>
          <p:nvPr>
            <p:ph type="title"/>
          </p:nvPr>
        </p:nvSpPr>
        <p:spPr/>
        <p:txBody>
          <a:bodyPr/>
          <a:lstStyle/>
          <a:p>
            <a:r>
              <a:rPr lang="en-NZ" dirty="0"/>
              <a:t>Ethics of AI</a:t>
            </a:r>
          </a:p>
        </p:txBody>
      </p:sp>
      <p:sp>
        <p:nvSpPr>
          <p:cNvPr id="3" name="Content Placeholder 2">
            <a:extLst>
              <a:ext uri="{FF2B5EF4-FFF2-40B4-BE49-F238E27FC236}">
                <a16:creationId xmlns:a16="http://schemas.microsoft.com/office/drawing/2014/main" id="{CF09A913-7671-42C4-A63B-87F1804979F5}"/>
              </a:ext>
            </a:extLst>
          </p:cNvPr>
          <p:cNvSpPr>
            <a:spLocks noGrp="1"/>
          </p:cNvSpPr>
          <p:nvPr>
            <p:ph idx="1"/>
          </p:nvPr>
        </p:nvSpPr>
        <p:spPr/>
        <p:txBody>
          <a:bodyPr/>
          <a:lstStyle/>
          <a:p>
            <a:r>
              <a:rPr lang="en-NZ" dirty="0"/>
              <a:t>This is mostly a summary of the very good Stanford Encyclopaedia of Philosophy page </a:t>
            </a:r>
            <a:r>
              <a:rPr lang="en-NZ" i="1" dirty="0"/>
              <a:t>Ethics of Artificial Intelligence and Robotics</a:t>
            </a:r>
          </a:p>
          <a:p>
            <a:endParaRPr lang="en-NZ" dirty="0"/>
          </a:p>
          <a:p>
            <a:r>
              <a:rPr lang="en-NZ" dirty="0"/>
              <a:t>The main questions are, what are AI systems, what can (and should) they do, what are the risks?  And, all the related concerns regarding such questions. </a:t>
            </a:r>
          </a:p>
          <a:p>
            <a:endParaRPr lang="en-NZ" dirty="0"/>
          </a:p>
          <a:p>
            <a:r>
              <a:rPr lang="en-NZ" dirty="0"/>
              <a:t>We can see AI systems as </a:t>
            </a:r>
            <a:r>
              <a:rPr lang="en-NZ" i="1" dirty="0"/>
              <a:t>objects</a:t>
            </a:r>
            <a:r>
              <a:rPr lang="en-NZ" dirty="0"/>
              <a:t> or </a:t>
            </a:r>
            <a:r>
              <a:rPr lang="en-NZ" i="1" dirty="0"/>
              <a:t>artifacts</a:t>
            </a:r>
            <a:r>
              <a:rPr lang="en-NZ" dirty="0"/>
              <a:t> (like programs or apps), or we might see them as “</a:t>
            </a:r>
            <a:r>
              <a:rPr lang="en-NZ" i="1" dirty="0"/>
              <a:t>agents</a:t>
            </a:r>
            <a:r>
              <a:rPr lang="en-NZ" dirty="0"/>
              <a:t>” in a similar sense to an ethical agent. </a:t>
            </a:r>
          </a:p>
          <a:p>
            <a:endParaRPr lang="en-NZ" dirty="0"/>
          </a:p>
        </p:txBody>
      </p:sp>
    </p:spTree>
    <p:extLst>
      <p:ext uri="{BB962C8B-B14F-4D97-AF65-F5344CB8AC3E}">
        <p14:creationId xmlns:p14="http://schemas.microsoft.com/office/powerpoint/2010/main" val="4048573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14B8D-1DAD-4DE6-B73B-ECBB4963FB57}"/>
              </a:ext>
            </a:extLst>
          </p:cNvPr>
          <p:cNvSpPr>
            <a:spLocks noGrp="1"/>
          </p:cNvSpPr>
          <p:nvPr>
            <p:ph type="title"/>
          </p:nvPr>
        </p:nvSpPr>
        <p:spPr/>
        <p:txBody>
          <a:bodyPr/>
          <a:lstStyle/>
          <a:p>
            <a:r>
              <a:rPr lang="en-NZ" dirty="0"/>
              <a:t>Artifacts vs. Agents </a:t>
            </a:r>
          </a:p>
        </p:txBody>
      </p:sp>
      <p:sp>
        <p:nvSpPr>
          <p:cNvPr id="3" name="Content Placeholder 2">
            <a:extLst>
              <a:ext uri="{FF2B5EF4-FFF2-40B4-BE49-F238E27FC236}">
                <a16:creationId xmlns:a16="http://schemas.microsoft.com/office/drawing/2014/main" id="{14E3516F-70E5-48E0-8AF1-660816B9C217}"/>
              </a:ext>
            </a:extLst>
          </p:cNvPr>
          <p:cNvSpPr>
            <a:spLocks noGrp="1"/>
          </p:cNvSpPr>
          <p:nvPr>
            <p:ph idx="1"/>
          </p:nvPr>
        </p:nvSpPr>
        <p:spPr/>
        <p:txBody>
          <a:bodyPr/>
          <a:lstStyle/>
          <a:p>
            <a:r>
              <a:rPr lang="en-NZ" dirty="0"/>
              <a:t>As </a:t>
            </a:r>
            <a:r>
              <a:rPr lang="en-NZ" b="1" dirty="0"/>
              <a:t>objects </a:t>
            </a:r>
            <a:r>
              <a:rPr lang="en-NZ" dirty="0"/>
              <a:t>or</a:t>
            </a:r>
            <a:r>
              <a:rPr lang="en-NZ" b="1" dirty="0"/>
              <a:t> artifacts</a:t>
            </a:r>
            <a:r>
              <a:rPr lang="en-NZ" dirty="0"/>
              <a:t>, issues to do with privacy, manipulation, bias, opacity, autonomy, accountability, how such systems are deployed, are considered. </a:t>
            </a:r>
          </a:p>
          <a:p>
            <a:endParaRPr lang="en-NZ" dirty="0"/>
          </a:p>
          <a:p>
            <a:r>
              <a:rPr lang="en-NZ" dirty="0"/>
              <a:t>As </a:t>
            </a:r>
            <a:r>
              <a:rPr lang="en-NZ" b="1" dirty="0"/>
              <a:t>agents</a:t>
            </a:r>
            <a:r>
              <a:rPr lang="en-NZ" dirty="0"/>
              <a:t>, we might consider issues to do with moral agency (talked about last week) and machine ethics.</a:t>
            </a:r>
          </a:p>
          <a:p>
            <a:endParaRPr lang="en-NZ" dirty="0"/>
          </a:p>
        </p:txBody>
      </p:sp>
    </p:spTree>
    <p:extLst>
      <p:ext uri="{BB962C8B-B14F-4D97-AF65-F5344CB8AC3E}">
        <p14:creationId xmlns:p14="http://schemas.microsoft.com/office/powerpoint/2010/main" val="3005098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69007-5DA6-4174-9443-B3CCD2387CD8}"/>
              </a:ext>
            </a:extLst>
          </p:cNvPr>
          <p:cNvSpPr>
            <a:spLocks noGrp="1"/>
          </p:cNvSpPr>
          <p:nvPr>
            <p:ph type="title"/>
          </p:nvPr>
        </p:nvSpPr>
        <p:spPr/>
        <p:txBody>
          <a:bodyPr/>
          <a:lstStyle/>
          <a:p>
            <a:r>
              <a:rPr lang="en-NZ" dirty="0"/>
              <a:t>What kind of AI</a:t>
            </a:r>
          </a:p>
        </p:txBody>
      </p:sp>
      <p:sp>
        <p:nvSpPr>
          <p:cNvPr id="3" name="Content Placeholder 2">
            <a:extLst>
              <a:ext uri="{FF2B5EF4-FFF2-40B4-BE49-F238E27FC236}">
                <a16:creationId xmlns:a16="http://schemas.microsoft.com/office/drawing/2014/main" id="{337BBDF4-09C6-45BF-A5FC-D703274C603B}"/>
              </a:ext>
            </a:extLst>
          </p:cNvPr>
          <p:cNvSpPr>
            <a:spLocks noGrp="1"/>
          </p:cNvSpPr>
          <p:nvPr>
            <p:ph idx="1"/>
          </p:nvPr>
        </p:nvSpPr>
        <p:spPr/>
        <p:txBody>
          <a:bodyPr/>
          <a:lstStyle/>
          <a:p>
            <a:r>
              <a:rPr lang="en-NZ" dirty="0"/>
              <a:t>Without spending a semester trying to define intelligence or knowledge etc. Lets just say, we are talking about computing systems that excel at automating certain tasks. </a:t>
            </a:r>
          </a:p>
          <a:p>
            <a:endParaRPr lang="en-NZ" dirty="0"/>
          </a:p>
          <a:p>
            <a:r>
              <a:rPr lang="en-NZ" dirty="0"/>
              <a:t>…probably involving sensing, modelling, planning and action, current AI applications also include perception, text analysis, natural language processing (NLP), logical reasoning, game-playing, decision support systems, data analytics, predictive analytics, as well as autonomous vehicles and other forms of robotics (P. Stone et al. 2016).</a:t>
            </a:r>
          </a:p>
          <a:p>
            <a:endParaRPr lang="en-NZ" dirty="0"/>
          </a:p>
          <a:p>
            <a:r>
              <a:rPr lang="en-NZ" dirty="0"/>
              <a:t>Also. </a:t>
            </a:r>
            <a:r>
              <a:rPr lang="en-NZ" b="1" dirty="0"/>
              <a:t>Machine learning</a:t>
            </a:r>
            <a:r>
              <a:rPr lang="en-NZ" dirty="0"/>
              <a:t>. The ability for AI programs to be given a set of sample data and a specific task – the AI agent then runs through the data multiple times learning how to appropriate respond (provide the right answer). </a:t>
            </a:r>
          </a:p>
        </p:txBody>
      </p:sp>
    </p:spTree>
    <p:extLst>
      <p:ext uri="{BB962C8B-B14F-4D97-AF65-F5344CB8AC3E}">
        <p14:creationId xmlns:p14="http://schemas.microsoft.com/office/powerpoint/2010/main" val="1446774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D4B53-DC67-4DB0-92CF-284B7FB8D06A}"/>
              </a:ext>
            </a:extLst>
          </p:cNvPr>
          <p:cNvSpPr>
            <a:spLocks noGrp="1"/>
          </p:cNvSpPr>
          <p:nvPr>
            <p:ph type="title"/>
          </p:nvPr>
        </p:nvSpPr>
        <p:spPr/>
        <p:txBody>
          <a:bodyPr/>
          <a:lstStyle/>
          <a:p>
            <a:r>
              <a:rPr lang="en-NZ" dirty="0"/>
              <a:t>Applications</a:t>
            </a:r>
          </a:p>
        </p:txBody>
      </p:sp>
      <p:sp>
        <p:nvSpPr>
          <p:cNvPr id="3" name="Content Placeholder 2">
            <a:extLst>
              <a:ext uri="{FF2B5EF4-FFF2-40B4-BE49-F238E27FC236}">
                <a16:creationId xmlns:a16="http://schemas.microsoft.com/office/drawing/2014/main" id="{036F86D9-FF1A-46DC-A140-62299B042D11}"/>
              </a:ext>
            </a:extLst>
          </p:cNvPr>
          <p:cNvSpPr>
            <a:spLocks noGrp="1"/>
          </p:cNvSpPr>
          <p:nvPr>
            <p:ph idx="1"/>
          </p:nvPr>
        </p:nvSpPr>
        <p:spPr/>
        <p:txBody>
          <a:bodyPr/>
          <a:lstStyle/>
          <a:p>
            <a:r>
              <a:rPr lang="en-NZ" dirty="0"/>
              <a:t>Applications of machine learning algorithms is widespread. </a:t>
            </a:r>
          </a:p>
          <a:p>
            <a:endParaRPr lang="en-NZ" dirty="0"/>
          </a:p>
          <a:p>
            <a:r>
              <a:rPr lang="en-NZ" dirty="0"/>
              <a:t>Everything from email filtering, speech and facial recognition, within social media to predict user behaviour, in business with big data to predict many and various behaviours </a:t>
            </a:r>
          </a:p>
          <a:p>
            <a:endParaRPr lang="en-NZ" dirty="0"/>
          </a:p>
          <a:p>
            <a:endParaRPr lang="en-NZ" dirty="0"/>
          </a:p>
          <a:p>
            <a:pPr marL="0" indent="0">
              <a:buNone/>
            </a:pPr>
            <a:r>
              <a:rPr lang="en-NZ" dirty="0"/>
              <a:t>… There is a lot more to be said, refer to </a:t>
            </a:r>
          </a:p>
          <a:p>
            <a:pPr marL="0" indent="0">
              <a:buNone/>
            </a:pPr>
            <a:r>
              <a:rPr lang="en-NZ" dirty="0">
                <a:hlinkClick r:id="rId2"/>
              </a:rPr>
              <a:t>https://plato.stanford.edu/entries/ethics-ai/#AIRobo</a:t>
            </a:r>
            <a:r>
              <a:rPr lang="en-NZ" dirty="0"/>
              <a:t> </a:t>
            </a:r>
          </a:p>
          <a:p>
            <a:pPr marL="0" indent="0">
              <a:buNone/>
            </a:pPr>
            <a:r>
              <a:rPr lang="en-NZ" dirty="0"/>
              <a:t>for a very good summary. </a:t>
            </a:r>
          </a:p>
          <a:p>
            <a:endParaRPr lang="en-NZ" dirty="0"/>
          </a:p>
          <a:p>
            <a:endParaRPr lang="en-NZ" dirty="0"/>
          </a:p>
        </p:txBody>
      </p:sp>
    </p:spTree>
    <p:extLst>
      <p:ext uri="{BB962C8B-B14F-4D97-AF65-F5344CB8AC3E}">
        <p14:creationId xmlns:p14="http://schemas.microsoft.com/office/powerpoint/2010/main" val="3410817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1186" y="188640"/>
            <a:ext cx="8602396" cy="3672408"/>
          </a:xfrm>
        </p:spPr>
        <p:txBody>
          <a:bodyPr>
            <a:noAutofit/>
          </a:bodyPr>
          <a:lstStyle/>
          <a:p>
            <a:pPr algn="l"/>
            <a:r>
              <a:rPr lang="en-NZ" sz="6600" b="1" dirty="0">
                <a:solidFill>
                  <a:schemeClr val="bg1"/>
                </a:solidFill>
                <a:latin typeface="Malgun Gothic" panose="020B0503020000020004" pitchFamily="34" charset="-127"/>
                <a:ea typeface="Malgun Gothic" panose="020B0503020000020004" pitchFamily="34" charset="-127"/>
                <a:cs typeface="Aharoni" pitchFamily="2" charset="-79"/>
              </a:rPr>
              <a:t>Trust &amp; </a:t>
            </a:r>
            <a:br>
              <a:rPr lang="en-NZ" sz="6600" b="1" dirty="0">
                <a:solidFill>
                  <a:schemeClr val="bg1"/>
                </a:solidFill>
                <a:latin typeface="Malgun Gothic" panose="020B0503020000020004" pitchFamily="34" charset="-127"/>
                <a:ea typeface="Malgun Gothic" panose="020B0503020000020004" pitchFamily="34" charset="-127"/>
                <a:cs typeface="Aharoni" pitchFamily="2" charset="-79"/>
              </a:rPr>
            </a:br>
            <a:r>
              <a:rPr lang="en-NZ" sz="6600" b="1" dirty="0">
                <a:solidFill>
                  <a:schemeClr val="bg1"/>
                </a:solidFill>
                <a:latin typeface="Malgun Gothic" panose="020B0503020000020004" pitchFamily="34" charset="-127"/>
                <a:ea typeface="Malgun Gothic" panose="020B0503020000020004" pitchFamily="34" charset="-127"/>
                <a:cs typeface="Aharoni" pitchFamily="2" charset="-79"/>
              </a:rPr>
              <a:t>Algorithmic Opacity</a:t>
            </a:r>
          </a:p>
        </p:txBody>
      </p:sp>
      <p:sp>
        <p:nvSpPr>
          <p:cNvPr id="3" name="Subtitle 2"/>
          <p:cNvSpPr>
            <a:spLocks noGrp="1"/>
          </p:cNvSpPr>
          <p:nvPr>
            <p:ph type="subTitle" idx="1"/>
          </p:nvPr>
        </p:nvSpPr>
        <p:spPr>
          <a:xfrm>
            <a:off x="251520" y="4725144"/>
            <a:ext cx="8712968" cy="1944216"/>
          </a:xfrm>
        </p:spPr>
        <p:txBody>
          <a:bodyPr>
            <a:normAutofit/>
          </a:bodyPr>
          <a:lstStyle/>
          <a:p>
            <a:pPr algn="l"/>
            <a:r>
              <a:rPr lang="en-NZ" sz="2400" dirty="0" err="1">
                <a:solidFill>
                  <a:schemeClr val="tx1"/>
                </a:solidFill>
                <a:latin typeface="Tahoma" pitchFamily="34" charset="0"/>
                <a:ea typeface="Tahoma" pitchFamily="34" charset="0"/>
                <a:cs typeface="Tahoma" pitchFamily="34" charset="0"/>
              </a:rPr>
              <a:t>Dr.</a:t>
            </a:r>
            <a:r>
              <a:rPr lang="en-NZ" sz="2400" dirty="0">
                <a:solidFill>
                  <a:schemeClr val="tx1"/>
                </a:solidFill>
                <a:latin typeface="Tahoma" pitchFamily="34" charset="0"/>
                <a:ea typeface="Tahoma" pitchFamily="34" charset="0"/>
                <a:cs typeface="Tahoma" pitchFamily="34" charset="0"/>
              </a:rPr>
              <a:t> Steve McKinlay	</a:t>
            </a:r>
          </a:p>
          <a:p>
            <a:pPr algn="l"/>
            <a:r>
              <a:rPr lang="en-NZ" sz="1400" dirty="0">
                <a:solidFill>
                  <a:schemeClr val="tx1"/>
                </a:solidFill>
                <a:latin typeface="Tahoma" pitchFamily="34" charset="0"/>
                <a:ea typeface="Tahoma" pitchFamily="34" charset="0"/>
                <a:cs typeface="Tahoma" pitchFamily="34" charset="0"/>
              </a:rPr>
              <a:t>Senior Lecturer: Wellington Institute of Technology, New Zealand.</a:t>
            </a:r>
          </a:p>
          <a:p>
            <a:pPr algn="l"/>
            <a:r>
              <a:rPr lang="en-NZ" sz="1400" dirty="0">
                <a:solidFill>
                  <a:schemeClr val="tx1"/>
                </a:solidFill>
                <a:latin typeface="Tahoma" pitchFamily="34" charset="0"/>
                <a:ea typeface="Tahoma" pitchFamily="34" charset="0"/>
                <a:cs typeface="Tahoma" pitchFamily="34" charset="0"/>
              </a:rPr>
              <a:t>Visiting Fellow: OTH University of Applied Sciences, Regensburg, Germany.</a:t>
            </a:r>
          </a:p>
          <a:p>
            <a:pPr algn="l">
              <a:spcAft>
                <a:spcPts val="600"/>
              </a:spcAft>
            </a:pPr>
            <a:r>
              <a:rPr lang="en-NZ" sz="1400" dirty="0">
                <a:solidFill>
                  <a:schemeClr val="tx1"/>
                </a:solidFill>
                <a:latin typeface="Tahoma" pitchFamily="34" charset="0"/>
                <a:ea typeface="Tahoma" pitchFamily="34" charset="0"/>
                <a:cs typeface="Tahoma" pitchFamily="34" charset="0"/>
              </a:rPr>
              <a:t>Executive Director: International Association of Computing and Philosophy.</a:t>
            </a:r>
          </a:p>
        </p:txBody>
      </p:sp>
      <p:pic>
        <p:nvPicPr>
          <p:cNvPr id="103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3071" y="5704904"/>
            <a:ext cx="2266950" cy="838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5" name="Picture 4">
            <a:extLst>
              <a:ext uri="{FF2B5EF4-FFF2-40B4-BE49-F238E27FC236}">
                <a16:creationId xmlns:a16="http://schemas.microsoft.com/office/drawing/2014/main" id="{47DA8875-CAF2-EC48-8DDD-B8ECE7F002A2}"/>
              </a:ext>
            </a:extLst>
          </p:cNvPr>
          <p:cNvPicPr>
            <a:picLocks noChangeAspect="1"/>
          </p:cNvPicPr>
          <p:nvPr/>
        </p:nvPicPr>
        <p:blipFill>
          <a:blip r:embed="rId4"/>
          <a:stretch>
            <a:fillRect/>
          </a:stretch>
        </p:blipFill>
        <p:spPr>
          <a:xfrm>
            <a:off x="6653071" y="4871268"/>
            <a:ext cx="2395936" cy="414564"/>
          </a:xfrm>
          <a:prstGeom prst="rect">
            <a:avLst/>
          </a:prstGeom>
        </p:spPr>
      </p:pic>
    </p:spTree>
    <p:extLst>
      <p:ext uri="{BB962C8B-B14F-4D97-AF65-F5344CB8AC3E}">
        <p14:creationId xmlns:p14="http://schemas.microsoft.com/office/powerpoint/2010/main" val="1791475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755576" y="1124744"/>
            <a:ext cx="7848872" cy="1692771"/>
          </a:xfrm>
          <a:prstGeom prst="rect">
            <a:avLst/>
          </a:prstGeom>
          <a:noFill/>
          <a:scene3d>
            <a:camera prst="orthographicFront">
              <a:rot lat="0" lon="1800000" rev="180000"/>
            </a:camera>
            <a:lightRig rig="threePt" dir="t"/>
          </a:scene3d>
        </p:spPr>
        <p:txBody>
          <a:bodyPr wrap="square" rtlCol="0">
            <a:spAutoFit/>
          </a:bodyPr>
          <a:lstStyle/>
          <a:p>
            <a:r>
              <a:rPr lang="en-NZ" sz="2400" b="1" dirty="0">
                <a:solidFill>
                  <a:schemeClr val="bg1"/>
                </a:solidFill>
                <a:latin typeface="Courier New" pitchFamily="49" charset="0"/>
                <a:cs typeface="Courier New" pitchFamily="49" charset="0"/>
              </a:rPr>
              <a:t>“I want to speak to you not through the machine,” said </a:t>
            </a:r>
            <a:r>
              <a:rPr lang="en-NZ" sz="2400" b="1" dirty="0" err="1">
                <a:solidFill>
                  <a:schemeClr val="bg1"/>
                </a:solidFill>
                <a:latin typeface="Courier New" pitchFamily="49" charset="0"/>
                <a:cs typeface="Courier New" pitchFamily="49" charset="0"/>
              </a:rPr>
              <a:t>Kuno</a:t>
            </a:r>
            <a:r>
              <a:rPr lang="en-NZ" sz="2400" b="1" dirty="0">
                <a:solidFill>
                  <a:schemeClr val="bg1"/>
                </a:solidFill>
                <a:latin typeface="Courier New" pitchFamily="49" charset="0"/>
                <a:cs typeface="Courier New" pitchFamily="49" charset="0"/>
              </a:rPr>
              <a:t>, </a:t>
            </a:r>
            <a:br>
              <a:rPr lang="en-NZ" sz="2400" b="1" dirty="0">
                <a:solidFill>
                  <a:schemeClr val="bg1"/>
                </a:solidFill>
                <a:latin typeface="Courier New" pitchFamily="49" charset="0"/>
                <a:cs typeface="Courier New" pitchFamily="49" charset="0"/>
              </a:rPr>
            </a:br>
            <a:br>
              <a:rPr lang="en-NZ" sz="2400" b="1" dirty="0">
                <a:solidFill>
                  <a:schemeClr val="bg1"/>
                </a:solidFill>
                <a:latin typeface="Courier New" pitchFamily="49" charset="0"/>
                <a:cs typeface="Courier New" pitchFamily="49" charset="0"/>
              </a:rPr>
            </a:br>
            <a:endParaRPr lang="en-NZ" sz="3200" b="1" i="1" dirty="0">
              <a:solidFill>
                <a:schemeClr val="bg1"/>
              </a:solidFill>
              <a:latin typeface="Times New Roman" pitchFamily="18" charset="0"/>
              <a:cs typeface="Times New Roman" pitchFamily="18" charset="0"/>
            </a:endParaRPr>
          </a:p>
        </p:txBody>
      </p:sp>
      <p:sp>
        <p:nvSpPr>
          <p:cNvPr id="3" name="TextBox 2"/>
          <p:cNvSpPr txBox="1"/>
          <p:nvPr/>
        </p:nvSpPr>
        <p:spPr>
          <a:xfrm>
            <a:off x="5224412" y="4034592"/>
            <a:ext cx="2803973" cy="646331"/>
          </a:xfrm>
          <a:prstGeom prst="rect">
            <a:avLst/>
          </a:prstGeom>
          <a:noFill/>
          <a:scene3d>
            <a:camera prst="orthographicFront">
              <a:rot lat="0" lon="1200000" rev="0"/>
            </a:camera>
            <a:lightRig rig="threePt" dir="t"/>
          </a:scene3d>
        </p:spPr>
        <p:txBody>
          <a:bodyPr wrap="none" rtlCol="0">
            <a:spAutoFit/>
          </a:bodyPr>
          <a:lstStyle/>
          <a:p>
            <a:r>
              <a:rPr lang="en-NZ" b="1" dirty="0">
                <a:solidFill>
                  <a:schemeClr val="bg1"/>
                </a:solidFill>
                <a:latin typeface="Courier New" pitchFamily="49" charset="0"/>
                <a:cs typeface="Courier New" pitchFamily="49" charset="0"/>
              </a:rPr>
              <a:t>E.M. Forster (1909)</a:t>
            </a:r>
            <a:br>
              <a:rPr lang="en-NZ" b="1" dirty="0">
                <a:solidFill>
                  <a:schemeClr val="bg1"/>
                </a:solidFill>
                <a:latin typeface="Courier New" pitchFamily="49" charset="0"/>
                <a:cs typeface="Courier New" pitchFamily="49" charset="0"/>
              </a:rPr>
            </a:br>
            <a:r>
              <a:rPr lang="en-NZ" b="1" i="1" dirty="0">
                <a:solidFill>
                  <a:schemeClr val="bg1"/>
                </a:solidFill>
                <a:latin typeface="Courier New" pitchFamily="49" charset="0"/>
                <a:cs typeface="Courier New" pitchFamily="49" charset="0"/>
              </a:rPr>
              <a:t>The Machine Stops</a:t>
            </a:r>
          </a:p>
        </p:txBody>
      </p:sp>
      <p:cxnSp>
        <p:nvCxnSpPr>
          <p:cNvPr id="6" name="Straight Connector 5"/>
          <p:cNvCxnSpPr/>
          <p:nvPr/>
        </p:nvCxnSpPr>
        <p:spPr>
          <a:xfrm>
            <a:off x="683568" y="0"/>
            <a:ext cx="0" cy="685800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8316416" y="0"/>
            <a:ext cx="0" cy="685800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288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764704"/>
            <a:ext cx="8229600" cy="5760640"/>
          </a:xfrm>
        </p:spPr>
        <p:txBody>
          <a:bodyPr anchor="t">
            <a:normAutofit fontScale="90000"/>
          </a:bodyPr>
          <a:lstStyle/>
          <a:p>
            <a:pPr algn="l">
              <a:spcBef>
                <a:spcPts val="1200"/>
              </a:spcBef>
              <a:spcAft>
                <a:spcPts val="1200"/>
              </a:spcAft>
            </a:pPr>
            <a:r>
              <a:rPr lang="en-NZ" sz="3200" b="1" dirty="0">
                <a:solidFill>
                  <a:schemeClr val="accent6">
                    <a:lumMod val="75000"/>
                  </a:schemeClr>
                </a:solidFill>
                <a:latin typeface="Malgun Gothic" pitchFamily="34" charset="-127"/>
                <a:ea typeface="Malgun Gothic" pitchFamily="34" charset="-127"/>
              </a:rPr>
              <a:t>This is essentially a story about machine dependence. </a:t>
            </a:r>
            <a:br>
              <a:rPr lang="en-NZ" sz="3200" b="1" dirty="0">
                <a:solidFill>
                  <a:schemeClr val="accent6">
                    <a:lumMod val="75000"/>
                  </a:schemeClr>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While the reality of Forster’s imagined world are not quite the same as todays technological world many parallels can be drawn. </a:t>
            </a: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br>
              <a:rPr lang="en-NZ" sz="3200" dirty="0">
                <a:solidFill>
                  <a:schemeClr val="bg1"/>
                </a:solidFill>
                <a:latin typeface="Malgun Gothic" pitchFamily="34" charset="-127"/>
                <a:ea typeface="Malgun Gothic" pitchFamily="34" charset="-127"/>
              </a:rPr>
            </a:br>
            <a:r>
              <a:rPr lang="en-NZ" sz="3200" dirty="0">
                <a:solidFill>
                  <a:schemeClr val="bg1"/>
                </a:solidFill>
                <a:latin typeface="Malgun Gothic" pitchFamily="34" charset="-127"/>
                <a:ea typeface="Malgun Gothic" pitchFamily="34" charset="-127"/>
              </a:rPr>
              <a:t> </a:t>
            </a:r>
          </a:p>
        </p:txBody>
      </p:sp>
    </p:spTree>
    <p:extLst>
      <p:ext uri="{BB962C8B-B14F-4D97-AF65-F5344CB8AC3E}">
        <p14:creationId xmlns:p14="http://schemas.microsoft.com/office/powerpoint/2010/main" val="23791270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OLLOWANCHOR" val="tru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nchor="ctr" anchorCtr="0">
        <a:spAutoFit/>
      </a:bodyPr>
      <a:lstStyle>
        <a:defPPr>
          <a:defRPr b="1" spc="300" dirty="0" smtClean="0">
            <a:solidFill>
              <a:srgbClr val="00B0F0"/>
            </a:solidFill>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Global Training">
  <a:themeElements>
    <a:clrScheme name="Letter Bain New">
      <a:dk1>
        <a:sysClr val="windowText" lastClr="000000"/>
      </a:dk1>
      <a:lt1>
        <a:srgbClr val="CCCCCC"/>
      </a:lt1>
      <a:dk2>
        <a:srgbClr val="FFFFFF"/>
      </a:dk2>
      <a:lt2>
        <a:srgbClr val="000000"/>
      </a:lt2>
      <a:accent1>
        <a:srgbClr val="CCCCCC"/>
      </a:accent1>
      <a:accent2>
        <a:srgbClr val="FFFFFF"/>
      </a:accent2>
      <a:accent3>
        <a:srgbClr val="CC0000"/>
      </a:accent3>
      <a:accent4>
        <a:srgbClr val="A3A3A3"/>
      </a:accent4>
      <a:accent5>
        <a:srgbClr val="777777"/>
      </a:accent5>
      <a:accent6>
        <a:srgbClr val="333333"/>
      </a:accent6>
      <a:hlink>
        <a:srgbClr val="000000"/>
      </a:hlink>
      <a:folHlink>
        <a:srgbClr val="CC0000"/>
      </a:folHlink>
    </a:clrScheme>
    <a:fontScheme name="1 - Letter CFR Red">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9050">
          <a:noFill/>
        </a:ln>
      </a:spPr>
      <a:bodyPr lIns="45720" tIns="45720" rIns="45720" bIns="45720" rtlCol="0" anchor="ctr"/>
      <a:lstStyle>
        <a:defPPr algn="ctr">
          <a:defRPr sz="20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080808"/>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45720" rIns="45720" rtlCol="0">
        <a:spAutoFit/>
      </a:bodyPr>
      <a:lstStyle>
        <a:defPPr>
          <a:defRPr sz="2000" dirty="0" smtClean="0"/>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howofficecode>false</Showofficecode>
</file>

<file path=customXml/item2.xml><?xml version="1.0" encoding="utf-8"?>
<Showfilename>false</Showfilename>
</file>

<file path=customXml/itemProps1.xml><?xml version="1.0" encoding="utf-8"?>
<ds:datastoreItem xmlns:ds="http://schemas.openxmlformats.org/officeDocument/2006/customXml" ds:itemID="{D5C055D3-A865-4392-81BA-D31E2959A1F7}">
  <ds:schemaRefs/>
</ds:datastoreItem>
</file>

<file path=customXml/itemProps2.xml><?xml version="1.0" encoding="utf-8"?>
<ds:datastoreItem xmlns:ds="http://schemas.openxmlformats.org/officeDocument/2006/customXml" ds:itemID="{546D9DFF-0BAC-4795-AD7D-3A5356B1CEC2}">
  <ds:schemaRefs/>
</ds:datastoreItem>
</file>

<file path=docProps/app.xml><?xml version="1.0" encoding="utf-8"?>
<Properties xmlns="http://schemas.openxmlformats.org/officeDocument/2006/extended-properties" xmlns:vt="http://schemas.openxmlformats.org/officeDocument/2006/docPropsVTypes">
  <TotalTime>8281</TotalTime>
  <Words>1611</Words>
  <Application>Microsoft Office PowerPoint</Application>
  <PresentationFormat>On-screen Show (4:3)</PresentationFormat>
  <Paragraphs>84</Paragraphs>
  <Slides>26</Slides>
  <Notes>14</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38" baseType="lpstr">
      <vt:lpstr>Malgun Gothic</vt:lpstr>
      <vt:lpstr>Arial</vt:lpstr>
      <vt:lpstr>Calibri</vt:lpstr>
      <vt:lpstr>Courier</vt:lpstr>
      <vt:lpstr>Courier New</vt:lpstr>
      <vt:lpstr>Marlett</vt:lpstr>
      <vt:lpstr>Tahoma</vt:lpstr>
      <vt:lpstr>Times New Roman</vt:lpstr>
      <vt:lpstr>Verdana</vt:lpstr>
      <vt:lpstr>Office Theme</vt:lpstr>
      <vt:lpstr>Global Training</vt:lpstr>
      <vt:lpstr>think-cell Folie</vt:lpstr>
      <vt:lpstr>Digital Ethics:  Special Topic 2    The Ethics of Artificial Intelligence  Trust and Algorithmic Opacity (2020)</vt:lpstr>
      <vt:lpstr>2 Final Topics</vt:lpstr>
      <vt:lpstr>Ethics of AI</vt:lpstr>
      <vt:lpstr>Artifacts vs. Agents </vt:lpstr>
      <vt:lpstr>What kind of AI</vt:lpstr>
      <vt:lpstr>Applications</vt:lpstr>
      <vt:lpstr>Trust &amp;  Algorithmic Opacity</vt:lpstr>
      <vt:lpstr>PowerPoint Presentation</vt:lpstr>
      <vt:lpstr>This is essentially a story about machine dependence.   While the reality of Forster’s imagined world are not quite the same as todays technological world many parallels can be drawn.       </vt:lpstr>
      <vt:lpstr>Issues arising…   More than making our lives more simplified, technology utterly infiltrates our lives.   The “machine” becomes self-validating, authoritative, all knowing, and in a sense exhibits an undercurrent of malevolence.   The use of algorithms to inform decision making is increasing at an unprecedented pace.     </vt:lpstr>
      <vt:lpstr>Applications  Predictive algorithms are used to determine how individuals and groups should be classified and managed.   Used to determine credit risk Your “fit” within an organisation Predict if criminals are likely to re-offend Such systems are used in justice areas from pre-trial, to sentencing and probation. Across many Government agencies in particular social services, welfare and justice.       </vt:lpstr>
      <vt:lpstr>Some problems  How do we guarantee such (automated) decisions that impact peoples daily lives are made with transparency and equity?  E.g. It is unlikely the normative values built into such systems will be acceptable to everyone. Moral decisions about social housing, welfare, policing, child welfare, as we know, often result in emotional debate and are fraught ethically.  There are winners and losers and people affected are usually already at the fringes or society.    </vt:lpstr>
      <vt:lpstr>Bias and Opacity (pg 3)  Use of such systems is largely unregulated. Often retributivist in nature and couched in utilitarian terms.   If (in percentage terms) we can identify and prevent offenders reoffending, if we can uplift a child we suspect will be abused, then bias and false positives can be tolerated.   Over representation of groups at the margins of society build bias into these systems – moral imperative of orgs using such systems tends to focus on active enforcement.   </vt:lpstr>
      <vt:lpstr>Trade offs…   The risk of not acting on such information also carries risk. This needs to be weighed against the reliability of the system.   Nissenbaum (amongst others) have argued machine learning algorithms embody the values and norms of developers therefore potentially reproducing bias.   </vt:lpstr>
      <vt:lpstr>What kind of trust relationships (if any) can we form with AI algorithms?  Relates to transparency and equity.   Some different forms of opacity  Algorithmic vs epistemic opacity (pg 2/3)   Trust vs confidence   Conclusions     </vt:lpstr>
      <vt:lpstr>What kinds of algorithms are we talking about?   AI Machine learning Predictive modelling / Decision making (Decision-subjects) Operating in ‘big data’ style environments Hundreds of data points (attributes/dimensions) Millions+ of rows Back propagation neural nets (many variations)</vt:lpstr>
      <vt:lpstr>How do we guarantee authorities tasked with making decisions that impact our daily lives ensure those decisions are transparent and equitable?    2 Kinds of bias  Differences in moral opinion about many social issues is at best emotional and political in nature.   Many of the people that are morally affected are at the fringes of society already. This already raises issues of in built bias.    Individuals using the algorithms to form decisions are swayed by confirmation bias (O’Conner, 2008). Thus, the machine says x therefore x must be true.  Those that employ stereotypes are more likely to be swayed by stereotype confirming information.   </vt:lpstr>
      <vt:lpstr>Kinds of Opacity (pg 4-5)  Deliberate   Technical Illiteracy   Scale (The dimensionality problem)  (Burrell, 2016)  ‘Many Hands’ (Nissenbaum, 2007)  Algorithmically but not epistemically opaque    Emergent Opacity (McKinlay, 2020)   Algorithmically and epistemically opaque </vt:lpstr>
      <vt:lpstr>Emergent Opacity  (Bedau, 1997) Weak Emergence (in relation to simulation, unexpected or emergent patterns of behaviour, pg 6) A number of micro-level states, the number and identity of which can change. Macro-states are structural, constituted wholly out of micro-level states.    (Humphrey, 2008) Opacity in computer simulation epistemically opaque to P iff it is impossible for P to know all epistemically relevant elements of the process.</vt:lpstr>
      <vt:lpstr>Trust and non-human agents  Conceptions of e-Trust. For example:  Simpson (2017)  Evidence-constrained trust (pg 8) Works for digitally-mediated human interaction  What is required for trust between ”decision-subjects” or wider society and AI algorithms?    Explanation (how and why) is implicitly required for e-trust in socio-technical systems.  </vt:lpstr>
      <vt:lpstr>Towards a trust relation.  Arguments for the use of such systems are utilitarian.  There is significant potential to impact decision-subjects.  Marginalised/minorities usually fair worst.  Potential to undermine democracy as our trust in such systems is eroded. </vt:lpstr>
      <vt:lpstr>Minimal requirements for e-trust Emergent Opacity (explanation goals) pg.10   Transparency    Audit, “how”, easier but rare    Justification   Requires “why” explanation,    harder, ^Confidence, tolerances   Roth-Berghofer, Cassens, Sørmo et al (2005)</vt:lpstr>
      <vt:lpstr>PowerPoint Presentation</vt:lpstr>
      <vt:lpstr>PowerPoint Presentation</vt:lpstr>
      <vt:lpstr>PowerPoint Presentation</vt:lpstr>
      <vt:lpstr>PowerPoint Presentation</vt:lpstr>
    </vt:vector>
  </TitlesOfParts>
  <Company>Wellington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Swarm Technology and Emergence in Lethal Autonomous Weapon Systems</dc:title>
  <dc:creator>Steve Mckinlay</dc:creator>
  <cp:lastModifiedBy>Steve McKinlay</cp:lastModifiedBy>
  <cp:revision>136</cp:revision>
  <dcterms:created xsi:type="dcterms:W3CDTF">2017-06-21T01:02:15Z</dcterms:created>
  <dcterms:modified xsi:type="dcterms:W3CDTF">2022-10-04T01:39:44Z</dcterms:modified>
</cp:coreProperties>
</file>