
<file path=[Content_Types].xml><?xml version="1.0" encoding="utf-8"?>
<Types xmlns="http://schemas.openxmlformats.org/package/2006/content-types">
  <Default Extension="bin" ContentType="application/vnd.openxmlformats-officedocument.oleObject"/>
  <Default Extension="emf" ContentType="image/x-emf"/>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Lst>
  <p:notesMasterIdLst>
    <p:notesMasterId r:id="rId20"/>
  </p:notesMasterIdLst>
  <p:handoutMasterIdLst>
    <p:handoutMasterId r:id="rId21"/>
  </p:handoutMasterIdLst>
  <p:sldIdLst>
    <p:sldId id="372" r:id="rId4"/>
    <p:sldId id="298" r:id="rId5"/>
    <p:sldId id="374" r:id="rId6"/>
    <p:sldId id="373" r:id="rId7"/>
    <p:sldId id="354" r:id="rId8"/>
    <p:sldId id="356" r:id="rId9"/>
    <p:sldId id="357" r:id="rId10"/>
    <p:sldId id="358" r:id="rId11"/>
    <p:sldId id="359" r:id="rId12"/>
    <p:sldId id="360" r:id="rId13"/>
    <p:sldId id="361" r:id="rId14"/>
    <p:sldId id="362" r:id="rId15"/>
    <p:sldId id="363" r:id="rId16"/>
    <p:sldId id="364" r:id="rId17"/>
    <p:sldId id="367" r:id="rId18"/>
    <p:sldId id="371" r:id="rId19"/>
  </p:sldIdLst>
  <p:sldSz cx="9906000" cy="6858000" type="A4"/>
  <p:notesSz cx="6451600" cy="9321800"/>
  <p:custDataLst>
    <p:tags r:id="rId22"/>
  </p:custDataLst>
  <p:defaultTextStyle>
    <a:defPPr>
      <a:defRPr lang="en-US"/>
    </a:defPPr>
    <a:lvl1pPr marL="0" algn="l" defTabSz="974603" rtl="0" eaLnBrk="1" latinLnBrk="0" hangingPunct="1">
      <a:defRPr lang="en-CA" sz="19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Prefix" id="{5AF7CB10-C4F9-436E-9C61-A417AC529D11}">
          <p14:sldIdLst/>
        </p14:section>
        <p14:section name="Logistics&#10;" id="{020FB3A2-B8AC-40D9-AF4D-D64380D1D05F}">
          <p14:sldIdLst/>
        </p14:section>
        <p14:section name="Setting the stage…" id="{BAD0F373-E90D-480C-B0E4-7A108D7790BD}">
          <p14:sldIdLst>
            <p14:sldId id="372"/>
            <p14:sldId id="298"/>
            <p14:sldId id="374"/>
            <p14:sldId id="373"/>
            <p14:sldId id="354"/>
            <p14:sldId id="356"/>
            <p14:sldId id="357"/>
            <p14:sldId id="358"/>
            <p14:sldId id="359"/>
            <p14:sldId id="360"/>
            <p14:sldId id="361"/>
            <p14:sldId id="362"/>
            <p14:sldId id="363"/>
            <p14:sldId id="364"/>
            <p14:sldId id="367"/>
            <p14:sldId id="371"/>
          </p14:sldIdLst>
        </p14:section>
      </p14:sectionLst>
    </p:ext>
    <p:ext uri="{EFAFB233-063F-42B5-8137-9DF3F51BA10A}">
      <p15:sldGuideLst xmlns:p15="http://schemas.microsoft.com/office/powerpoint/2012/main">
        <p15:guide id="1" orient="horz" pos="4234">
          <p15:clr>
            <a:srgbClr val="A4A3A4"/>
          </p15:clr>
        </p15:guide>
        <p15:guide id="2" pos="220">
          <p15:clr>
            <a:srgbClr val="A4A3A4"/>
          </p15:clr>
        </p15:guide>
      </p15:sldGuideLst>
    </p:ext>
    <p:ext uri="{2D200454-40CA-4A62-9FC3-DE9A4176ACB9}">
      <p15:notesGuideLst xmlns:p15="http://schemas.microsoft.com/office/powerpoint/2012/main">
        <p15:guide id="1" orient="horz" pos="2936" userDrawn="1">
          <p15:clr>
            <a:srgbClr val="A4A3A4"/>
          </p15:clr>
        </p15:guide>
        <p15:guide id="2" pos="203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57FFFF"/>
    <a:srgbClr val="FEFE00"/>
    <a:srgbClr val="080808"/>
    <a:srgbClr val="366858"/>
    <a:srgbClr val="17305D"/>
    <a:srgbClr val="6666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05" autoAdjust="0"/>
    <p:restoredTop sz="77465" autoAdjust="0"/>
  </p:normalViewPr>
  <p:slideViewPr>
    <p:cSldViewPr snapToGrid="0">
      <p:cViewPr varScale="1">
        <p:scale>
          <a:sx n="66" d="100"/>
          <a:sy n="66" d="100"/>
        </p:scale>
        <p:origin x="2026" y="58"/>
      </p:cViewPr>
      <p:guideLst>
        <p:guide orient="horz" pos="4234"/>
        <p:guide pos="22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94" d="100"/>
          <a:sy n="94" d="100"/>
        </p:scale>
        <p:origin x="-3438" y="-108"/>
      </p:cViewPr>
      <p:guideLst>
        <p:guide orient="horz" pos="2936"/>
        <p:guide pos="20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795693" cy="466090"/>
          </a:xfrm>
          <a:prstGeom prst="rect">
            <a:avLst/>
          </a:prstGeom>
        </p:spPr>
        <p:txBody>
          <a:bodyPr vert="horz" lIns="87453" tIns="43727" rIns="87453" bIns="43727" rtlCol="0"/>
          <a:lstStyle>
            <a:lvl1pPr algn="l">
              <a:defRPr sz="1100"/>
            </a:lvl1pPr>
          </a:lstStyle>
          <a:p>
            <a:endParaRPr lang="en-CA" dirty="0"/>
          </a:p>
        </p:txBody>
      </p:sp>
      <p:sp>
        <p:nvSpPr>
          <p:cNvPr id="3" name="Date Placeholder 2"/>
          <p:cNvSpPr>
            <a:spLocks noGrp="1"/>
          </p:cNvSpPr>
          <p:nvPr>
            <p:ph type="dt" sz="quarter" idx="1"/>
          </p:nvPr>
        </p:nvSpPr>
        <p:spPr>
          <a:xfrm>
            <a:off x="3654788" y="0"/>
            <a:ext cx="2795693" cy="466090"/>
          </a:xfrm>
          <a:prstGeom prst="rect">
            <a:avLst/>
          </a:prstGeom>
        </p:spPr>
        <p:txBody>
          <a:bodyPr vert="horz" lIns="87453" tIns="43727" rIns="87453" bIns="43727" rtlCol="0"/>
          <a:lstStyle>
            <a:lvl1pPr algn="r">
              <a:defRPr sz="1100"/>
            </a:lvl1pPr>
          </a:lstStyle>
          <a:p>
            <a:fld id="{9088374C-FBE6-4B8B-93A6-5FAFFFD20233}" type="datetimeFigureOut">
              <a:rPr lang="en-US" smtClean="0"/>
              <a:pPr/>
              <a:t>9/7/2022</a:t>
            </a:fld>
            <a:endParaRPr lang="en-CA" dirty="0"/>
          </a:p>
        </p:txBody>
      </p:sp>
      <p:sp>
        <p:nvSpPr>
          <p:cNvPr id="4" name="Footer Placeholder 3"/>
          <p:cNvSpPr>
            <a:spLocks noGrp="1"/>
          </p:cNvSpPr>
          <p:nvPr>
            <p:ph type="ftr" sz="quarter" idx="2"/>
          </p:nvPr>
        </p:nvSpPr>
        <p:spPr>
          <a:xfrm>
            <a:off x="1" y="8853553"/>
            <a:ext cx="2795693" cy="466090"/>
          </a:xfrm>
          <a:prstGeom prst="rect">
            <a:avLst/>
          </a:prstGeom>
        </p:spPr>
        <p:txBody>
          <a:bodyPr vert="horz" lIns="87453" tIns="43727" rIns="87453" bIns="43727" rtlCol="0" anchor="b"/>
          <a:lstStyle>
            <a:lvl1pPr algn="l">
              <a:defRPr sz="1100"/>
            </a:lvl1pPr>
          </a:lstStyle>
          <a:p>
            <a:endParaRPr lang="en-CA" dirty="0"/>
          </a:p>
        </p:txBody>
      </p:sp>
      <p:sp>
        <p:nvSpPr>
          <p:cNvPr id="5" name="Slide Number Placeholder 4"/>
          <p:cNvSpPr>
            <a:spLocks noGrp="1"/>
          </p:cNvSpPr>
          <p:nvPr>
            <p:ph type="sldNum" sz="quarter" idx="3"/>
          </p:nvPr>
        </p:nvSpPr>
        <p:spPr>
          <a:xfrm>
            <a:off x="3654788" y="8853553"/>
            <a:ext cx="2795693" cy="466090"/>
          </a:xfrm>
          <a:prstGeom prst="rect">
            <a:avLst/>
          </a:prstGeom>
        </p:spPr>
        <p:txBody>
          <a:bodyPr vert="horz" lIns="87453" tIns="43727" rIns="87453" bIns="43727" rtlCol="0" anchor="b"/>
          <a:lstStyle>
            <a:lvl1pPr algn="r">
              <a:defRPr sz="1100"/>
            </a:lvl1pPr>
          </a:lstStyle>
          <a:p>
            <a:fld id="{C0708A86-4735-4E3C-A53A-ACD9DD50FEDE}" type="slidenum">
              <a:rPr lang="en-CA" smtClean="0"/>
              <a:pPr/>
              <a:t>‹#›</a:t>
            </a:fld>
            <a:endParaRPr lang="en-CA" dirty="0"/>
          </a:p>
        </p:txBody>
      </p:sp>
    </p:spTree>
    <p:extLst>
      <p:ext uri="{BB962C8B-B14F-4D97-AF65-F5344CB8AC3E}">
        <p14:creationId xmlns:p14="http://schemas.microsoft.com/office/powerpoint/2010/main" val="3768820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979488" y="344488"/>
            <a:ext cx="4492625" cy="3111500"/>
          </a:xfrm>
          <a:prstGeom prst="rect">
            <a:avLst/>
          </a:prstGeom>
          <a:noFill/>
          <a:ln w="12700">
            <a:solidFill>
              <a:prstClr val="black"/>
            </a:solidFill>
          </a:ln>
        </p:spPr>
        <p:txBody>
          <a:bodyPr vert="horz" lIns="87453" tIns="43727" rIns="87453" bIns="43727" rtlCol="0" anchor="ctr"/>
          <a:lstStyle/>
          <a:p>
            <a:endParaRPr lang="en-US" dirty="0"/>
          </a:p>
        </p:txBody>
      </p:sp>
      <p:sp>
        <p:nvSpPr>
          <p:cNvPr id="5" name="Notes Placeholder 4"/>
          <p:cNvSpPr>
            <a:spLocks noGrp="1"/>
          </p:cNvSpPr>
          <p:nvPr>
            <p:ph type="body" sz="quarter" idx="3"/>
          </p:nvPr>
        </p:nvSpPr>
        <p:spPr>
          <a:xfrm>
            <a:off x="148388" y="3691756"/>
            <a:ext cx="6148374" cy="5431182"/>
          </a:xfrm>
          <a:prstGeom prst="rect">
            <a:avLst/>
          </a:prstGeom>
        </p:spPr>
        <p:txBody>
          <a:bodyPr vert="horz" lIns="87453" tIns="43727" rIns="87453" bIns="4372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35343965"/>
      </p:ext>
    </p:extLst>
  </p:cSld>
  <p:clrMap bg1="lt1" tx1="dk1" bg2="lt2" tx2="dk2" accent1="accent1" accent2="accent2" accent3="accent3" accent4="accent4" accent5="accent5" accent6="accent6" hlink="hlink" folHlink="folHlink"/>
  <p:notesStyle>
    <a:lvl1pPr marL="0" algn="l" defTabSz="908127" rtl="0" eaLnBrk="1" latinLnBrk="0" hangingPunct="1">
      <a:defRPr sz="1200" kern="1200">
        <a:solidFill>
          <a:schemeClr val="tx1"/>
        </a:solidFill>
        <a:latin typeface="Verdana" pitchFamily="34" charset="0"/>
        <a:ea typeface="+mn-ea"/>
        <a:cs typeface="+mn-cs"/>
      </a:defRPr>
    </a:lvl1pPr>
    <a:lvl2pPr marL="454061" algn="l" defTabSz="908127" rtl="0" eaLnBrk="1" latinLnBrk="0" hangingPunct="1">
      <a:defRPr sz="1200" kern="1200">
        <a:solidFill>
          <a:schemeClr val="tx1"/>
        </a:solidFill>
        <a:latin typeface="Verdana" pitchFamily="34" charset="0"/>
        <a:ea typeface="+mn-ea"/>
        <a:cs typeface="+mn-cs"/>
      </a:defRPr>
    </a:lvl2pPr>
    <a:lvl3pPr marL="908127" algn="l" defTabSz="908127" rtl="0" eaLnBrk="1" latinLnBrk="0" hangingPunct="1">
      <a:defRPr sz="1200" kern="1200">
        <a:solidFill>
          <a:schemeClr val="tx1"/>
        </a:solidFill>
        <a:latin typeface="Verdana" pitchFamily="34" charset="0"/>
        <a:ea typeface="+mn-ea"/>
        <a:cs typeface="+mn-cs"/>
      </a:defRPr>
    </a:lvl3pPr>
    <a:lvl4pPr marL="1362191" algn="l" defTabSz="908127" rtl="0" eaLnBrk="1" latinLnBrk="0" hangingPunct="1">
      <a:defRPr sz="1200" kern="1200">
        <a:solidFill>
          <a:schemeClr val="tx1"/>
        </a:solidFill>
        <a:latin typeface="Verdana" pitchFamily="34" charset="0"/>
        <a:ea typeface="+mn-ea"/>
        <a:cs typeface="+mn-cs"/>
      </a:defRPr>
    </a:lvl4pPr>
    <a:lvl5pPr marL="1816251" algn="l" defTabSz="908127" rtl="0" eaLnBrk="1" latinLnBrk="0" hangingPunct="1">
      <a:defRPr sz="1200" kern="1200">
        <a:solidFill>
          <a:schemeClr val="tx1"/>
        </a:solidFill>
        <a:latin typeface="Verdana" pitchFamily="34" charset="0"/>
        <a:ea typeface="+mn-ea"/>
        <a:cs typeface="+mn-cs"/>
      </a:defRPr>
    </a:lvl5pPr>
    <a:lvl6pPr marL="2270315" algn="l" defTabSz="908127" rtl="0" eaLnBrk="1" latinLnBrk="0" hangingPunct="1">
      <a:defRPr sz="1200" kern="1200">
        <a:solidFill>
          <a:schemeClr val="tx1"/>
        </a:solidFill>
        <a:latin typeface="+mn-lt"/>
        <a:ea typeface="+mn-ea"/>
        <a:cs typeface="+mn-cs"/>
      </a:defRPr>
    </a:lvl6pPr>
    <a:lvl7pPr marL="2724378" algn="l" defTabSz="908127" rtl="0" eaLnBrk="1" latinLnBrk="0" hangingPunct="1">
      <a:defRPr sz="1200" kern="1200">
        <a:solidFill>
          <a:schemeClr val="tx1"/>
        </a:solidFill>
        <a:latin typeface="+mn-lt"/>
        <a:ea typeface="+mn-ea"/>
        <a:cs typeface="+mn-cs"/>
      </a:defRPr>
    </a:lvl7pPr>
    <a:lvl8pPr marL="3178442" algn="l" defTabSz="908127" rtl="0" eaLnBrk="1" latinLnBrk="0" hangingPunct="1">
      <a:defRPr sz="1200" kern="1200">
        <a:solidFill>
          <a:schemeClr val="tx1"/>
        </a:solidFill>
        <a:latin typeface="+mn-lt"/>
        <a:ea typeface="+mn-ea"/>
        <a:cs typeface="+mn-cs"/>
      </a:defRPr>
    </a:lvl8pPr>
    <a:lvl9pPr marL="3632506" algn="l" defTabSz="9081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otizenplatzhalter 5"/>
          <p:cNvSpPr>
            <a:spLocks noGrp="1"/>
          </p:cNvSpPr>
          <p:nvPr>
            <p:ph type="body" sz="quarter" idx="3"/>
          </p:nvPr>
        </p:nvSpPr>
        <p:spPr/>
        <p:txBody>
          <a:bodyPr>
            <a:normAutofit/>
          </a:bodyPr>
          <a:lstStyle/>
          <a:p>
            <a:endParaRPr lang="de-DE" dirty="0"/>
          </a:p>
        </p:txBody>
      </p:sp>
      <p:sp>
        <p:nvSpPr>
          <p:cNvPr id="7" name="Folienbildplatzhalter 6"/>
          <p:cNvSpPr>
            <a:spLocks noGrp="1" noRot="1" noChangeAspect="1"/>
          </p:cNvSpPr>
          <p:nvPr>
            <p:ph type="sldImg" idx="2"/>
          </p:nvPr>
        </p:nvSpPr>
        <p:spPr>
          <a:xfrm>
            <a:off x="1006475" y="211138"/>
            <a:ext cx="4438650" cy="3074987"/>
          </a:xfrm>
        </p:spPr>
      </p:sp>
    </p:spTree>
    <p:extLst>
      <p:ext uri="{BB962C8B-B14F-4D97-AF65-F5344CB8AC3E}">
        <p14:creationId xmlns:p14="http://schemas.microsoft.com/office/powerpoint/2010/main" val="38218739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aphicFrame>
        <p:nvGraphicFramePr>
          <p:cNvPr id="4" name="Objekt 3" hidden="1"/>
          <p:cNvGraphicFramePr>
            <a:graphicFrameLocks noChangeAspect="1"/>
          </p:cNvGraphicFramePr>
          <p:nvPr userDrawn="1">
            <p:custDataLst>
              <p:tags r:id="rId1"/>
            </p:custDataLst>
            <p:extLst>
              <p:ext uri="{D42A27DB-BD31-4B8C-83A1-F6EECF244321}">
                <p14:modId xmlns:p14="http://schemas.microsoft.com/office/powerpoint/2010/main" val="9392711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Folie" r:id="rId3" imgW="353" imgH="353" progId="TCLayout.ActiveDocument.1">
                  <p:embed/>
                </p:oleObj>
              </mc:Choice>
              <mc:Fallback>
                <p:oleObj name="think-cell Folie" r:id="rId3" imgW="353" imgH="353" progId="TCLayout.ActiveDocument.1">
                  <p:embed/>
                  <p:pic>
                    <p:nvPicPr>
                      <p:cNvPr id="0" name=""/>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Chart Layout">
    <p:spTree>
      <p:nvGrpSpPr>
        <p:cNvPr id="1" name=""/>
        <p:cNvGrpSpPr/>
        <p:nvPr/>
      </p:nvGrpSpPr>
      <p:grpSpPr>
        <a:xfrm>
          <a:off x="0" y="0"/>
          <a:ext cx="0" cy="0"/>
          <a:chOff x="0" y="0"/>
          <a:chExt cx="0" cy="0"/>
        </a:xfrm>
      </p:grpSpPr>
      <p:sp>
        <p:nvSpPr>
          <p:cNvPr id="7" name="Text Placeholder 6"/>
          <p:cNvSpPr>
            <a:spLocks noGrp="1"/>
          </p:cNvSpPr>
          <p:nvPr>
            <p:ph type="body" sz="quarter" idx="13" hasCustomPrompt="1"/>
          </p:nvPr>
        </p:nvSpPr>
        <p:spPr>
          <a:xfrm>
            <a:off x="2525437" y="2697400"/>
            <a:ext cx="5008566" cy="1769128"/>
          </a:xfrm>
        </p:spPr>
        <p:txBody>
          <a:bodyPr/>
          <a:lstStyle/>
          <a:p>
            <a:pPr lvl="0"/>
            <a:r>
              <a:rPr lang="en-US" dirty="0"/>
              <a:t>First level bullet</a:t>
            </a:r>
          </a:p>
          <a:p>
            <a:pPr lvl="0"/>
            <a:r>
              <a:rPr lang="en-US" dirty="0"/>
              <a:t>First level bullet</a:t>
            </a:r>
          </a:p>
          <a:p>
            <a:pPr lvl="0"/>
            <a:r>
              <a:rPr lang="en-US" dirty="0"/>
              <a:t>First level bullet</a:t>
            </a:r>
          </a:p>
        </p:txBody>
      </p:sp>
      <p:sp>
        <p:nvSpPr>
          <p:cNvPr id="5" name="Title 4"/>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 Slide Layout">
    <p:spTree>
      <p:nvGrpSpPr>
        <p:cNvPr id="1" name=""/>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5">
            <a:extLst>
              <a:ext uri="{FF2B5EF4-FFF2-40B4-BE49-F238E27FC236}">
                <a16:creationId xmlns:a16="http://schemas.microsoft.com/office/drawing/2014/main" id="{DE945577-9640-9548-93A9-557E21B15A3F}"/>
              </a:ext>
            </a:extLst>
          </p:cNvPr>
          <p:cNvSpPr>
            <a:spLocks noGrp="1"/>
          </p:cNvSpPr>
          <p:nvPr>
            <p:ph type="sldNum" sz="quarter" idx="10"/>
          </p:nvPr>
        </p:nvSpPr>
        <p:spPr>
          <a:ln/>
        </p:spPr>
        <p:txBody>
          <a:bodyPr/>
          <a:lstStyle>
            <a:lvl1pPr>
              <a:defRPr/>
            </a:lvl1pPr>
          </a:lstStyle>
          <a:p>
            <a:fld id="{37A86FD1-1486-0746-9D0C-96AF8A0D38DD}" type="slidenum">
              <a:rPr lang="en-US" altLang="en-US"/>
              <a:pPr/>
              <a:t>‹#›</a:t>
            </a:fld>
            <a:endParaRPr lang="en-US" altLang="en-US"/>
          </a:p>
        </p:txBody>
      </p:sp>
      <p:sp>
        <p:nvSpPr>
          <p:cNvPr id="5" name="Footer Placeholder 4">
            <a:extLst>
              <a:ext uri="{FF2B5EF4-FFF2-40B4-BE49-F238E27FC236}">
                <a16:creationId xmlns:a16="http://schemas.microsoft.com/office/drawing/2014/main" id="{C26CAC21-E5C6-A142-9930-39546374FDA7}"/>
              </a:ext>
            </a:extLst>
          </p:cNvPr>
          <p:cNvSpPr>
            <a:spLocks noGrp="1"/>
          </p:cNvSpPr>
          <p:nvPr>
            <p:ph type="ftr" sz="quarter" idx="11"/>
          </p:nvPr>
        </p:nvSpPr>
        <p:spPr/>
        <p:txBody>
          <a:bodyPr/>
          <a:lstStyle>
            <a:lvl1pPr>
              <a:defRPr/>
            </a:lvl1pPr>
          </a:lstStyle>
          <a:p>
            <a:pPr>
              <a:defRPr/>
            </a:pPr>
            <a:endParaRPr lang="en-US"/>
          </a:p>
        </p:txBody>
      </p:sp>
      <p:sp>
        <p:nvSpPr>
          <p:cNvPr id="6" name="Date Placeholder 3">
            <a:extLst>
              <a:ext uri="{FF2B5EF4-FFF2-40B4-BE49-F238E27FC236}">
                <a16:creationId xmlns:a16="http://schemas.microsoft.com/office/drawing/2014/main" id="{B18E34F0-6462-E242-9631-72A10BEF842D}"/>
              </a:ext>
            </a:extLst>
          </p:cNvPr>
          <p:cNvSpPr>
            <a:spLocks noGrp="1"/>
          </p:cNvSpPr>
          <p:nvPr>
            <p:ph type="dt" sz="half" idx="12"/>
          </p:nvPr>
        </p:nvSpPr>
        <p:spPr/>
        <p:txBody>
          <a:bodyPr/>
          <a:lstStyle>
            <a:lvl1pPr>
              <a:defRPr/>
            </a:lvl1pPr>
          </a:lstStyle>
          <a:p>
            <a:pPr>
              <a:defRPr/>
            </a:pPr>
            <a:endParaRPr lang="en-US"/>
          </a:p>
        </p:txBody>
      </p:sp>
    </p:spTree>
    <p:extLst>
      <p:ext uri="{BB962C8B-B14F-4D97-AF65-F5344CB8AC3E}">
        <p14:creationId xmlns:p14="http://schemas.microsoft.com/office/powerpoint/2010/main" val="2009478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e Chart Layou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Click to edit Master title style</a:t>
            </a:r>
          </a:p>
        </p:txBody>
      </p:sp>
      <p:sp>
        <p:nvSpPr>
          <p:cNvPr id="2" name="TextBox 1">
            <a:extLst>
              <a:ext uri="{FF2B5EF4-FFF2-40B4-BE49-F238E27FC236}">
                <a16:creationId xmlns:a16="http://schemas.microsoft.com/office/drawing/2014/main" id="{CB641B4E-565A-468A-8D0B-DCAE2EFC6AFB}"/>
              </a:ext>
            </a:extLst>
          </p:cNvPr>
          <p:cNvSpPr txBox="1"/>
          <p:nvPr userDrawn="1"/>
        </p:nvSpPr>
        <p:spPr>
          <a:xfrm>
            <a:off x="365760" y="1354975"/>
            <a:ext cx="9137500" cy="4796443"/>
          </a:xfrm>
          <a:prstGeom prst="rect">
            <a:avLst/>
          </a:prstGeom>
          <a:noFill/>
        </p:spPr>
        <p:txBody>
          <a:bodyPr wrap="square" lIns="45720" rIns="45720" rtlCol="0">
            <a:spAutoFit/>
          </a:bodyPr>
          <a:lstStyle/>
          <a:p>
            <a:endParaRPr lang="en-NZ" sz="2000" dirty="0"/>
          </a:p>
        </p:txBody>
      </p:sp>
      <p:sp>
        <p:nvSpPr>
          <p:cNvPr id="4" name="TextBox 3">
            <a:extLst>
              <a:ext uri="{FF2B5EF4-FFF2-40B4-BE49-F238E27FC236}">
                <a16:creationId xmlns:a16="http://schemas.microsoft.com/office/drawing/2014/main" id="{0AA3954F-6E46-4EED-8954-213BFC944D83}"/>
              </a:ext>
            </a:extLst>
          </p:cNvPr>
          <p:cNvSpPr txBox="1"/>
          <p:nvPr userDrawn="1"/>
        </p:nvSpPr>
        <p:spPr>
          <a:xfrm>
            <a:off x="365760" y="1354975"/>
            <a:ext cx="9002684" cy="4796443"/>
          </a:xfrm>
          <a:prstGeom prst="rect">
            <a:avLst/>
          </a:prstGeom>
          <a:noFill/>
        </p:spPr>
        <p:txBody>
          <a:bodyPr wrap="square" lIns="45720" rIns="45720" rtlCol="0">
            <a:spAutoFit/>
          </a:bodyPr>
          <a:lstStyle/>
          <a:p>
            <a:endParaRPr lang="en-NZ" sz="20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harts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Picture Placeholder 7"/>
          <p:cNvSpPr>
            <a:spLocks noGrp="1"/>
          </p:cNvSpPr>
          <p:nvPr>
            <p:ph type="pic" sz="quarter" idx="13" hasCustomPrompt="1"/>
          </p:nvPr>
        </p:nvSpPr>
        <p:spPr>
          <a:xfrm>
            <a:off x="5188164"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6" name="Text Placeholder 6"/>
          <p:cNvSpPr>
            <a:spLocks noGrp="1"/>
          </p:cNvSpPr>
          <p:nvPr>
            <p:ph type="body" sz="quarter" idx="14"/>
          </p:nvPr>
        </p:nvSpPr>
        <p:spPr>
          <a:xfrm>
            <a:off x="384736" y="1171059"/>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ext Placeholder 6"/>
          <p:cNvSpPr>
            <a:spLocks noGrp="1"/>
          </p:cNvSpPr>
          <p:nvPr>
            <p:ph type="body" sz="quarter" idx="15"/>
          </p:nvPr>
        </p:nvSpPr>
        <p:spPr>
          <a:xfrm>
            <a:off x="5185521"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9" name="Title 8"/>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hree Charts Layout">
    <p:spTree>
      <p:nvGrpSpPr>
        <p:cNvPr id="1" name=""/>
        <p:cNvGrpSpPr/>
        <p:nvPr/>
      </p:nvGrpSpPr>
      <p:grpSpPr>
        <a:xfrm>
          <a:off x="0" y="0"/>
          <a:ext cx="0" cy="0"/>
          <a:chOff x="0" y="0"/>
          <a:chExt cx="0" cy="0"/>
        </a:xfrm>
      </p:grpSpPr>
      <p:sp>
        <p:nvSpPr>
          <p:cNvPr id="13" name="Picture Placeholder 7"/>
          <p:cNvSpPr>
            <a:spLocks noGrp="1"/>
          </p:cNvSpPr>
          <p:nvPr>
            <p:ph type="pic" sz="quarter" idx="12" hasCustomPrompt="1"/>
          </p:nvPr>
        </p:nvSpPr>
        <p:spPr>
          <a:xfrm>
            <a:off x="383123"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4" name="Picture Placeholder 7"/>
          <p:cNvSpPr>
            <a:spLocks noGrp="1"/>
          </p:cNvSpPr>
          <p:nvPr>
            <p:ph type="pic" sz="quarter" idx="13" hasCustomPrompt="1"/>
          </p:nvPr>
        </p:nvSpPr>
        <p:spPr>
          <a:xfrm>
            <a:off x="6452589"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5" name="Text Placeholder 6"/>
          <p:cNvSpPr>
            <a:spLocks noGrp="1"/>
          </p:cNvSpPr>
          <p:nvPr>
            <p:ph type="body" sz="quarter" idx="14"/>
          </p:nvPr>
        </p:nvSpPr>
        <p:spPr>
          <a:xfrm>
            <a:off x="383121"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6" name="Text Placeholder 6"/>
          <p:cNvSpPr>
            <a:spLocks noGrp="1"/>
          </p:cNvSpPr>
          <p:nvPr>
            <p:ph type="body" sz="quarter" idx="15"/>
          </p:nvPr>
        </p:nvSpPr>
        <p:spPr>
          <a:xfrm>
            <a:off x="6452588"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7" name="Picture Placeholder 7"/>
          <p:cNvSpPr>
            <a:spLocks noGrp="1"/>
          </p:cNvSpPr>
          <p:nvPr>
            <p:ph type="pic" sz="quarter" idx="16" hasCustomPrompt="1"/>
          </p:nvPr>
        </p:nvSpPr>
        <p:spPr>
          <a:xfrm>
            <a:off x="3417856" y="1390030"/>
            <a:ext cx="2932157" cy="5095600"/>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8" name="Text Placeholder 6"/>
          <p:cNvSpPr>
            <a:spLocks noGrp="1"/>
          </p:cNvSpPr>
          <p:nvPr>
            <p:ph type="body" sz="quarter" idx="17"/>
          </p:nvPr>
        </p:nvSpPr>
        <p:spPr>
          <a:xfrm>
            <a:off x="3398817" y="1171059"/>
            <a:ext cx="2932157" cy="406595"/>
          </a:xfrm>
          <a:blipFill dpi="0" rotWithShape="1">
            <a:blip r:embed="rId3" cstate="print"/>
            <a:srcRect/>
            <a:tile tx="0" ty="0" sx="100000" sy="100000" flip="none" algn="b"/>
          </a:blipFill>
        </p:spPr>
        <p:txBody>
          <a:bodyPr lIns="0" tIns="0" rIns="0" bIns="90802" anchor="b" anchorCtr="0">
            <a:normAutofit/>
          </a:bodyPr>
          <a:lstStyle>
            <a:lvl1pPr marL="0" indent="0" algn="ctr" rtl="0">
              <a:buNone/>
              <a:defRPr sz="1600" b="1" cap="all" baseline="0"/>
            </a:lvl1pPr>
          </a:lstStyle>
          <a:p>
            <a:pPr lvl="0"/>
            <a:r>
              <a:rPr lang="en-US"/>
              <a:t>Click to edit Master text styles</a:t>
            </a:r>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our Charts Layout">
    <p:spTree>
      <p:nvGrpSpPr>
        <p:cNvPr id="1" name=""/>
        <p:cNvGrpSpPr/>
        <p:nvPr/>
      </p:nvGrpSpPr>
      <p:grpSpPr>
        <a:xfrm>
          <a:off x="0" y="0"/>
          <a:ext cx="0" cy="0"/>
          <a:chOff x="0" y="0"/>
          <a:chExt cx="0" cy="0"/>
        </a:xfrm>
      </p:grpSpPr>
      <p:sp>
        <p:nvSpPr>
          <p:cNvPr id="15" name="Picture Placeholder 7"/>
          <p:cNvSpPr>
            <a:spLocks noGrp="1"/>
          </p:cNvSpPr>
          <p:nvPr>
            <p:ph type="pic" sz="quarter" idx="12" hasCustomPrompt="1"/>
          </p:nvPr>
        </p:nvSpPr>
        <p:spPr>
          <a:xfrm>
            <a:off x="383052"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16" name="Picture Placeholder 7"/>
          <p:cNvSpPr>
            <a:spLocks noGrp="1"/>
          </p:cNvSpPr>
          <p:nvPr>
            <p:ph type="pic" sz="quarter" idx="13" hasCustomPrompt="1"/>
          </p:nvPr>
        </p:nvSpPr>
        <p:spPr>
          <a:xfrm>
            <a:off x="5188164" y="1319241"/>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17" name="Text Placeholder 6"/>
          <p:cNvSpPr>
            <a:spLocks noGrp="1"/>
          </p:cNvSpPr>
          <p:nvPr>
            <p:ph type="body" sz="quarter" idx="14"/>
          </p:nvPr>
        </p:nvSpPr>
        <p:spPr>
          <a:xfrm>
            <a:off x="384736"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8" name="Text Placeholder 6"/>
          <p:cNvSpPr>
            <a:spLocks noGrp="1"/>
          </p:cNvSpPr>
          <p:nvPr>
            <p:ph type="body" sz="quarter" idx="15"/>
          </p:nvPr>
        </p:nvSpPr>
        <p:spPr>
          <a:xfrm>
            <a:off x="5185519" y="1061541"/>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9" name="Picture Placeholder 7"/>
          <p:cNvSpPr>
            <a:spLocks noGrp="1"/>
          </p:cNvSpPr>
          <p:nvPr>
            <p:ph type="pic" sz="quarter" idx="16" hasCustomPrompt="1"/>
          </p:nvPr>
        </p:nvSpPr>
        <p:spPr>
          <a:xfrm>
            <a:off x="381695"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20" name="Picture Placeholder 7"/>
          <p:cNvSpPr>
            <a:spLocks noGrp="1"/>
          </p:cNvSpPr>
          <p:nvPr>
            <p:ph type="pic" sz="quarter" idx="17" hasCustomPrompt="1"/>
          </p:nvPr>
        </p:nvSpPr>
        <p:spPr>
          <a:xfrm>
            <a:off x="5185450" y="4047875"/>
            <a:ext cx="4338016" cy="2454499"/>
          </a:xfrm>
          <a:prstGeom prst="rect">
            <a:avLst/>
          </a:prstGeom>
          <a:blipFill>
            <a:blip r:embed="rId2" cstate="print"/>
            <a:stretch>
              <a:fillRect/>
            </a:stretch>
          </a:blipFill>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a:solidFill>
                  <a:schemeClr val="tx1"/>
                </a:solidFill>
                <a:latin typeface="+mn-lt"/>
                <a:ea typeface="+mn-ea"/>
                <a:cs typeface="+mn-cs"/>
              </a:defRPr>
            </a:lvl1pPr>
          </a:lstStyle>
          <a:p>
            <a:r>
              <a:rPr lang="en-US" dirty="0"/>
              <a:t>Wizard Chart</a:t>
            </a:r>
          </a:p>
        </p:txBody>
      </p:sp>
      <p:sp>
        <p:nvSpPr>
          <p:cNvPr id="21" name="Text Placeholder 6"/>
          <p:cNvSpPr>
            <a:spLocks noGrp="1"/>
          </p:cNvSpPr>
          <p:nvPr>
            <p:ph type="body" sz="quarter" idx="18"/>
          </p:nvPr>
        </p:nvSpPr>
        <p:spPr>
          <a:xfrm>
            <a:off x="381763"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22" name="Text Placeholder 6"/>
          <p:cNvSpPr>
            <a:spLocks noGrp="1"/>
          </p:cNvSpPr>
          <p:nvPr>
            <p:ph type="body" sz="quarter" idx="19"/>
          </p:nvPr>
        </p:nvSpPr>
        <p:spPr>
          <a:xfrm>
            <a:off x="5185519" y="3816326"/>
            <a:ext cx="4338276"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12" name="Title 1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alf Page Chart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0030"/>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4" name="Table Placeholder 3"/>
          <p:cNvSpPr>
            <a:spLocks noGrp="1"/>
          </p:cNvSpPr>
          <p:nvPr>
            <p:ph type="tbl" sz="quarter" idx="10"/>
          </p:nvPr>
        </p:nvSpPr>
        <p:spPr>
          <a:xfrm>
            <a:off x="381986" y="1306077"/>
            <a:ext cx="9142030" cy="5096770"/>
          </a:xfrm>
          <a:prstGeom prst="rect">
            <a:avLst/>
          </a:prstGeom>
        </p:spPr>
        <p:txBody>
          <a:bodyPr>
            <a:normAutofit/>
          </a:bodyPr>
          <a:lstStyle>
            <a:lvl1pPr>
              <a:defRPr lang="en-US" altLang="zh-CN" sz="2400" kern="1200" baseline="0" noProof="1" dirty="0" smtClean="0">
                <a:solidFill>
                  <a:schemeClr val="tx1"/>
                </a:solidFill>
                <a:latin typeface="+mn-lt"/>
                <a:ea typeface="+mn-ea"/>
                <a:cs typeface="+mn-cs"/>
              </a:defRPr>
            </a:lvl1pPr>
          </a:lstStyle>
          <a:p>
            <a:pPr marL="268155" lvl="0" indent="-269598" algn="l" defTabSz="974345" rtl="0" eaLnBrk="1" fontAlgn="base" latinLnBrk="0" hangingPunct="1">
              <a:lnSpc>
                <a:spcPct val="150000"/>
              </a:lnSpc>
              <a:spcBef>
                <a:spcPts val="600"/>
              </a:spcBef>
              <a:spcAft>
                <a:spcPct val="0"/>
              </a:spcAft>
              <a:buClr>
                <a:schemeClr val="tx1"/>
              </a:buClr>
              <a:buSzPct val="100000"/>
              <a:buFont typeface="Verdana" pitchFamily="34" charset="0"/>
              <a:buChar char="•"/>
            </a:pPr>
            <a:r>
              <a:rPr lang="en-US" dirty="0"/>
              <a:t>Click icon to add table</a:t>
            </a:r>
          </a:p>
        </p:txBody>
      </p:sp>
      <p:sp>
        <p:nvSpPr>
          <p:cNvPr id="6" name="Title 5"/>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Half Page Chart and Table Layout">
    <p:spTree>
      <p:nvGrpSpPr>
        <p:cNvPr id="1" name=""/>
        <p:cNvGrpSpPr/>
        <p:nvPr/>
      </p:nvGrpSpPr>
      <p:grpSpPr>
        <a:xfrm>
          <a:off x="0" y="0"/>
          <a:ext cx="0" cy="0"/>
          <a:chOff x="0" y="0"/>
          <a:chExt cx="0" cy="0"/>
        </a:xfrm>
      </p:grpSpPr>
      <p:sp>
        <p:nvSpPr>
          <p:cNvPr id="4" name="Picture Placeholder 7"/>
          <p:cNvSpPr>
            <a:spLocks noGrp="1"/>
          </p:cNvSpPr>
          <p:nvPr>
            <p:ph type="pic" sz="quarter" idx="12" hasCustomPrompt="1"/>
          </p:nvPr>
        </p:nvSpPr>
        <p:spPr>
          <a:xfrm>
            <a:off x="383052" y="1391261"/>
            <a:ext cx="4338016" cy="5095600"/>
          </a:xfrm>
          <a:prstGeom prst="rect">
            <a:avLst/>
          </a:prstGeom>
          <a:blipFill>
            <a:blip r:embed="rId2" cstate="print"/>
            <a:stretch>
              <a:fillRect/>
            </a:stretch>
          </a:blipFill>
        </p:spPr>
        <p:txBody>
          <a:bodyPr>
            <a:normAutofit/>
          </a:bodyPr>
          <a:lstStyle>
            <a:lvl1pPr marL="269598" indent="-269598" algn="l" defTabSz="974345" rtl="0" eaLnBrk="1" fontAlgn="base" hangingPunct="1">
              <a:spcBef>
                <a:spcPct val="40000"/>
              </a:spcBef>
              <a:spcAft>
                <a:spcPct val="0"/>
              </a:spcAft>
              <a:buClr>
                <a:schemeClr val="tx1"/>
              </a:buClr>
              <a:buSzPct val="100000"/>
              <a:buFont typeface="Verdana" pitchFamily="34" charset="0"/>
              <a:buChar char="•"/>
              <a:defRPr lang="en-US" sz="2400" dirty="0">
                <a:solidFill>
                  <a:schemeClr val="tx1"/>
                </a:solidFill>
                <a:latin typeface="+mn-lt"/>
                <a:ea typeface="+mn-ea"/>
                <a:cs typeface="+mn-cs"/>
              </a:defRPr>
            </a:lvl1pPr>
          </a:lstStyle>
          <a:p>
            <a:r>
              <a:rPr lang="en-US" dirty="0"/>
              <a:t>Wizard Chart</a:t>
            </a:r>
          </a:p>
        </p:txBody>
      </p:sp>
      <p:sp>
        <p:nvSpPr>
          <p:cNvPr id="6" name="Table Placeholder 5"/>
          <p:cNvSpPr>
            <a:spLocks noGrp="1"/>
          </p:cNvSpPr>
          <p:nvPr>
            <p:ph type="tbl" sz="quarter" idx="13"/>
          </p:nvPr>
        </p:nvSpPr>
        <p:spPr>
          <a:xfrm>
            <a:off x="5185519" y="1391199"/>
            <a:ext cx="4338276" cy="5096770"/>
          </a:xfrm>
          <a:prstGeom prst="rect">
            <a:avLst/>
          </a:prstGeom>
        </p:spPr>
        <p:txBody>
          <a:bodyPr>
            <a:normAutofit/>
          </a:bodyPr>
          <a:lstStyle>
            <a:lvl1pPr marL="269598" indent="-269598" algn="l" defTabSz="974345" rtl="0" eaLnBrk="1" fontAlgn="base" latinLnBrk="0" hangingPunct="1">
              <a:spcBef>
                <a:spcPct val="40000"/>
              </a:spcBef>
              <a:spcAft>
                <a:spcPct val="0"/>
              </a:spcAft>
              <a:buClr>
                <a:schemeClr val="tx1"/>
              </a:buClr>
              <a:buSzPct val="100000"/>
              <a:buFont typeface="Verdana" pitchFamily="34" charset="0"/>
              <a:buChar char="•"/>
              <a:defRPr lang="en-US" altLang="zh-CN" sz="2400" kern="1200" noProof="1" dirty="0" smtClean="0">
                <a:solidFill>
                  <a:schemeClr val="tx1"/>
                </a:solidFill>
                <a:latin typeface="+mn-lt"/>
                <a:ea typeface="+mn-ea"/>
                <a:cs typeface="+mn-cs"/>
              </a:defRPr>
            </a:lvl1pPr>
          </a:lstStyle>
          <a:p>
            <a:r>
              <a:rPr lang="en-US" dirty="0"/>
              <a:t>Click icon to add table</a:t>
            </a:r>
          </a:p>
        </p:txBody>
      </p:sp>
      <p:sp>
        <p:nvSpPr>
          <p:cNvPr id="5" name="Text Placeholder 6"/>
          <p:cNvSpPr>
            <a:spLocks noGrp="1"/>
          </p:cNvSpPr>
          <p:nvPr>
            <p:ph type="body" sz="quarter" idx="14"/>
          </p:nvPr>
        </p:nvSpPr>
        <p:spPr>
          <a:xfrm>
            <a:off x="384669" y="1171059"/>
            <a:ext cx="4350945" cy="406595"/>
          </a:xfrm>
          <a:blipFill dpi="0" rotWithShape="1">
            <a:blip r:embed="rId3" cstate="print"/>
            <a:srcRect/>
            <a:tile tx="0" ty="0" sx="100000" sy="100000" flip="none" algn="b"/>
          </a:blipFill>
        </p:spPr>
        <p:txBody>
          <a:bodyPr lIns="0" tIns="0" rIns="0" bIns="90802" anchor="b" anchorCtr="0">
            <a:normAutofit/>
          </a:bodyPr>
          <a:lstStyle>
            <a:lvl1pPr marL="0" indent="0" algn="ctr">
              <a:buNone/>
              <a:defRPr sz="1600" b="1" cap="all" baseline="0"/>
            </a:lvl1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6016" y="3425992"/>
            <a:ext cx="8899981" cy="589709"/>
          </a:xfrm>
          <a:prstGeom prst="rect">
            <a:avLst/>
          </a:prstGeom>
        </p:spPr>
        <p:txBody>
          <a:bodyPr lIns="45445" tIns="45445" rIns="45445" bIns="45445" anchor="b" anchorCtr="0">
            <a:normAutofit/>
          </a:bodyPr>
          <a:lstStyle>
            <a:lvl1pPr>
              <a:defRPr sz="2800" b="1">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296017" y="4015639"/>
            <a:ext cx="8909290" cy="539162"/>
          </a:xfrm>
          <a:prstGeom prst="rect">
            <a:avLst/>
          </a:prstGeom>
        </p:spPr>
        <p:txBody>
          <a:bodyPr lIns="45445" rIns="45445">
            <a:normAutofit/>
          </a:bodyPr>
          <a:lstStyle>
            <a:lvl1pPr marL="0" indent="0" algn="l">
              <a:buNone/>
              <a:defRPr sz="2400">
                <a:solidFill>
                  <a:srgbClr val="666666"/>
                </a:solidFill>
              </a:defRPr>
            </a:lvl1pPr>
            <a:lvl2pPr marL="487302" indent="0" algn="ctr">
              <a:buNone/>
              <a:defRPr>
                <a:solidFill>
                  <a:schemeClr val="tx1">
                    <a:tint val="75000"/>
                  </a:schemeClr>
                </a:solidFill>
              </a:defRPr>
            </a:lvl2pPr>
            <a:lvl3pPr marL="974603" indent="0" algn="ctr">
              <a:buNone/>
              <a:defRPr>
                <a:solidFill>
                  <a:schemeClr val="tx1">
                    <a:tint val="75000"/>
                  </a:schemeClr>
                </a:solidFill>
              </a:defRPr>
            </a:lvl3pPr>
            <a:lvl4pPr marL="1461899" indent="0" algn="ctr">
              <a:buNone/>
              <a:defRPr>
                <a:solidFill>
                  <a:schemeClr val="tx1">
                    <a:tint val="75000"/>
                  </a:schemeClr>
                </a:solidFill>
              </a:defRPr>
            </a:lvl4pPr>
            <a:lvl5pPr marL="1949204" indent="0" algn="ctr">
              <a:buNone/>
              <a:defRPr>
                <a:solidFill>
                  <a:schemeClr val="tx1">
                    <a:tint val="75000"/>
                  </a:schemeClr>
                </a:solidFill>
              </a:defRPr>
            </a:lvl5pPr>
            <a:lvl6pPr marL="2436502" indent="0" algn="ctr">
              <a:buNone/>
              <a:defRPr>
                <a:solidFill>
                  <a:schemeClr val="tx1">
                    <a:tint val="75000"/>
                  </a:schemeClr>
                </a:solidFill>
              </a:defRPr>
            </a:lvl6pPr>
            <a:lvl7pPr marL="2923803" indent="0" algn="ctr">
              <a:buNone/>
              <a:defRPr>
                <a:solidFill>
                  <a:schemeClr val="tx1">
                    <a:tint val="75000"/>
                  </a:schemeClr>
                </a:solidFill>
              </a:defRPr>
            </a:lvl7pPr>
            <a:lvl8pPr marL="3411103" indent="0" algn="ctr">
              <a:buNone/>
              <a:defRPr>
                <a:solidFill>
                  <a:schemeClr val="tx1">
                    <a:tint val="75000"/>
                  </a:schemeClr>
                </a:solidFill>
              </a:defRPr>
            </a:lvl8pPr>
            <a:lvl9pPr marL="3898401" indent="0" algn="ctr">
              <a:buNone/>
              <a:defRPr>
                <a:solidFill>
                  <a:schemeClr val="tx1">
                    <a:tint val="75000"/>
                  </a:schemeClr>
                </a:solidFill>
              </a:defRPr>
            </a:lvl9pPr>
          </a:lstStyle>
          <a:p>
            <a:r>
              <a:rPr lang="en-US"/>
              <a:t>Click to edit Master subtitle style</a:t>
            </a:r>
            <a:endParaRPr lang="en-US" dirty="0"/>
          </a:p>
        </p:txBody>
      </p:sp>
      <p:cxnSp>
        <p:nvCxnSpPr>
          <p:cNvPr id="12" name="Straight Connector 11"/>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customXml" Target="../../customXml/item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customXml/item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graphicFrame>
        <p:nvGraphicFramePr>
          <p:cNvPr id="23" name="Object 22" hidden="1"/>
          <p:cNvGraphicFramePr>
            <a:graphicFrameLocks noChangeAspect="1"/>
          </p:cNvGraphicFramePr>
          <p:nvPr>
            <p:extLst>
              <p:ext uri="{D42A27DB-BD31-4B8C-83A1-F6EECF244321}">
                <p14:modId xmlns:p14="http://schemas.microsoft.com/office/powerpoint/2010/main" val="4042912309"/>
              </p:ext>
            </p:extLst>
          </p:nvPr>
        </p:nvGraphicFramePr>
        <p:xfrm>
          <a:off x="1" y="1"/>
          <a:ext cx="161625" cy="146257"/>
        </p:xfrm>
        <a:graphic>
          <a:graphicData uri="http://schemas.openxmlformats.org/presentationml/2006/ole">
            <mc:AlternateContent xmlns:mc="http://schemas.openxmlformats.org/markup-compatibility/2006">
              <mc:Choice xmlns:v="urn:schemas-microsoft-com:vml" Requires="v">
                <p:oleObj name="think-cell Folie" r:id="rId17" imgW="360" imgH="360" progId="TCLayout.ActiveDocument.1">
                  <p:embed/>
                </p:oleObj>
              </mc:Choice>
              <mc:Fallback>
                <p:oleObj name="think-cell Folie" r:id="rId17" imgW="360" imgH="360" progId="TCLayout.ActiveDocument.1">
                  <p:embed/>
                  <p:pic>
                    <p:nvPicPr>
                      <p:cNvPr id="0" name="Object 2" hidden="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 y="1"/>
                        <a:ext cx="161625" cy="14625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Freeform 12"/>
          <p:cNvSpPr/>
          <p:nvPr/>
        </p:nvSpPr>
        <p:spPr>
          <a:xfrm>
            <a:off x="70" y="905108"/>
            <a:ext cx="9607802" cy="126366"/>
          </a:xfrm>
          <a:custGeom>
            <a:avLst/>
            <a:gdLst>
              <a:gd name="connsiteX0" fmla="*/ 0 w 9457509"/>
              <a:gd name="connsiteY0" fmla="*/ 0 h 195943"/>
              <a:gd name="connsiteX1" fmla="*/ 9457509 w 9457509"/>
              <a:gd name="connsiteY1" fmla="*/ 39189 h 195943"/>
              <a:gd name="connsiteX2" fmla="*/ 9353006 w 9457509"/>
              <a:gd name="connsiteY2" fmla="*/ 169817 h 195943"/>
              <a:gd name="connsiteX3" fmla="*/ 0 w 9457509"/>
              <a:gd name="connsiteY3" fmla="*/ 195943 h 195943"/>
              <a:gd name="connsiteX0" fmla="*/ 0 w 9457509"/>
              <a:gd name="connsiteY0" fmla="*/ 0 h 196306"/>
              <a:gd name="connsiteX1" fmla="*/ 9457509 w 9457509"/>
              <a:gd name="connsiteY1" fmla="*/ 39189 h 196306"/>
              <a:gd name="connsiteX2" fmla="*/ 9297557 w 9457509"/>
              <a:gd name="connsiteY2" fmla="*/ 196306 h 196306"/>
              <a:gd name="connsiteX3" fmla="*/ 0 w 9457509"/>
              <a:gd name="connsiteY3" fmla="*/ 195943 h 196306"/>
              <a:gd name="connsiteX0" fmla="*/ 13063 w 9457509"/>
              <a:gd name="connsiteY0" fmla="*/ 4716 h 157117"/>
              <a:gd name="connsiteX1" fmla="*/ 9457509 w 9457509"/>
              <a:gd name="connsiteY1" fmla="*/ 0 h 157117"/>
              <a:gd name="connsiteX2" fmla="*/ 9297557 w 9457509"/>
              <a:gd name="connsiteY2" fmla="*/ 157117 h 157117"/>
              <a:gd name="connsiteX3" fmla="*/ 0 w 9457509"/>
              <a:gd name="connsiteY3" fmla="*/ 156754 h 157117"/>
              <a:gd name="connsiteX0" fmla="*/ 13063 w 9449163"/>
              <a:gd name="connsiteY0" fmla="*/ 0 h 152401"/>
              <a:gd name="connsiteX1" fmla="*/ 9449163 w 9449163"/>
              <a:gd name="connsiteY1" fmla="*/ 0 h 152401"/>
              <a:gd name="connsiteX2" fmla="*/ 9297557 w 9449163"/>
              <a:gd name="connsiteY2" fmla="*/ 152401 h 152401"/>
              <a:gd name="connsiteX3" fmla="*/ 0 w 9449163"/>
              <a:gd name="connsiteY3" fmla="*/ 152038 h 152401"/>
              <a:gd name="connsiteX0" fmla="*/ 13063 w 9449163"/>
              <a:gd name="connsiteY0" fmla="*/ 0 h 152400"/>
              <a:gd name="connsiteX1" fmla="*/ 9449163 w 9449163"/>
              <a:gd name="connsiteY1" fmla="*/ 0 h 152400"/>
              <a:gd name="connsiteX2" fmla="*/ 9372963 w 9449163"/>
              <a:gd name="connsiteY2" fmla="*/ 152400 h 152400"/>
              <a:gd name="connsiteX3" fmla="*/ 0 w 9449163"/>
              <a:gd name="connsiteY3" fmla="*/ 152038 h 152400"/>
              <a:gd name="connsiteX0" fmla="*/ 13063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12269 w 9449163"/>
              <a:gd name="connsiteY0" fmla="*/ 0 h 152400"/>
              <a:gd name="connsiteX1" fmla="*/ 9449163 w 9449163"/>
              <a:gd name="connsiteY1" fmla="*/ 0 h 152400"/>
              <a:gd name="connsiteX2" fmla="*/ 9415032 w 9449163"/>
              <a:gd name="connsiteY2" fmla="*/ 152400 h 152400"/>
              <a:gd name="connsiteX3" fmla="*/ 0 w 9449163"/>
              <a:gd name="connsiteY3" fmla="*/ 152038 h 152400"/>
              <a:gd name="connsiteX0" fmla="*/ 0 w 9436894"/>
              <a:gd name="connsiteY0" fmla="*/ 0 h 152400"/>
              <a:gd name="connsiteX1" fmla="*/ 9436894 w 9436894"/>
              <a:gd name="connsiteY1" fmla="*/ 0 h 152400"/>
              <a:gd name="connsiteX2" fmla="*/ 9402763 w 9436894"/>
              <a:gd name="connsiteY2" fmla="*/ 152400 h 152400"/>
              <a:gd name="connsiteX3" fmla="*/ 0 w 9436894"/>
              <a:gd name="connsiteY3" fmla="*/ 152038 h 152400"/>
            </a:gdLst>
            <a:ahLst/>
            <a:cxnLst>
              <a:cxn ang="0">
                <a:pos x="connsiteX0" y="connsiteY0"/>
              </a:cxn>
              <a:cxn ang="0">
                <a:pos x="connsiteX1" y="connsiteY1"/>
              </a:cxn>
              <a:cxn ang="0">
                <a:pos x="connsiteX2" y="connsiteY2"/>
              </a:cxn>
              <a:cxn ang="0">
                <a:pos x="connsiteX3" y="connsiteY3"/>
              </a:cxn>
            </a:cxnLst>
            <a:rect l="l" t="t" r="r" b="b"/>
            <a:pathLst>
              <a:path w="9436894" h="152400">
                <a:moveTo>
                  <a:pt x="0" y="0"/>
                </a:moveTo>
                <a:lnTo>
                  <a:pt x="9436894" y="0"/>
                </a:lnTo>
                <a:lnTo>
                  <a:pt x="9402763" y="152400"/>
                </a:lnTo>
                <a:lnTo>
                  <a:pt x="0" y="152038"/>
                </a:lnTo>
              </a:path>
            </a:pathLst>
          </a:custGeom>
          <a:solidFill>
            <a:srgbClr val="002060"/>
          </a:solidFill>
          <a:ln w="19050">
            <a:noFill/>
          </a:ln>
        </p:spPr>
        <p:style>
          <a:lnRef idx="1">
            <a:schemeClr val="accent1"/>
          </a:lnRef>
          <a:fillRef idx="0">
            <a:schemeClr val="accent1"/>
          </a:fillRef>
          <a:effectRef idx="0">
            <a:schemeClr val="accent1"/>
          </a:effectRef>
          <a:fontRef idx="minor">
            <a:schemeClr val="tx1"/>
          </a:fontRef>
        </p:style>
        <p:txBody>
          <a:bodyPr lIns="90802" tIns="45445" rIns="90802" bIns="45445" rtlCol="0" anchor="ctr"/>
          <a:lstStyle/>
          <a:p>
            <a:pPr algn="ctr"/>
            <a:endParaRPr lang="fr-FR" dirty="0"/>
          </a:p>
        </p:txBody>
      </p:sp>
      <p:sp>
        <p:nvSpPr>
          <p:cNvPr id="22" name="Rectangle 2"/>
          <p:cNvSpPr>
            <a:spLocks noGrp="1" noChangeArrowheads="1"/>
          </p:cNvSpPr>
          <p:nvPr>
            <p:ph type="title"/>
          </p:nvPr>
        </p:nvSpPr>
        <p:spPr bwMode="gray">
          <a:xfrm>
            <a:off x="183260" y="53576"/>
            <a:ext cx="9320000" cy="834432"/>
          </a:xfrm>
          <a:prstGeom prst="rect">
            <a:avLst/>
          </a:prstGeom>
          <a:noFill/>
          <a:ln w="9525">
            <a:noFill/>
            <a:miter lim="800000"/>
            <a:headEnd/>
            <a:tailEnd/>
          </a:ln>
          <a:effectLst/>
        </p:spPr>
        <p:txBody>
          <a:bodyPr vert="horz" wrap="square" lIns="0" tIns="0" rIns="71494" bIns="0" numCol="1" anchor="ctr" anchorCtr="0" compatLnSpc="1">
            <a:prstTxWarp prst="textNoShape">
              <a:avLst/>
            </a:prstTxWarp>
          </a:bodyPr>
          <a:lstStyle/>
          <a:p>
            <a:pPr lvl="0"/>
            <a:endParaRPr lang="en-CA" noProof="1"/>
          </a:p>
        </p:txBody>
      </p:sp>
      <p:sp>
        <p:nvSpPr>
          <p:cNvPr id="11" name="Text Placeholder 10"/>
          <p:cNvSpPr>
            <a:spLocks noGrp="1"/>
          </p:cNvSpPr>
          <p:nvPr>
            <p:ph type="body" idx="1"/>
          </p:nvPr>
        </p:nvSpPr>
        <p:spPr>
          <a:xfrm>
            <a:off x="382246" y="1287064"/>
            <a:ext cx="9141513" cy="5095600"/>
          </a:xfrm>
          <a:prstGeom prst="rect">
            <a:avLst/>
          </a:prstGeom>
        </p:spPr>
        <p:txBody>
          <a:bodyPr vert="horz" lIns="90802" tIns="45445" rIns="90802" bIns="45445"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SlideNumber"/>
          <p:cNvSpPr/>
          <p:nvPr/>
        </p:nvSpPr>
        <p:spPr>
          <a:xfrm>
            <a:off x="9225817" y="6615820"/>
            <a:ext cx="325836" cy="151639"/>
          </a:xfrm>
          <a:prstGeom prst="round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wrap="none" lIns="0" tIns="45445" rIns="0" bIns="18150" rtlCol="0" anchor="b" anchorCtr="0"/>
          <a:lstStyle/>
          <a:p>
            <a:pPr algn="ctr"/>
            <a:fld id="{BB69BBE8-4DB2-4642-B003-B220ACD5A2FD}" type="slidenum">
              <a:rPr lang="en-US" sz="800" baseline="0" smtClean="0">
                <a:solidFill>
                  <a:srgbClr val="080808"/>
                </a:solidFill>
                <a:latin typeface="Verdana" pitchFamily="34" charset="0"/>
              </a:rPr>
              <a:pPr algn="ctr"/>
              <a:t>‹#›</a:t>
            </a:fld>
            <a:endParaRPr lang="fr-FR" sz="600" dirty="0">
              <a:solidFill>
                <a:srgbClr val="080808"/>
              </a:solidFill>
            </a:endParaRPr>
          </a:p>
        </p:txBody>
      </p:sp>
      <p:cxnSp>
        <p:nvCxnSpPr>
          <p:cNvPr id="28" name="Straight Connector 27"/>
          <p:cNvCxnSpPr/>
          <p:nvPr/>
        </p:nvCxnSpPr>
        <p:spPr>
          <a:xfrm>
            <a:off x="69" y="6555697"/>
            <a:ext cx="9906000" cy="0"/>
          </a:xfrm>
          <a:prstGeom prst="line">
            <a:avLst/>
          </a:prstGeom>
          <a:ln w="12700">
            <a:solidFill>
              <a:srgbClr val="999999"/>
            </a:solidFill>
          </a:ln>
          <a:effectLst/>
        </p:spPr>
        <p:style>
          <a:lnRef idx="2">
            <a:schemeClr val="accent1"/>
          </a:lnRef>
          <a:fillRef idx="0">
            <a:schemeClr val="accent1"/>
          </a:fillRef>
          <a:effectRef idx="1">
            <a:schemeClr val="accent1"/>
          </a:effectRef>
          <a:fontRef idx="minor">
            <a:schemeClr val="tx1"/>
          </a:fontRef>
        </p:style>
      </p:cxnSp>
      <p:sp>
        <p:nvSpPr>
          <p:cNvPr id="9" name="Notes"/>
          <p:cNvSpPr txBox="1">
            <a:spLocks noChangeArrowheads="1"/>
          </p:cNvSpPr>
          <p:nvPr/>
        </p:nvSpPr>
        <p:spPr bwMode="auto">
          <a:xfrm>
            <a:off x="186263" y="6400018"/>
            <a:ext cx="7088863" cy="153888"/>
          </a:xfrm>
          <a:prstGeom prst="rect">
            <a:avLst/>
          </a:prstGeom>
          <a:noFill/>
          <a:ln w="12700">
            <a:noFill/>
            <a:miter lim="800000"/>
            <a:headEnd type="none" w="sm" len="sm"/>
            <a:tailEnd type="none" w="sm" len="sm"/>
          </a:ln>
          <a:effectLst/>
        </p:spPr>
        <p:txBody>
          <a:bodyPr lIns="0" tIns="0" rIns="0" bIns="0" anchor="b">
            <a:spAutoFit/>
          </a:bodyPr>
          <a:lstStyle/>
          <a:p>
            <a:pPr marL="182890" indent="-182890" defTabSz="875024" fontAlgn="t"/>
            <a:endParaRPr lang="en-CA" sz="1000" noProof="0" dirty="0"/>
          </a:p>
        </p:txBody>
      </p:sp>
      <p:sp>
        <p:nvSpPr>
          <p:cNvPr id="14" name="OfficeCode" hidden="1"/>
          <p:cNvSpPr txBox="1"/>
          <p:nvPr userDrawn="1">
            <p:custDataLst>
              <p:tags r:id="rId16"/>
            </p:custDataLst>
          </p:nvPr>
        </p:nvSpPr>
        <p:spPr>
          <a:xfrm>
            <a:off x="8589861" y="6582850"/>
            <a:ext cx="212879" cy="184666"/>
          </a:xfrm>
          <a:prstGeom prst="rect">
            <a:avLst/>
          </a:prstGeom>
          <a:noFill/>
        </p:spPr>
        <p:txBody>
          <a:bodyPr vert="horz" wrap="none" lIns="45720" rIns="0" rtlCol="0" anchor="b">
            <a:spAutoFit/>
          </a:bodyPr>
          <a:lstStyle/>
          <a:p>
            <a:pPr algn="l"/>
            <a:r>
              <a:rPr lang="" sz="600" b="0" i="0" u="none">
                <a:latin typeface="Verdana"/>
              </a:rPr>
              <a:t>BOS</a:t>
            </a:r>
            <a:endParaRPr lang="" sz="600" b="0" i="0" u="none" dirty="0">
              <a:latin typeface="Verdana"/>
            </a:endParaRPr>
          </a:p>
        </p:txBody>
      </p:sp>
      <p:sp>
        <p:nvSpPr>
          <p:cNvPr id="3" name="CreatedFooter" hidden="1"/>
          <p:cNvSpPr txBox="1"/>
          <p:nvPr userDrawn="1"/>
        </p:nvSpPr>
        <p:spPr>
          <a:xfrm>
            <a:off x="8014606" y="6629016"/>
            <a:ext cx="1285288" cy="92333"/>
          </a:xfrm>
          <a:prstGeom prst="rect">
            <a:avLst/>
          </a:prstGeom>
          <a:noFill/>
        </p:spPr>
        <p:txBody>
          <a:bodyPr vert="horz" wrap="none" lIns="45720" tIns="0" rIns="0" bIns="0" rtlCol="0" anchor="ctr">
            <a:spAutoFit/>
          </a:bodyPr>
          <a:lstStyle/>
          <a:p>
            <a:pPr algn="r"/>
            <a:r>
              <a:rPr lang="de-DE" sz="600" b="0" i="0" u="none">
                <a:latin typeface="Verdana"/>
              </a:rPr>
              <a:t>ITC 00 Introduction (Master) vf</a:t>
            </a:r>
            <a:endParaRPr lang="de-DE" sz="600" b="0" i="0" u="none" dirty="0">
              <a:latin typeface="Verdana"/>
            </a:endParaRPr>
          </a:p>
        </p:txBody>
      </p:sp>
    </p:spTree>
    <p:custDataLst>
      <p:custData r:id="rId14"/>
      <p:custData r:id="rId15"/>
    </p:custData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hf sldNum="0" hdr="0" ftr="0" dt="0"/>
  <p:txStyles>
    <p:titleStyle>
      <a:lvl1pPr algn="l" defTabSz="974603" rtl="0" eaLnBrk="1" latinLnBrk="0" hangingPunct="1">
        <a:spcBef>
          <a:spcPct val="0"/>
        </a:spcBef>
        <a:buNone/>
        <a:defRPr sz="2600" kern="1200">
          <a:solidFill>
            <a:schemeClr val="tx1"/>
          </a:solidFill>
          <a:latin typeface="+mj-lt"/>
          <a:ea typeface="+mj-ea"/>
          <a:cs typeface="+mj-cs"/>
        </a:defRPr>
      </a:lvl1pPr>
    </p:titleStyle>
    <p:bodyStyle>
      <a:lvl1pPr marL="269598" marR="0" indent="-269598" algn="l" defTabSz="974345" rtl="0" eaLnBrk="1" fontAlgn="base" latinLnBrk="0" hangingPunct="1">
        <a:lnSpc>
          <a:spcPct val="100000"/>
        </a:lnSpc>
        <a:spcBef>
          <a:spcPct val="40000"/>
        </a:spcBef>
        <a:spcAft>
          <a:spcPct val="0"/>
        </a:spcAft>
        <a:buClr>
          <a:schemeClr val="tx1"/>
        </a:buClr>
        <a:buSzPts val="2400"/>
        <a:buFont typeface="Verdana" pitchFamily="34" charset="0"/>
        <a:buChar char="•"/>
        <a:tabLst/>
        <a:defRPr kumimoji="0" lang="en-US" altLang="zh-CN" sz="2000" b="0" i="0" u="none" strike="noStrike" kern="1200" cap="none" spc="0" normalizeH="0" baseline="0" noProof="1">
          <a:ln>
            <a:noFill/>
          </a:ln>
          <a:solidFill>
            <a:schemeClr val="tx1"/>
          </a:solidFill>
          <a:effectLst/>
          <a:uLnTx/>
          <a:uFillTx/>
          <a:latin typeface="+mn-lt"/>
          <a:ea typeface="+mn-ea"/>
          <a:cs typeface="+mn-cs"/>
        </a:defRPr>
      </a:lvl1pPr>
      <a:lvl2pPr marL="570728" marR="0" indent="-118271" algn="l" defTabSz="974345" rtl="0" eaLnBrk="1" fontAlgn="base" latinLnBrk="0" hangingPunct="1">
        <a:lnSpc>
          <a:spcPct val="100000"/>
        </a:lnSpc>
        <a:spcBef>
          <a:spcPct val="20000"/>
        </a:spcBef>
        <a:spcAft>
          <a:spcPct val="0"/>
        </a:spcAft>
        <a:buClr>
          <a:schemeClr val="tx1"/>
        </a:buClr>
        <a:buSzPts val="2200"/>
        <a:buFont typeface="Verdana"/>
        <a:buChar char="-"/>
        <a:tabLst/>
        <a:defRPr lang="en-CA" altLang="zh-CN" sz="1800" kern="1200" baseline="0" noProof="1">
          <a:solidFill>
            <a:schemeClr val="tx1"/>
          </a:solidFill>
          <a:latin typeface="+mn-lt"/>
          <a:ea typeface="+mn-ea"/>
          <a:cs typeface="+mn-cs"/>
        </a:defRPr>
      </a:lvl2pPr>
      <a:lvl3pPr marL="1045294" marR="0" indent="-285374" algn="l" defTabSz="974345" rtl="0" eaLnBrk="1" fontAlgn="base" latinLnBrk="0" hangingPunct="1">
        <a:lnSpc>
          <a:spcPct val="100000"/>
        </a:lnSpc>
        <a:spcBef>
          <a:spcPct val="20000"/>
        </a:spcBef>
        <a:spcAft>
          <a:spcPct val="0"/>
        </a:spcAft>
        <a:buClr>
          <a:schemeClr val="tx1"/>
        </a:buClr>
        <a:buSzPts val="2200"/>
        <a:buFont typeface="Marlett" pitchFamily="2" charset="2"/>
        <a:buChar char="8"/>
        <a:tabLst/>
        <a:defRPr lang="zh-CN" altLang="en-US" sz="1800" kern="1200" noProof="1">
          <a:solidFill>
            <a:schemeClr val="tx1"/>
          </a:solidFill>
          <a:latin typeface="+mn-lt"/>
          <a:ea typeface="+mn-ea"/>
          <a:cs typeface="+mn-cs"/>
        </a:defRPr>
      </a:lvl3pPr>
      <a:lvl4pPr marL="1443922" marR="0" indent="-208868" algn="l" defTabSz="974603" rtl="0" eaLnBrk="1" fontAlgn="auto" latinLnBrk="0" hangingPunct="1">
        <a:lnSpc>
          <a:spcPct val="100000"/>
        </a:lnSpc>
        <a:spcBef>
          <a:spcPct val="20000"/>
        </a:spcBef>
        <a:spcAft>
          <a:spcPts val="0"/>
        </a:spcAft>
        <a:buClr>
          <a:schemeClr val="tx1"/>
        </a:buClr>
        <a:buSzTx/>
        <a:buFont typeface="Verdana" pitchFamily="34" charset="0"/>
        <a:buChar char="-"/>
        <a:tabLst/>
        <a:defRPr lang="en-CA" altLang="zh-CN" sz="1800" kern="1200">
          <a:solidFill>
            <a:schemeClr val="tx1"/>
          </a:solidFill>
          <a:latin typeface="+mn-lt"/>
          <a:ea typeface="+mn-ea"/>
          <a:cs typeface="+mn-cs"/>
        </a:defRPr>
      </a:lvl4pPr>
      <a:lvl5pPr marL="2192853" indent="-243629" algn="l" defTabSz="974603"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5pPr>
      <a:lvl6pPr marL="2680153"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674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54752"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142054" indent="-243629" algn="l" defTabSz="974603"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74603" rtl="0" eaLnBrk="1" latinLnBrk="0" hangingPunct="1">
        <a:defRPr sz="1800" kern="1200">
          <a:solidFill>
            <a:schemeClr val="tx1"/>
          </a:solidFill>
          <a:latin typeface="+mn-lt"/>
          <a:ea typeface="+mn-ea"/>
          <a:cs typeface="+mn-cs"/>
        </a:defRPr>
      </a:lvl1pPr>
      <a:lvl2pPr marL="487302" algn="l" defTabSz="974603" rtl="0" eaLnBrk="1" latinLnBrk="0" hangingPunct="1">
        <a:defRPr sz="1900" kern="1200">
          <a:solidFill>
            <a:schemeClr val="tx1"/>
          </a:solidFill>
          <a:latin typeface="+mn-lt"/>
          <a:ea typeface="+mn-ea"/>
          <a:cs typeface="+mn-cs"/>
        </a:defRPr>
      </a:lvl2pPr>
      <a:lvl3pPr marL="974603" algn="l" defTabSz="974603" rtl="0" eaLnBrk="1" latinLnBrk="0" hangingPunct="1">
        <a:defRPr sz="1900" kern="1200">
          <a:solidFill>
            <a:schemeClr val="tx1"/>
          </a:solidFill>
          <a:latin typeface="+mn-lt"/>
          <a:ea typeface="+mn-ea"/>
          <a:cs typeface="+mn-cs"/>
        </a:defRPr>
      </a:lvl3pPr>
      <a:lvl4pPr marL="1461899" algn="l" defTabSz="974603" rtl="0" eaLnBrk="1" latinLnBrk="0" hangingPunct="1">
        <a:defRPr sz="1900" kern="1200">
          <a:solidFill>
            <a:schemeClr val="tx1"/>
          </a:solidFill>
          <a:latin typeface="+mn-lt"/>
          <a:ea typeface="+mn-ea"/>
          <a:cs typeface="+mn-cs"/>
        </a:defRPr>
      </a:lvl4pPr>
      <a:lvl5pPr marL="1949204" algn="l" defTabSz="974603" rtl="0" eaLnBrk="1" latinLnBrk="0" hangingPunct="1">
        <a:defRPr sz="1900" kern="1200">
          <a:solidFill>
            <a:schemeClr val="tx1"/>
          </a:solidFill>
          <a:latin typeface="+mn-lt"/>
          <a:ea typeface="+mn-ea"/>
          <a:cs typeface="+mn-cs"/>
        </a:defRPr>
      </a:lvl5pPr>
      <a:lvl6pPr marL="2436502" algn="l" defTabSz="974603" rtl="0" eaLnBrk="1" latinLnBrk="0" hangingPunct="1">
        <a:defRPr sz="1900" kern="1200">
          <a:solidFill>
            <a:schemeClr val="tx1"/>
          </a:solidFill>
          <a:latin typeface="+mn-lt"/>
          <a:ea typeface="+mn-ea"/>
          <a:cs typeface="+mn-cs"/>
        </a:defRPr>
      </a:lvl6pPr>
      <a:lvl7pPr marL="2923803" algn="l" defTabSz="974603" rtl="0" eaLnBrk="1" latinLnBrk="0" hangingPunct="1">
        <a:defRPr sz="1900" kern="1200">
          <a:solidFill>
            <a:schemeClr val="tx1"/>
          </a:solidFill>
          <a:latin typeface="+mn-lt"/>
          <a:ea typeface="+mn-ea"/>
          <a:cs typeface="+mn-cs"/>
        </a:defRPr>
      </a:lvl7pPr>
      <a:lvl8pPr marL="3411103" algn="l" defTabSz="974603" rtl="0" eaLnBrk="1" latinLnBrk="0" hangingPunct="1">
        <a:defRPr sz="1900" kern="1200">
          <a:solidFill>
            <a:schemeClr val="tx1"/>
          </a:solidFill>
          <a:latin typeface="+mn-lt"/>
          <a:ea typeface="+mn-ea"/>
          <a:cs typeface="+mn-cs"/>
        </a:defRPr>
      </a:lvl8pPr>
      <a:lvl9pPr marL="3898401" algn="l" defTabSz="97460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bwMode="gray">
          <a:xfrm>
            <a:off x="296016" y="1132598"/>
            <a:ext cx="8899981" cy="2554996"/>
          </a:xfrm>
        </p:spPr>
        <p:txBody>
          <a:bodyPr>
            <a:noAutofit/>
          </a:bodyPr>
          <a:lstStyle/>
          <a:p>
            <a:r>
              <a:rPr lang="de-DE" dirty="0"/>
              <a:t>Digital Ethics:</a:t>
            </a:r>
            <a:br>
              <a:rPr lang="de-DE" dirty="0"/>
            </a:br>
            <a:br>
              <a:rPr lang="de-DE" dirty="0"/>
            </a:br>
            <a:r>
              <a:rPr lang="de-DE" dirty="0">
                <a:solidFill>
                  <a:srgbClr val="009900"/>
                </a:solidFill>
              </a:rPr>
              <a:t>Special Topic 1</a:t>
            </a:r>
            <a:r>
              <a:rPr lang="de-DE" dirty="0"/>
              <a:t> – WikiLeaks, The controversy and ethical considerations</a:t>
            </a:r>
          </a:p>
        </p:txBody>
      </p:sp>
      <p:sp>
        <p:nvSpPr>
          <p:cNvPr id="3" name="Untertitel 2"/>
          <p:cNvSpPr>
            <a:spLocks noGrp="1"/>
          </p:cNvSpPr>
          <p:nvPr>
            <p:ph type="subTitle" idx="1"/>
          </p:nvPr>
        </p:nvSpPr>
        <p:spPr bwMode="gray">
          <a:xfrm>
            <a:off x="296016" y="4002765"/>
            <a:ext cx="8909290" cy="539162"/>
          </a:xfrm>
        </p:spPr>
        <p:txBody>
          <a:bodyPr>
            <a:noAutofit/>
          </a:bodyPr>
          <a:lstStyle/>
          <a:p>
            <a:r>
              <a:rPr lang="de-DE" dirty="0"/>
              <a:t>Spring Semester. 2022</a:t>
            </a:r>
          </a:p>
          <a:p>
            <a:endParaRPr lang="de-DE" dirty="0"/>
          </a:p>
          <a:p>
            <a:r>
              <a:rPr lang="de-DE" dirty="0"/>
              <a:t>Dr. Steve </a:t>
            </a:r>
            <a:r>
              <a:rPr lang="de-DE" dirty="0" err="1"/>
              <a:t>McKinlay</a:t>
            </a:r>
            <a:r>
              <a:rPr lang="de-DE" dirty="0"/>
              <a:t> </a:t>
            </a:r>
          </a:p>
        </p:txBody>
      </p:sp>
      <p:sp>
        <p:nvSpPr>
          <p:cNvPr id="4" name="BainBulletsConfiguration" hidden="1"/>
          <p:cNvSpPr txBox="1"/>
          <p:nvPr/>
        </p:nvSpPr>
        <p:spPr>
          <a:xfrm>
            <a:off x="12700" y="12700"/>
            <a:ext cx="8890000" cy="107722"/>
          </a:xfrm>
          <a:prstGeom prst="rect">
            <a:avLst/>
          </a:prstGeom>
          <a:noFill/>
        </p:spPr>
        <p:txBody>
          <a:bodyPr vert="horz" wrap="square" lIns="45720" rIns="45720" rtlCol="0">
            <a:spAutoFit/>
          </a:bodyPr>
          <a:lstStyle/>
          <a:p>
            <a:endParaRPr lang="en-US" sz="100" dirty="0">
              <a:solidFill>
                <a:srgbClr val="FFFFFF"/>
              </a:solidFill>
            </a:endParaRPr>
          </a:p>
        </p:txBody>
      </p:sp>
    </p:spTree>
    <p:extLst>
      <p:ext uri="{BB962C8B-B14F-4D97-AF65-F5344CB8AC3E}">
        <p14:creationId xmlns:p14="http://schemas.microsoft.com/office/powerpoint/2010/main" val="1535896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a:extLst>
              <a:ext uri="{FF2B5EF4-FFF2-40B4-BE49-F238E27FC236}">
                <a16:creationId xmlns:a16="http://schemas.microsoft.com/office/drawing/2014/main" id="{55BABD30-BCC9-F14B-9610-584AE474966C}"/>
              </a:ext>
            </a:extLst>
          </p:cNvPr>
          <p:cNvSpPr>
            <a:spLocks noGrp="1"/>
          </p:cNvSpPr>
          <p:nvPr>
            <p:ph type="title"/>
          </p:nvPr>
        </p:nvSpPr>
        <p:spPr/>
        <p:txBody>
          <a:bodyPr/>
          <a:lstStyle/>
          <a:p>
            <a:pPr>
              <a:defRPr/>
            </a:pPr>
            <a:r>
              <a:rPr lang="en-US" dirty="0"/>
              <a:t>Are WikiLeaks’ Practices Ethical? (Continued)</a:t>
            </a:r>
          </a:p>
        </p:txBody>
      </p:sp>
      <p:sp>
        <p:nvSpPr>
          <p:cNvPr id="80899" name="Content Placeholder 2">
            <a:extLst>
              <a:ext uri="{FF2B5EF4-FFF2-40B4-BE49-F238E27FC236}">
                <a16:creationId xmlns:a16="http://schemas.microsoft.com/office/drawing/2014/main" id="{4CDCCCA9-27EF-C54E-84BE-E87BF7C832CB}"/>
              </a:ext>
            </a:extLst>
          </p:cNvPr>
          <p:cNvSpPr>
            <a:spLocks noGrp="1"/>
          </p:cNvSpPr>
          <p:nvPr>
            <p:ph idx="1"/>
          </p:nvPr>
        </p:nvSpPr>
        <p:spPr/>
        <p:txBody>
          <a:bodyPr rtlCol="0">
            <a:normAutofit/>
          </a:bodyPr>
          <a:lstStyle/>
          <a:p>
            <a:pPr fontAlgn="auto">
              <a:spcAft>
                <a:spcPts val="0"/>
              </a:spcAft>
              <a:defRPr/>
            </a:pPr>
            <a:r>
              <a:rPr lang="en-US" sz="2200" dirty="0"/>
              <a:t>Luciano </a:t>
            </a:r>
            <a:r>
              <a:rPr lang="en-US" sz="2200" dirty="0" err="1"/>
              <a:t>Floridi</a:t>
            </a:r>
            <a:r>
              <a:rPr lang="en-US" sz="2200" dirty="0"/>
              <a:t> (2010) also identifies two key problems with trying to defend WikiLeaks’ (whistleblowing) activities on ethical grounds, noting that this organization’s: </a:t>
            </a:r>
          </a:p>
          <a:p>
            <a:pPr fontAlgn="auto">
              <a:spcAft>
                <a:spcPts val="0"/>
              </a:spcAft>
              <a:defRPr/>
            </a:pPr>
            <a:endParaRPr lang="en-US" sz="2200" dirty="0"/>
          </a:p>
          <a:p>
            <a:pPr marL="457200" indent="-457200" fontAlgn="auto">
              <a:spcAft>
                <a:spcPts val="0"/>
              </a:spcAft>
              <a:buFont typeface="+mj-lt"/>
              <a:buAutoNum type="arabicParenR"/>
              <a:defRPr/>
            </a:pPr>
            <a:r>
              <a:rPr lang="en-US" sz="2200" dirty="0"/>
              <a:t>motivation was based on resentment (and the intent to cause harm to its target), </a:t>
            </a:r>
          </a:p>
          <a:p>
            <a:pPr marL="457200" indent="-457200" fontAlgn="auto">
              <a:spcAft>
                <a:spcPts val="0"/>
              </a:spcAft>
              <a:buFont typeface="+mj-lt"/>
              <a:buAutoNum type="arabicParenR"/>
              <a:defRPr/>
            </a:pPr>
            <a:r>
              <a:rPr lang="en-US" sz="2200" dirty="0"/>
              <a:t>activities put some innocent people at risk. </a:t>
            </a:r>
          </a:p>
          <a:p>
            <a:pPr marL="457200" indent="-457200" fontAlgn="auto">
              <a:spcAft>
                <a:spcPts val="0"/>
              </a:spcAft>
              <a:buFont typeface="+mj-lt"/>
              <a:buAutoNum type="arabicParenR"/>
              <a:defRPr/>
            </a:pPr>
            <a:endParaRPr lang="en-US" sz="2200" dirty="0"/>
          </a:p>
          <a:p>
            <a:pPr fontAlgn="auto">
              <a:spcAft>
                <a:spcPts val="0"/>
              </a:spcAft>
              <a:defRPr/>
            </a:pPr>
            <a:r>
              <a:rPr lang="en-US" sz="2200" dirty="0" err="1"/>
              <a:t>Floridi</a:t>
            </a:r>
            <a:r>
              <a:rPr lang="en-US" sz="2200" dirty="0"/>
              <a:t> further argues that WikiLeaks’ activities cannot be ethically justified on either consequentialist or deontological grounds.</a:t>
            </a:r>
          </a:p>
        </p:txBody>
      </p:sp>
    </p:spTree>
    <p:extLst>
      <p:ext uri="{BB962C8B-B14F-4D97-AF65-F5344CB8AC3E}">
        <p14:creationId xmlns:p14="http://schemas.microsoft.com/office/powerpoint/2010/main" val="42823938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0899">
                                            <p:txEl>
                                              <p:pRg st="2" end="2"/>
                                            </p:txEl>
                                          </p:spTgt>
                                        </p:tgtEl>
                                        <p:attrNameLst>
                                          <p:attrName>style.visibility</p:attrName>
                                        </p:attrNameLst>
                                      </p:cBhvr>
                                      <p:to>
                                        <p:strVal val="visible"/>
                                      </p:to>
                                    </p:set>
                                    <p:anim calcmode="lin" valueType="num">
                                      <p:cBhvr additive="base">
                                        <p:cTn id="13" dur="5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0899">
                                            <p:txEl>
                                              <p:pRg st="3" end="3"/>
                                            </p:txEl>
                                          </p:spTgt>
                                        </p:tgtEl>
                                        <p:attrNameLst>
                                          <p:attrName>style.visibility</p:attrName>
                                        </p:attrNameLst>
                                      </p:cBhvr>
                                      <p:to>
                                        <p:strVal val="visible"/>
                                      </p:to>
                                    </p:set>
                                    <p:anim calcmode="lin" valueType="num">
                                      <p:cBhvr additive="base">
                                        <p:cTn id="19" dur="5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08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899">
                                            <p:txEl>
                                              <p:pRg st="5" end="5"/>
                                            </p:txEl>
                                          </p:spTgt>
                                        </p:tgtEl>
                                        <p:attrNameLst>
                                          <p:attrName>style.visibility</p:attrName>
                                        </p:attrNameLst>
                                      </p:cBhvr>
                                      <p:to>
                                        <p:strVal val="visible"/>
                                      </p:to>
                                    </p:set>
                                    <p:anim calcmode="lin" valueType="num">
                                      <p:cBhvr additive="base">
                                        <p:cTn id="25" dur="500" fill="hold"/>
                                        <p:tgtEl>
                                          <p:spTgt spid="80899">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089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itle 1">
            <a:extLst>
              <a:ext uri="{FF2B5EF4-FFF2-40B4-BE49-F238E27FC236}">
                <a16:creationId xmlns:a16="http://schemas.microsoft.com/office/drawing/2014/main" id="{7B58ADFB-1727-DE40-91C3-A57CAAF422C8}"/>
              </a:ext>
            </a:extLst>
          </p:cNvPr>
          <p:cNvSpPr>
            <a:spLocks noGrp="1"/>
          </p:cNvSpPr>
          <p:nvPr>
            <p:ph type="title"/>
          </p:nvPr>
        </p:nvSpPr>
        <p:spPr/>
        <p:txBody>
          <a:bodyPr/>
          <a:lstStyle/>
          <a:p>
            <a:pPr>
              <a:defRPr/>
            </a:pPr>
            <a:r>
              <a:rPr lang="en-US" dirty="0"/>
              <a:t>Are WikiLeaks’ Practices Criminal?</a:t>
            </a:r>
          </a:p>
        </p:txBody>
      </p:sp>
      <p:sp>
        <p:nvSpPr>
          <p:cNvPr id="81923" name="Content Placeholder 2">
            <a:extLst>
              <a:ext uri="{FF2B5EF4-FFF2-40B4-BE49-F238E27FC236}">
                <a16:creationId xmlns:a16="http://schemas.microsoft.com/office/drawing/2014/main" id="{EDFBC09D-F5A8-444C-900B-6B4278C66C01}"/>
              </a:ext>
            </a:extLst>
          </p:cNvPr>
          <p:cNvSpPr>
            <a:spLocks noGrp="1"/>
          </p:cNvSpPr>
          <p:nvPr>
            <p:ph idx="1"/>
          </p:nvPr>
        </p:nvSpPr>
        <p:spPr/>
        <p:txBody>
          <a:bodyPr/>
          <a:lstStyle/>
          <a:p>
            <a:pPr eaLnBrk="1" hangingPunct="1"/>
            <a:r>
              <a:rPr lang="en-US" altLang="en-US" sz="2400" dirty="0"/>
              <a:t>Even if WikiLeaks’ activities are unethical, we can ask whether they cross the threshold of </a:t>
            </a:r>
            <a:r>
              <a:rPr lang="en-US" altLang="en-US" sz="2400" i="1" dirty="0"/>
              <a:t>criminal</a:t>
            </a:r>
            <a:r>
              <a:rPr lang="en-US" altLang="en-US" sz="2400" dirty="0"/>
              <a:t> behavior and whether they rise to the level of a cybercrime? </a:t>
            </a:r>
          </a:p>
          <a:p>
            <a:pPr eaLnBrk="1" hangingPunct="1"/>
            <a:r>
              <a:rPr lang="en-US" altLang="en-US" sz="2400" dirty="0"/>
              <a:t>If so, what specific criminal statutes do they violate? </a:t>
            </a:r>
          </a:p>
          <a:p>
            <a:pPr eaLnBrk="1" hangingPunct="1"/>
            <a:r>
              <a:rPr lang="en-US" altLang="en-US" sz="2400" dirty="0"/>
              <a:t>Some U.S. government officials argue that Julian Assange (as the generally recognized leader of WikiLeaks) should be prosecuted under the U.S. Espionage Act. </a:t>
            </a:r>
          </a:p>
          <a:p>
            <a:pPr eaLnBrk="1" hangingPunct="1"/>
            <a:r>
              <a:rPr lang="en-US" altLang="en-US" sz="2400" dirty="0"/>
              <a:t>Others argue that WikiLeaks should be placed on the list of terrorist organizations that includes Isis, Al Qaeda.</a:t>
            </a:r>
          </a:p>
        </p:txBody>
      </p:sp>
    </p:spTree>
    <p:extLst>
      <p:ext uri="{BB962C8B-B14F-4D97-AF65-F5344CB8AC3E}">
        <p14:creationId xmlns:p14="http://schemas.microsoft.com/office/powerpoint/2010/main" val="42135310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 calcmode="lin" valueType="num">
                                      <p:cBhvr additive="base">
                                        <p:cTn id="7" dur="500" fill="hold"/>
                                        <p:tgtEl>
                                          <p:spTgt spid="819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3">
                                            <p:txEl>
                                              <p:pRg st="1" end="1"/>
                                            </p:txEl>
                                          </p:spTgt>
                                        </p:tgtEl>
                                        <p:attrNameLst>
                                          <p:attrName>style.visibility</p:attrName>
                                        </p:attrNameLst>
                                      </p:cBhvr>
                                      <p:to>
                                        <p:strVal val="visible"/>
                                      </p:to>
                                    </p:set>
                                    <p:anim calcmode="lin" valueType="num">
                                      <p:cBhvr additive="base">
                                        <p:cTn id="13" dur="500" fill="hold"/>
                                        <p:tgtEl>
                                          <p:spTgt spid="8192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23">
                                            <p:txEl>
                                              <p:pRg st="2" end="2"/>
                                            </p:txEl>
                                          </p:spTgt>
                                        </p:tgtEl>
                                        <p:attrNameLst>
                                          <p:attrName>style.visibility</p:attrName>
                                        </p:attrNameLst>
                                      </p:cBhvr>
                                      <p:to>
                                        <p:strVal val="visible"/>
                                      </p:to>
                                    </p:set>
                                    <p:anim calcmode="lin" valueType="num">
                                      <p:cBhvr additive="base">
                                        <p:cTn id="19" dur="500" fill="hold"/>
                                        <p:tgtEl>
                                          <p:spTgt spid="8192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23">
                                            <p:txEl>
                                              <p:pRg st="3" end="3"/>
                                            </p:txEl>
                                          </p:spTgt>
                                        </p:tgtEl>
                                        <p:attrNameLst>
                                          <p:attrName>style.visibility</p:attrName>
                                        </p:attrNameLst>
                                      </p:cBhvr>
                                      <p:to>
                                        <p:strVal val="visible"/>
                                      </p:to>
                                    </p:set>
                                    <p:anim calcmode="lin" valueType="num">
                                      <p:cBhvr additive="base">
                                        <p:cTn id="25" dur="500" fill="hold"/>
                                        <p:tgtEl>
                                          <p:spTgt spid="8192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00294D30-B170-E74A-A64D-6EED63892165}"/>
              </a:ext>
            </a:extLst>
          </p:cNvPr>
          <p:cNvSpPr>
            <a:spLocks noGrp="1"/>
          </p:cNvSpPr>
          <p:nvPr>
            <p:ph type="title"/>
          </p:nvPr>
        </p:nvSpPr>
        <p:spPr/>
        <p:txBody>
          <a:bodyPr/>
          <a:lstStyle/>
          <a:p>
            <a:pPr>
              <a:defRPr/>
            </a:pPr>
            <a:r>
              <a:rPr lang="en-US" dirty="0"/>
              <a:t>Are WikiLeaks’ Practices Criminal (continued)?</a:t>
            </a:r>
          </a:p>
        </p:txBody>
      </p:sp>
      <p:sp>
        <p:nvSpPr>
          <p:cNvPr id="82947" name="Content Placeholder 2">
            <a:extLst>
              <a:ext uri="{FF2B5EF4-FFF2-40B4-BE49-F238E27FC236}">
                <a16:creationId xmlns:a16="http://schemas.microsoft.com/office/drawing/2014/main" id="{AAE8239C-F290-7846-A44B-BCE18BB28B83}"/>
              </a:ext>
            </a:extLst>
          </p:cNvPr>
          <p:cNvSpPr>
            <a:spLocks noGrp="1"/>
          </p:cNvSpPr>
          <p:nvPr>
            <p:ph idx="1"/>
          </p:nvPr>
        </p:nvSpPr>
        <p:spPr/>
        <p:txBody>
          <a:bodyPr/>
          <a:lstStyle/>
          <a:p>
            <a:pPr eaLnBrk="1" hangingPunct="1"/>
            <a:r>
              <a:rPr lang="en-US" altLang="en-US" sz="2400" dirty="0"/>
              <a:t>Despite widespread international support for prosecuting Assange (as WikiLeaks’ leader), some countries see the matter differently. </a:t>
            </a:r>
          </a:p>
          <a:p>
            <a:pPr eaLnBrk="1" hangingPunct="1">
              <a:buFont typeface="Wingdings" pitchFamily="2" charset="2"/>
              <a:buChar char="Ø"/>
            </a:pPr>
            <a:r>
              <a:rPr lang="en-US" altLang="en-US" sz="2400" dirty="0"/>
              <a:t>For example, law enforcement authorities in Australia, where Assange is a citizen (but does not currently reside), are not convinced that he has violated any Australian laws. </a:t>
            </a:r>
          </a:p>
          <a:p>
            <a:pPr eaLnBrk="1" hangingPunct="1"/>
            <a:r>
              <a:rPr lang="en-US" altLang="en-US" sz="2400" dirty="0"/>
              <a:t>Also, some legal analysts, and some U.S. legal scholars (such as Harvard law professor Yochai </a:t>
            </a:r>
            <a:r>
              <a:rPr lang="en-US" altLang="en-US" sz="2400" dirty="0" err="1"/>
              <a:t>Benkler</a:t>
            </a:r>
            <a:r>
              <a:rPr lang="en-US" altLang="en-US" sz="2400" dirty="0"/>
              <a:t>), do not believe that WikiLeaks’ activities qualify as criminal under American Law. </a:t>
            </a:r>
          </a:p>
        </p:txBody>
      </p:sp>
    </p:spTree>
    <p:extLst>
      <p:ext uri="{BB962C8B-B14F-4D97-AF65-F5344CB8AC3E}">
        <p14:creationId xmlns:p14="http://schemas.microsoft.com/office/powerpoint/2010/main" val="32119448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500" fill="hold"/>
                                        <p:tgtEl>
                                          <p:spTgt spid="829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29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2947">
                                            <p:txEl>
                                              <p:pRg st="1" end="1"/>
                                            </p:txEl>
                                          </p:spTgt>
                                        </p:tgtEl>
                                        <p:attrNameLst>
                                          <p:attrName>style.visibility</p:attrName>
                                        </p:attrNameLst>
                                      </p:cBhvr>
                                      <p:to>
                                        <p:strVal val="visible"/>
                                      </p:to>
                                    </p:set>
                                    <p:anim calcmode="lin" valueType="num">
                                      <p:cBhvr additive="base">
                                        <p:cTn id="13" dur="500" fill="hold"/>
                                        <p:tgtEl>
                                          <p:spTgt spid="8294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294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2947">
                                            <p:txEl>
                                              <p:pRg st="2" end="2"/>
                                            </p:txEl>
                                          </p:spTgt>
                                        </p:tgtEl>
                                        <p:attrNameLst>
                                          <p:attrName>style.visibility</p:attrName>
                                        </p:attrNameLst>
                                      </p:cBhvr>
                                      <p:to>
                                        <p:strVal val="visible"/>
                                      </p:to>
                                    </p:set>
                                    <p:anim calcmode="lin" valueType="num">
                                      <p:cBhvr additive="base">
                                        <p:cTn id="19" dur="500" fill="hold"/>
                                        <p:tgtEl>
                                          <p:spTgt spid="8294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29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EE1BC931-6602-0B4C-9128-9C8F08A99CEA}"/>
              </a:ext>
            </a:extLst>
          </p:cNvPr>
          <p:cNvSpPr>
            <a:spLocks noGrp="1"/>
          </p:cNvSpPr>
          <p:nvPr>
            <p:ph type="title"/>
          </p:nvPr>
        </p:nvSpPr>
        <p:spPr/>
        <p:txBody>
          <a:bodyPr/>
          <a:lstStyle/>
          <a:p>
            <a:pPr>
              <a:defRPr/>
            </a:pPr>
            <a:r>
              <a:rPr lang="en-US" dirty="0"/>
              <a:t>WikiLeaks and the Free Press  </a:t>
            </a:r>
          </a:p>
        </p:txBody>
      </p:sp>
      <p:sp>
        <p:nvSpPr>
          <p:cNvPr id="3" name="Content Placeholder 2">
            <a:extLst>
              <a:ext uri="{FF2B5EF4-FFF2-40B4-BE49-F238E27FC236}">
                <a16:creationId xmlns:a16="http://schemas.microsoft.com/office/drawing/2014/main" id="{0E21B893-6B42-BA4A-A418-BCA550C2CFB5}"/>
              </a:ext>
            </a:extLst>
          </p:cNvPr>
          <p:cNvSpPr>
            <a:spLocks noGrp="1"/>
          </p:cNvSpPr>
          <p:nvPr>
            <p:ph idx="1"/>
          </p:nvPr>
        </p:nvSpPr>
        <p:spPr/>
        <p:txBody>
          <a:bodyPr>
            <a:normAutofit/>
          </a:bodyPr>
          <a:lstStyle/>
          <a:p>
            <a:pPr eaLnBrk="1" hangingPunct="1"/>
            <a:r>
              <a:rPr lang="en-US" altLang="en-US" sz="2400" dirty="0" err="1"/>
              <a:t>Benkler</a:t>
            </a:r>
            <a:r>
              <a:rPr lang="en-US" altLang="en-US" sz="2400" dirty="0"/>
              <a:t> believes that WikiLeaks’ activities were “fundamentally a moment of journalistic exposure.”</a:t>
            </a:r>
          </a:p>
          <a:p>
            <a:pPr eaLnBrk="1" hangingPunct="1"/>
            <a:r>
              <a:rPr lang="en-US" altLang="en-US" sz="2400" dirty="0"/>
              <a:t>He also believes that the public and political response was overstated, overheated, and irresponsible. </a:t>
            </a:r>
          </a:p>
          <a:p>
            <a:pPr eaLnBrk="1" hangingPunct="1"/>
            <a:r>
              <a:rPr lang="en-US" altLang="en-US" sz="2400" dirty="0"/>
              <a:t>If </a:t>
            </a:r>
            <a:r>
              <a:rPr lang="en-US" altLang="en-US" sz="2400" dirty="0" err="1"/>
              <a:t>Benkler</a:t>
            </a:r>
            <a:r>
              <a:rPr lang="en-US" altLang="en-US" sz="2400" dirty="0"/>
              <a:t> is correct, then it would seem that the journalistic protections consistent with a free press should also apply to WikiLeaks. </a:t>
            </a:r>
          </a:p>
        </p:txBody>
      </p:sp>
    </p:spTree>
    <p:extLst>
      <p:ext uri="{BB962C8B-B14F-4D97-AF65-F5344CB8AC3E}">
        <p14:creationId xmlns:p14="http://schemas.microsoft.com/office/powerpoint/2010/main" val="13851657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a:extLst>
              <a:ext uri="{FF2B5EF4-FFF2-40B4-BE49-F238E27FC236}">
                <a16:creationId xmlns:a16="http://schemas.microsoft.com/office/drawing/2014/main" id="{91C30458-1929-8046-B830-1D9086D8636C}"/>
              </a:ext>
            </a:extLst>
          </p:cNvPr>
          <p:cNvSpPr>
            <a:spLocks noGrp="1"/>
          </p:cNvSpPr>
          <p:nvPr>
            <p:ph type="title"/>
          </p:nvPr>
        </p:nvSpPr>
        <p:spPr/>
        <p:txBody>
          <a:bodyPr/>
          <a:lstStyle/>
          <a:p>
            <a:pPr>
              <a:defRPr/>
            </a:pPr>
            <a:r>
              <a:rPr lang="en-US" dirty="0"/>
              <a:t>WikiLeaks and the Free Press (Continued)</a:t>
            </a:r>
          </a:p>
        </p:txBody>
      </p:sp>
      <p:sp>
        <p:nvSpPr>
          <p:cNvPr id="3" name="Content Placeholder 2">
            <a:extLst>
              <a:ext uri="{FF2B5EF4-FFF2-40B4-BE49-F238E27FC236}">
                <a16:creationId xmlns:a16="http://schemas.microsoft.com/office/drawing/2014/main" id="{04D7FF78-DEA2-E546-B0DC-9BEF6BBDEB28}"/>
              </a:ext>
            </a:extLst>
          </p:cNvPr>
          <p:cNvSpPr>
            <a:spLocks noGrp="1"/>
          </p:cNvSpPr>
          <p:nvPr>
            <p:ph idx="1"/>
          </p:nvPr>
        </p:nvSpPr>
        <p:spPr/>
        <p:txBody>
          <a:bodyPr>
            <a:normAutofit/>
          </a:bodyPr>
          <a:lstStyle/>
          <a:p>
            <a:pPr eaLnBrk="1" hangingPunct="1"/>
            <a:r>
              <a:rPr lang="en-US" altLang="en-US" sz="2400" dirty="0" err="1"/>
              <a:t>Weineke</a:t>
            </a:r>
            <a:r>
              <a:rPr lang="en-US" altLang="en-US" sz="2400" dirty="0"/>
              <a:t> (2010) disagrees with </a:t>
            </a:r>
            <a:r>
              <a:rPr lang="en-US" altLang="en-US" sz="2400" dirty="0" err="1"/>
              <a:t>Benkler’s</a:t>
            </a:r>
            <a:r>
              <a:rPr lang="en-US" altLang="en-US" sz="2400" dirty="0"/>
              <a:t> view.</a:t>
            </a:r>
          </a:p>
          <a:p>
            <a:pPr eaLnBrk="1" hangingPunct="1"/>
            <a:endParaRPr lang="en-US" altLang="en-US" sz="2400" dirty="0"/>
          </a:p>
          <a:p>
            <a:pPr eaLnBrk="1" hangingPunct="1"/>
            <a:r>
              <a:rPr lang="en-US" altLang="en-US" sz="2400" dirty="0" err="1"/>
              <a:t>Weineke</a:t>
            </a:r>
            <a:r>
              <a:rPr lang="en-US" altLang="en-US" sz="2400" dirty="0"/>
              <a:t> argues that if WikiLeaks’ motivation had been simply “to disseminate factual information”, there would have been little distinction between an attempt to prosecute Assange or other WikiLeaks organizers and “more established media outlets” such as the </a:t>
            </a:r>
            <a:r>
              <a:rPr lang="en-US" altLang="en-US" sz="2400" i="1" dirty="0"/>
              <a:t>New York Times</a:t>
            </a:r>
            <a:r>
              <a:rPr lang="en-US" altLang="en-US" sz="2400" dirty="0"/>
              <a:t> and its journalists. </a:t>
            </a:r>
          </a:p>
          <a:p>
            <a:pPr eaLnBrk="1" hangingPunct="1">
              <a:buFont typeface="Wingdings" pitchFamily="2" charset="2"/>
              <a:buNone/>
            </a:pPr>
            <a:endParaRPr lang="en-US" altLang="en-US" sz="2200" dirty="0"/>
          </a:p>
        </p:txBody>
      </p:sp>
    </p:spTree>
    <p:extLst>
      <p:ext uri="{BB962C8B-B14F-4D97-AF65-F5344CB8AC3E}">
        <p14:creationId xmlns:p14="http://schemas.microsoft.com/office/powerpoint/2010/main" val="41718653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a:extLst>
              <a:ext uri="{FF2B5EF4-FFF2-40B4-BE49-F238E27FC236}">
                <a16:creationId xmlns:a16="http://schemas.microsoft.com/office/drawing/2014/main" id="{B1429A08-F379-124F-B23F-1E287CE2677A}"/>
              </a:ext>
            </a:extLst>
          </p:cNvPr>
          <p:cNvSpPr>
            <a:spLocks noGrp="1"/>
          </p:cNvSpPr>
          <p:nvPr>
            <p:ph type="title"/>
          </p:nvPr>
        </p:nvSpPr>
        <p:spPr/>
        <p:txBody>
          <a:bodyPr/>
          <a:lstStyle/>
          <a:p>
            <a:pPr>
              <a:defRPr/>
            </a:pPr>
            <a:r>
              <a:rPr lang="en-US" dirty="0"/>
              <a:t>WikiLeaks and the Free Press (Continued)</a:t>
            </a:r>
          </a:p>
        </p:txBody>
      </p:sp>
      <p:sp>
        <p:nvSpPr>
          <p:cNvPr id="3" name="Content Placeholder 2">
            <a:extLst>
              <a:ext uri="{FF2B5EF4-FFF2-40B4-BE49-F238E27FC236}">
                <a16:creationId xmlns:a16="http://schemas.microsoft.com/office/drawing/2014/main" id="{FDBAAFA4-A89F-984F-B470-9D1321633420}"/>
              </a:ext>
            </a:extLst>
          </p:cNvPr>
          <p:cNvSpPr>
            <a:spLocks noGrp="1"/>
          </p:cNvSpPr>
          <p:nvPr>
            <p:ph idx="1"/>
          </p:nvPr>
        </p:nvSpPr>
        <p:spPr/>
        <p:txBody>
          <a:bodyPr>
            <a:normAutofit/>
          </a:bodyPr>
          <a:lstStyle/>
          <a:p>
            <a:pPr eaLnBrk="1" hangingPunct="1"/>
            <a:r>
              <a:rPr lang="en-US" altLang="en-US" sz="2400" dirty="0" err="1"/>
              <a:t>Weineke’s</a:t>
            </a:r>
            <a:r>
              <a:rPr lang="en-US" altLang="en-US" sz="2400" dirty="0"/>
              <a:t> critics would likely point out that it was precisely the status of so-called “factual information” previously reported in the media that was being challenged in some of the leaked documents and reports. </a:t>
            </a:r>
          </a:p>
          <a:p>
            <a:pPr eaLnBrk="1" hangingPunct="1"/>
            <a:endParaRPr lang="en-US" altLang="en-US" sz="2400" dirty="0"/>
          </a:p>
          <a:p>
            <a:pPr eaLnBrk="1" hangingPunct="1"/>
            <a:r>
              <a:rPr lang="en-US" altLang="en-US" sz="2400" dirty="0"/>
              <a:t>Critics might further point out that exposing (and correcting) false information previously reported in the press is an important part of “responsible journalism.”</a:t>
            </a:r>
          </a:p>
          <a:p>
            <a:pPr eaLnBrk="1" hangingPunct="1"/>
            <a:endParaRPr lang="en-US" altLang="en-US" sz="2200" dirty="0"/>
          </a:p>
        </p:txBody>
      </p:sp>
    </p:spTree>
    <p:extLst>
      <p:ext uri="{BB962C8B-B14F-4D97-AF65-F5344CB8AC3E}">
        <p14:creationId xmlns:p14="http://schemas.microsoft.com/office/powerpoint/2010/main" val="8613899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46EB5-CC23-C640-9210-113E0808673A}"/>
              </a:ext>
            </a:extLst>
          </p:cNvPr>
          <p:cNvSpPr>
            <a:spLocks noGrp="1"/>
          </p:cNvSpPr>
          <p:nvPr>
            <p:ph type="title"/>
          </p:nvPr>
        </p:nvSpPr>
        <p:spPr/>
        <p:txBody>
          <a:bodyPr/>
          <a:lstStyle/>
          <a:p>
            <a:pPr>
              <a:defRPr/>
            </a:pPr>
            <a:r>
              <a:rPr lang="en-US" dirty="0"/>
              <a:t>Julian Assange – latest news</a:t>
            </a:r>
          </a:p>
        </p:txBody>
      </p:sp>
      <p:sp>
        <p:nvSpPr>
          <p:cNvPr id="77826" name="Content Placeholder 2">
            <a:extLst>
              <a:ext uri="{FF2B5EF4-FFF2-40B4-BE49-F238E27FC236}">
                <a16:creationId xmlns:a16="http://schemas.microsoft.com/office/drawing/2014/main" id="{51F09099-2416-FF47-8FA7-35AFAF6B4811}"/>
              </a:ext>
            </a:extLst>
          </p:cNvPr>
          <p:cNvSpPr>
            <a:spLocks noGrp="1"/>
          </p:cNvSpPr>
          <p:nvPr>
            <p:ph idx="1"/>
          </p:nvPr>
        </p:nvSpPr>
        <p:spPr/>
        <p:txBody>
          <a:bodyPr>
            <a:normAutofit fontScale="92500" lnSpcReduction="20000"/>
          </a:bodyPr>
          <a:lstStyle/>
          <a:p>
            <a:r>
              <a:rPr lang="en-US" altLang="en-US" sz="2200" dirty="0"/>
              <a:t>April 2019 the Ecuadorian authorities withdrew Assange’s asylum status and UK Police arrested Assange.</a:t>
            </a:r>
          </a:p>
          <a:p>
            <a:r>
              <a:rPr lang="en-US" altLang="en-US" sz="2200" dirty="0"/>
              <a:t>He was convicted of breaching bail the same day and sentenced to 50 weeks in prison.</a:t>
            </a:r>
          </a:p>
          <a:p>
            <a:r>
              <a:rPr lang="en-US" altLang="en-US" sz="2200" dirty="0"/>
              <a:t>On the same day the US issued an indictment against Assange for computer related intrusion and further charged him with violating the Espionage Act – he face extradition which was denied in February this year. </a:t>
            </a:r>
          </a:p>
          <a:p>
            <a:r>
              <a:rPr lang="en-US" altLang="en-US" sz="2200" b="1" i="1" dirty="0">
                <a:solidFill>
                  <a:srgbClr val="00B0F0"/>
                </a:solidFill>
              </a:rPr>
              <a:t>Currently</a:t>
            </a:r>
            <a:r>
              <a:rPr lang="en-US" altLang="en-US" sz="2200" dirty="0"/>
              <a:t> – He is currently in </a:t>
            </a:r>
            <a:r>
              <a:rPr lang="en-US" altLang="en-US" sz="2200" dirty="0" err="1"/>
              <a:t>Belmarsh</a:t>
            </a:r>
            <a:r>
              <a:rPr lang="en-US" altLang="en-US" sz="2200" dirty="0"/>
              <a:t> Prison in London and is awaiting a High Court appeal hearing for the most recent extradition order. </a:t>
            </a:r>
          </a:p>
          <a:p>
            <a:endParaRPr lang="en-US" altLang="en-US" sz="2200" dirty="0"/>
          </a:p>
          <a:p>
            <a:r>
              <a:rPr lang="en-US" altLang="en-US" sz="2200" dirty="0">
                <a:solidFill>
                  <a:srgbClr val="00B0F0"/>
                </a:solidFill>
              </a:rPr>
              <a:t>What do you think? Is Assange a criminal, a journalist, did he do us a </a:t>
            </a:r>
            <a:r>
              <a:rPr lang="en-US" altLang="en-US" sz="2200" dirty="0" err="1">
                <a:solidFill>
                  <a:srgbClr val="00B0F0"/>
                </a:solidFill>
              </a:rPr>
              <a:t>favour</a:t>
            </a:r>
            <a:r>
              <a:rPr lang="en-US" altLang="en-US" sz="2200" dirty="0">
                <a:solidFill>
                  <a:srgbClr val="00B0F0"/>
                </a:solidFill>
              </a:rPr>
              <a:t>? What are the ethical implications.  </a:t>
            </a:r>
          </a:p>
          <a:p>
            <a:endParaRPr lang="en-US" altLang="en-US" sz="2200" dirty="0">
              <a:solidFill>
                <a:srgbClr val="00B0F0"/>
              </a:solidFill>
            </a:endParaRPr>
          </a:p>
          <a:p>
            <a:r>
              <a:rPr lang="en-US" altLang="en-US" sz="2200" dirty="0">
                <a:solidFill>
                  <a:srgbClr val="00B0F0"/>
                </a:solidFill>
              </a:rPr>
              <a:t>A question relating to this topic will be in the final assessment. </a:t>
            </a:r>
          </a:p>
        </p:txBody>
      </p:sp>
    </p:spTree>
    <p:extLst>
      <p:ext uri="{BB962C8B-B14F-4D97-AF65-F5344CB8AC3E}">
        <p14:creationId xmlns:p14="http://schemas.microsoft.com/office/powerpoint/2010/main" val="375867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B7D1D24-9660-4248-86E7-E341A09A51D0}"/>
              </a:ext>
            </a:extLst>
          </p:cNvPr>
          <p:cNvSpPr>
            <a:spLocks noGrp="1" noChangeArrowheads="1"/>
          </p:cNvSpPr>
          <p:nvPr>
            <p:ph type="title"/>
          </p:nvPr>
        </p:nvSpPr>
        <p:spPr/>
        <p:txBody>
          <a:bodyPr/>
          <a:lstStyle/>
          <a:p>
            <a:pPr>
              <a:defRPr/>
            </a:pPr>
            <a:r>
              <a:rPr lang="en-US" dirty="0"/>
              <a:t>Key issues</a:t>
            </a:r>
          </a:p>
        </p:txBody>
      </p:sp>
      <p:sp>
        <p:nvSpPr>
          <p:cNvPr id="47107" name="Rectangle 3">
            <a:extLst>
              <a:ext uri="{FF2B5EF4-FFF2-40B4-BE49-F238E27FC236}">
                <a16:creationId xmlns:a16="http://schemas.microsoft.com/office/drawing/2014/main" id="{54CB202D-89E5-504D-AFDE-F4B45CBD4266}"/>
              </a:ext>
            </a:extLst>
          </p:cNvPr>
          <p:cNvSpPr>
            <a:spLocks noGrp="1"/>
          </p:cNvSpPr>
          <p:nvPr>
            <p:ph idx="1"/>
          </p:nvPr>
        </p:nvSpPr>
        <p:spPr/>
        <p:txBody>
          <a:bodyPr>
            <a:normAutofit/>
          </a:bodyPr>
          <a:lstStyle/>
          <a:p>
            <a:r>
              <a:rPr lang="en-NZ" altLang="zh-CN" sz="2400" dirty="0"/>
              <a:t>Wikileaks allegedly exposes the wrongdoing of governments and other powerful global actors, based on inside information given to it by leakers or hackers. </a:t>
            </a:r>
          </a:p>
          <a:p>
            <a:r>
              <a:rPr lang="en-NZ" altLang="zh-CN" sz="2400" dirty="0"/>
              <a:t>The issues relate to several of the topics we have discussed in this course. Cybersecurity and crime, privacy and whistleblowing.	</a:t>
            </a:r>
          </a:p>
          <a:p>
            <a:r>
              <a:rPr lang="en-NZ" altLang="zh-CN" sz="2400" dirty="0"/>
              <a:t>Government secrets represent an uneasy tension between protecting national interests against covering up potential wrongdoing. </a:t>
            </a:r>
          </a:p>
          <a:p>
            <a:r>
              <a:rPr lang="en-NZ" altLang="zh-CN" sz="2400" b="1" i="1" dirty="0"/>
              <a:t>The ethics of such activities deserve careful attention. </a:t>
            </a:r>
          </a:p>
          <a:p>
            <a:pPr marL="0" indent="0">
              <a:buNone/>
            </a:pPr>
            <a:endParaRPr lang="en-NZ" altLang="zh-CN" sz="2400" b="1" i="1" dirty="0"/>
          </a:p>
          <a:p>
            <a:pPr marL="0" indent="0">
              <a:buNone/>
            </a:pPr>
            <a:endParaRPr lang="en-NZ" altLang="zh-CN" sz="2400" dirty="0"/>
          </a:p>
          <a:p>
            <a:pPr marL="0" indent="0">
              <a:buNone/>
            </a:pPr>
            <a:endParaRPr lang="en-NZ" altLang="zh-CN" sz="2400" dirty="0"/>
          </a:p>
        </p:txBody>
      </p:sp>
    </p:spTree>
    <p:extLst>
      <p:ext uri="{BB962C8B-B14F-4D97-AF65-F5344CB8AC3E}">
        <p14:creationId xmlns:p14="http://schemas.microsoft.com/office/powerpoint/2010/main" val="137741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B7D1D24-9660-4248-86E7-E341A09A51D0}"/>
              </a:ext>
            </a:extLst>
          </p:cNvPr>
          <p:cNvSpPr>
            <a:spLocks noGrp="1" noChangeArrowheads="1"/>
          </p:cNvSpPr>
          <p:nvPr>
            <p:ph type="title"/>
          </p:nvPr>
        </p:nvSpPr>
        <p:spPr/>
        <p:txBody>
          <a:bodyPr/>
          <a:lstStyle/>
          <a:p>
            <a:pPr>
              <a:defRPr/>
            </a:pPr>
            <a:r>
              <a:rPr lang="en-US" dirty="0"/>
              <a:t>Good vs. Evil</a:t>
            </a:r>
          </a:p>
        </p:txBody>
      </p:sp>
      <p:sp>
        <p:nvSpPr>
          <p:cNvPr id="47107" name="Rectangle 3">
            <a:extLst>
              <a:ext uri="{FF2B5EF4-FFF2-40B4-BE49-F238E27FC236}">
                <a16:creationId xmlns:a16="http://schemas.microsoft.com/office/drawing/2014/main" id="{54CB202D-89E5-504D-AFDE-F4B45CBD4266}"/>
              </a:ext>
            </a:extLst>
          </p:cNvPr>
          <p:cNvSpPr>
            <a:spLocks noGrp="1"/>
          </p:cNvSpPr>
          <p:nvPr>
            <p:ph idx="1"/>
          </p:nvPr>
        </p:nvSpPr>
        <p:spPr>
          <a:xfrm>
            <a:off x="382246" y="1342662"/>
            <a:ext cx="9141513" cy="5040001"/>
          </a:xfrm>
        </p:spPr>
        <p:txBody>
          <a:bodyPr>
            <a:normAutofit/>
          </a:bodyPr>
          <a:lstStyle/>
          <a:p>
            <a:r>
              <a:rPr lang="en-NZ" altLang="zh-CN" sz="2400" dirty="0"/>
              <a:t>Govt advocates argue - ethical implications include potential for exposed secrets to cause collateral damage – nations at war have a moral obligation to protect those involved. </a:t>
            </a:r>
          </a:p>
          <a:p>
            <a:endParaRPr lang="en-NZ" altLang="zh-CN" sz="2400" dirty="0"/>
          </a:p>
          <a:p>
            <a:r>
              <a:rPr lang="en-NZ" altLang="zh-CN" sz="2400" dirty="0"/>
              <a:t>However, to date, it is unclear if any leaks were the cause of any harmful events. May be true, however does not diminish future potential for harm. </a:t>
            </a:r>
          </a:p>
          <a:p>
            <a:r>
              <a:rPr lang="en-NZ" altLang="zh-CN" sz="2400" b="1" dirty="0"/>
              <a:t>Two conflicting moral imperatives: </a:t>
            </a:r>
            <a:r>
              <a:rPr lang="en-NZ" altLang="zh-CN" sz="2400" dirty="0"/>
              <a:t>keeping the government fully accountable for its actions and protecting the government’s security. </a:t>
            </a:r>
          </a:p>
          <a:p>
            <a:pPr marL="0" indent="0">
              <a:buNone/>
            </a:pPr>
            <a:endParaRPr lang="en-NZ" altLang="zh-CN" sz="2400" dirty="0"/>
          </a:p>
        </p:txBody>
      </p:sp>
    </p:spTree>
    <p:extLst>
      <p:ext uri="{BB962C8B-B14F-4D97-AF65-F5344CB8AC3E}">
        <p14:creationId xmlns:p14="http://schemas.microsoft.com/office/powerpoint/2010/main" val="4043956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B7D1D24-9660-4248-86E7-E341A09A51D0}"/>
              </a:ext>
            </a:extLst>
          </p:cNvPr>
          <p:cNvSpPr>
            <a:spLocks noGrp="1" noChangeArrowheads="1"/>
          </p:cNvSpPr>
          <p:nvPr>
            <p:ph type="title"/>
          </p:nvPr>
        </p:nvSpPr>
        <p:spPr/>
        <p:txBody>
          <a:bodyPr/>
          <a:lstStyle/>
          <a:p>
            <a:pPr>
              <a:defRPr/>
            </a:pPr>
            <a:r>
              <a:rPr lang="en-US" dirty="0"/>
              <a:t>Who, what is Wikileaks</a:t>
            </a:r>
          </a:p>
        </p:txBody>
      </p:sp>
      <p:sp>
        <p:nvSpPr>
          <p:cNvPr id="47107" name="Rectangle 3">
            <a:extLst>
              <a:ext uri="{FF2B5EF4-FFF2-40B4-BE49-F238E27FC236}">
                <a16:creationId xmlns:a16="http://schemas.microsoft.com/office/drawing/2014/main" id="{54CB202D-89E5-504D-AFDE-F4B45CBD4266}"/>
              </a:ext>
            </a:extLst>
          </p:cNvPr>
          <p:cNvSpPr>
            <a:spLocks noGrp="1"/>
          </p:cNvSpPr>
          <p:nvPr>
            <p:ph idx="1"/>
          </p:nvPr>
        </p:nvSpPr>
        <p:spPr/>
        <p:txBody>
          <a:bodyPr>
            <a:normAutofit fontScale="92500" lnSpcReduction="10000"/>
          </a:bodyPr>
          <a:lstStyle/>
          <a:p>
            <a:r>
              <a:rPr lang="en-NZ" altLang="zh-CN" sz="2400" dirty="0"/>
              <a:t>Wikileaks is an international non-profit organisation that publishes news leaks and classified information provided by anonymous sources. (A website) </a:t>
            </a:r>
          </a:p>
          <a:p>
            <a:r>
              <a:rPr lang="en-NZ" altLang="zh-CN" sz="2400" dirty="0"/>
              <a:t>Established around 2006 in Iceland by Australian, Julian Assange. </a:t>
            </a:r>
          </a:p>
          <a:p>
            <a:r>
              <a:rPr lang="en-NZ" altLang="zh-CN" sz="2400" dirty="0"/>
              <a:t>Essentially a whistleblowing website but claims to be journalistic in nature. </a:t>
            </a:r>
          </a:p>
          <a:p>
            <a:r>
              <a:rPr lang="en-NZ" altLang="zh-CN" sz="2400" dirty="0"/>
              <a:t>Has released all manner of information mostly related to the US’s involvement in wars (Afghanistan, Middle east) as well as information about the Trump elections etc. </a:t>
            </a:r>
          </a:p>
          <a:p>
            <a:r>
              <a:rPr lang="en-NZ" altLang="zh-CN" sz="2400" dirty="0"/>
              <a:t>Founder Julian Assange is wanted by the US Government on espionage charges. </a:t>
            </a:r>
          </a:p>
          <a:p>
            <a:r>
              <a:rPr lang="en-NZ" altLang="zh-CN" sz="2400" dirty="0"/>
              <a:t>Currently in custody in a prison in the UK awaiting extradition charges. </a:t>
            </a:r>
          </a:p>
          <a:p>
            <a:endParaRPr lang="en-NZ" altLang="zh-CN" sz="2400" dirty="0"/>
          </a:p>
          <a:p>
            <a:endParaRPr lang="en-NZ" altLang="zh-CN" sz="2400" dirty="0"/>
          </a:p>
          <a:p>
            <a:pPr marL="0" indent="0">
              <a:buNone/>
            </a:pPr>
            <a:endParaRPr lang="en-NZ" altLang="zh-CN" sz="2400" dirty="0"/>
          </a:p>
        </p:txBody>
      </p:sp>
    </p:spTree>
    <p:extLst>
      <p:ext uri="{BB962C8B-B14F-4D97-AF65-F5344CB8AC3E}">
        <p14:creationId xmlns:p14="http://schemas.microsoft.com/office/powerpoint/2010/main" val="2666489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7">
                                            <p:txEl>
                                              <p:pRg st="1" end="1"/>
                                            </p:txEl>
                                          </p:spTgt>
                                        </p:tgtEl>
                                        <p:attrNameLst>
                                          <p:attrName>style.visibility</p:attrName>
                                        </p:attrNameLst>
                                      </p:cBhvr>
                                      <p:to>
                                        <p:strVal val="visible"/>
                                      </p:to>
                                    </p:set>
                                    <p:anim calcmode="lin" valueType="num">
                                      <p:cBhvr additive="base">
                                        <p:cTn id="13"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 calcmode="lin" valueType="num">
                                      <p:cBhvr additive="base">
                                        <p:cTn id="19"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 calcmode="lin" valueType="num">
                                      <p:cBhvr additive="base">
                                        <p:cTn id="25"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107">
                                            <p:txEl>
                                              <p:pRg st="4" end="4"/>
                                            </p:txEl>
                                          </p:spTgt>
                                        </p:tgtEl>
                                        <p:attrNameLst>
                                          <p:attrName>style.visibility</p:attrName>
                                        </p:attrNameLst>
                                      </p:cBhvr>
                                      <p:to>
                                        <p:strVal val="visible"/>
                                      </p:to>
                                    </p:set>
                                    <p:anim calcmode="lin" valueType="num">
                                      <p:cBhvr additive="base">
                                        <p:cTn id="31"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1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8EDD12D8-53C5-CA43-922E-8382ADD8EC25}"/>
              </a:ext>
            </a:extLst>
          </p:cNvPr>
          <p:cNvSpPr>
            <a:spLocks noGrp="1"/>
          </p:cNvSpPr>
          <p:nvPr>
            <p:ph type="title"/>
          </p:nvPr>
        </p:nvSpPr>
        <p:spPr/>
        <p:txBody>
          <a:bodyPr/>
          <a:lstStyle/>
          <a:p>
            <a:pPr>
              <a:defRPr/>
            </a:pPr>
            <a:r>
              <a:rPr lang="en-US" dirty="0"/>
              <a:t>Cybercrime and the Free Press: The </a:t>
            </a:r>
            <a:r>
              <a:rPr lang="en-US" dirty="0">
                <a:solidFill>
                  <a:schemeClr val="accent3"/>
                </a:solidFill>
              </a:rPr>
              <a:t>WikiLeaks</a:t>
            </a:r>
            <a:r>
              <a:rPr lang="en-US" dirty="0"/>
              <a:t> Controversy</a:t>
            </a:r>
          </a:p>
        </p:txBody>
      </p:sp>
      <p:sp>
        <p:nvSpPr>
          <p:cNvPr id="3" name="Content Placeholder 2">
            <a:extLst>
              <a:ext uri="{FF2B5EF4-FFF2-40B4-BE49-F238E27FC236}">
                <a16:creationId xmlns:a16="http://schemas.microsoft.com/office/drawing/2014/main" id="{3439ADC3-53E7-5342-8AD2-D9A0178D272B}"/>
              </a:ext>
            </a:extLst>
          </p:cNvPr>
          <p:cNvSpPr>
            <a:spLocks noGrp="1"/>
          </p:cNvSpPr>
          <p:nvPr>
            <p:ph idx="1"/>
          </p:nvPr>
        </p:nvSpPr>
        <p:spPr/>
        <p:txBody>
          <a:bodyPr/>
          <a:lstStyle/>
          <a:p>
            <a:pPr eaLnBrk="1" hangingPunct="1"/>
            <a:r>
              <a:rPr lang="en-US" altLang="en-US" sz="2400" dirty="0"/>
              <a:t>A relatively recent challenge for law enforcement in cyberspace, especially at the international level, has emerged in response to controversial “journalistic” practices involving some new online media outlets and organizations. </a:t>
            </a:r>
          </a:p>
          <a:p>
            <a:pPr eaLnBrk="1" hangingPunct="1"/>
            <a:r>
              <a:rPr lang="en-US" altLang="en-US" sz="2400" dirty="0"/>
              <a:t>Do these practices explicitly violate existing laws, in which case they would clearly qualify as criminal? </a:t>
            </a:r>
          </a:p>
          <a:p>
            <a:pPr eaLnBrk="1" hangingPunct="1"/>
            <a:r>
              <a:rPr lang="en-US" altLang="en-US" sz="2400" dirty="0"/>
              <a:t>Or, should they be viewed as journalistic activities that are protected by a free press? </a:t>
            </a:r>
          </a:p>
          <a:p>
            <a:pPr eaLnBrk="1" hangingPunct="1"/>
            <a:r>
              <a:rPr lang="en-US" altLang="en-US" sz="2400" dirty="0">
                <a:solidFill>
                  <a:srgbClr val="00B0F0"/>
                </a:solidFill>
              </a:rPr>
              <a:t>This question lies at the heart of the </a:t>
            </a:r>
            <a:r>
              <a:rPr lang="en-US" altLang="en-US" sz="2400" i="1" dirty="0">
                <a:solidFill>
                  <a:srgbClr val="00B0F0"/>
                </a:solidFill>
              </a:rPr>
              <a:t>WikiLeaks </a:t>
            </a:r>
            <a:r>
              <a:rPr lang="en-US" altLang="en-US" sz="2400" dirty="0">
                <a:solidFill>
                  <a:srgbClr val="00B0F0"/>
                </a:solidFill>
              </a:rPr>
              <a:t>controversy. </a:t>
            </a:r>
          </a:p>
        </p:txBody>
      </p:sp>
    </p:spTree>
    <p:extLst>
      <p:ext uri="{BB962C8B-B14F-4D97-AF65-F5344CB8AC3E}">
        <p14:creationId xmlns:p14="http://schemas.microsoft.com/office/powerpoint/2010/main" val="1119861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a:extLst>
              <a:ext uri="{FF2B5EF4-FFF2-40B4-BE49-F238E27FC236}">
                <a16:creationId xmlns:a16="http://schemas.microsoft.com/office/drawing/2014/main" id="{30829472-0FE3-D04F-851B-C1BF80A05D6D}"/>
              </a:ext>
            </a:extLst>
          </p:cNvPr>
          <p:cNvSpPr>
            <a:spLocks noGrp="1"/>
          </p:cNvSpPr>
          <p:nvPr>
            <p:ph type="title"/>
          </p:nvPr>
        </p:nvSpPr>
        <p:spPr/>
        <p:txBody>
          <a:bodyPr/>
          <a:lstStyle/>
          <a:p>
            <a:pPr>
              <a:defRPr/>
            </a:pPr>
            <a:r>
              <a:rPr lang="en-US"/>
              <a:t>WikiLeaks (Continued) </a:t>
            </a:r>
          </a:p>
        </p:txBody>
      </p:sp>
      <p:sp>
        <p:nvSpPr>
          <p:cNvPr id="3" name="Content Placeholder 2">
            <a:extLst>
              <a:ext uri="{FF2B5EF4-FFF2-40B4-BE49-F238E27FC236}">
                <a16:creationId xmlns:a16="http://schemas.microsoft.com/office/drawing/2014/main" id="{5CCE6B07-FCD4-E24B-98CD-AF99AC3A6B04}"/>
              </a:ext>
            </a:extLst>
          </p:cNvPr>
          <p:cNvSpPr>
            <a:spLocks noGrp="1"/>
          </p:cNvSpPr>
          <p:nvPr>
            <p:ph idx="1"/>
          </p:nvPr>
        </p:nvSpPr>
        <p:spPr/>
        <p:txBody>
          <a:bodyPr/>
          <a:lstStyle/>
          <a:p>
            <a:pPr eaLnBrk="1" hangingPunct="1"/>
            <a:r>
              <a:rPr lang="en-US" altLang="en-US" sz="2400" dirty="0"/>
              <a:t>Wikileaks provides a “high security anonymous drop box.” where individuals can lodge classified or potentially damning information. </a:t>
            </a:r>
          </a:p>
          <a:p>
            <a:pPr eaLnBrk="1" hangingPunct="1"/>
            <a:r>
              <a:rPr lang="en-US" altLang="en-US" sz="2400" dirty="0"/>
              <a:t>It also states that when it receives new information, the organization’s journalists analyze and verify the material, before writing a “news piece about it describing its significance to society.” </a:t>
            </a:r>
          </a:p>
          <a:p>
            <a:pPr eaLnBrk="1" hangingPunct="1"/>
            <a:r>
              <a:rPr lang="en-US" altLang="en-US" sz="2400" dirty="0"/>
              <a:t>The organization then publishes “both the news story and the original material” so that readers can analyze the story “in the context of the original source material themselves” (http:wikileaks.org/About.html).</a:t>
            </a:r>
          </a:p>
          <a:p>
            <a:pPr eaLnBrk="1" hangingPunct="1">
              <a:buFont typeface="Wingdings" pitchFamily="2" charset="2"/>
              <a:buNone/>
            </a:pPr>
            <a:endParaRPr lang="en-US" altLang="en-US" sz="2400" dirty="0"/>
          </a:p>
        </p:txBody>
      </p:sp>
    </p:spTree>
    <p:extLst>
      <p:ext uri="{BB962C8B-B14F-4D97-AF65-F5344CB8AC3E}">
        <p14:creationId xmlns:p14="http://schemas.microsoft.com/office/powerpoint/2010/main" val="3592416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1">
            <a:extLst>
              <a:ext uri="{FF2B5EF4-FFF2-40B4-BE49-F238E27FC236}">
                <a16:creationId xmlns:a16="http://schemas.microsoft.com/office/drawing/2014/main" id="{4F5C2E8C-6B49-C64E-BFB7-32FE7E6E3084}"/>
              </a:ext>
            </a:extLst>
          </p:cNvPr>
          <p:cNvSpPr>
            <a:spLocks noGrp="1"/>
          </p:cNvSpPr>
          <p:nvPr>
            <p:ph type="title"/>
          </p:nvPr>
        </p:nvSpPr>
        <p:spPr/>
        <p:txBody>
          <a:bodyPr/>
          <a:lstStyle/>
          <a:p>
            <a:pPr>
              <a:defRPr/>
            </a:pPr>
            <a:r>
              <a:rPr lang="en-US"/>
              <a:t>WikiLeaks (Continued) </a:t>
            </a:r>
          </a:p>
        </p:txBody>
      </p:sp>
      <p:sp>
        <p:nvSpPr>
          <p:cNvPr id="3" name="Content Placeholder 2">
            <a:extLst>
              <a:ext uri="{FF2B5EF4-FFF2-40B4-BE49-F238E27FC236}">
                <a16:creationId xmlns:a16="http://schemas.microsoft.com/office/drawing/2014/main" id="{9ABAD289-1BBE-604D-889F-6562B36AD87A}"/>
              </a:ext>
            </a:extLst>
          </p:cNvPr>
          <p:cNvSpPr>
            <a:spLocks noGrp="1"/>
          </p:cNvSpPr>
          <p:nvPr>
            <p:ph idx="1"/>
          </p:nvPr>
        </p:nvSpPr>
        <p:spPr/>
        <p:txBody>
          <a:bodyPr rtlCol="0">
            <a:normAutofit/>
          </a:bodyPr>
          <a:lstStyle/>
          <a:p>
            <a:pPr fontAlgn="auto">
              <a:spcAft>
                <a:spcPts val="0"/>
              </a:spcAft>
              <a:defRPr/>
            </a:pPr>
            <a:r>
              <a:rPr lang="en-US" sz="2400" dirty="0"/>
              <a:t>By 2020, WikiLeaks had released thousands of controversial documents, in redacted form, which included the following items such as:</a:t>
            </a:r>
          </a:p>
          <a:p>
            <a:pPr marL="457200" indent="-457200" fontAlgn="auto">
              <a:spcAft>
                <a:spcPts val="0"/>
              </a:spcAft>
              <a:buFont typeface="+mj-lt"/>
              <a:buAutoNum type="arabicParenR"/>
              <a:defRPr/>
            </a:pPr>
            <a:r>
              <a:rPr lang="en-US" sz="2400" dirty="0"/>
              <a:t>a video of a U.S. helicopter attack in which the crew members allegedly fired on and killed innocent civilians, in addition to enemy soldiers;</a:t>
            </a:r>
          </a:p>
          <a:p>
            <a:pPr marL="457200" indent="-457200" fontAlgn="auto">
              <a:spcAft>
                <a:spcPts val="0"/>
              </a:spcAft>
              <a:buFont typeface="+mj-lt"/>
              <a:buAutoNum type="arabicParenR"/>
              <a:defRPr/>
            </a:pPr>
            <a:r>
              <a:rPr lang="en-US" sz="2400" dirty="0"/>
              <a:t>two large scale documents involving the Iraq and Afghanistan Wars;</a:t>
            </a:r>
          </a:p>
          <a:p>
            <a:pPr marL="457200" indent="-457200" fontAlgn="auto">
              <a:spcAft>
                <a:spcPts val="0"/>
              </a:spcAft>
              <a:buFont typeface="+mj-lt"/>
              <a:buAutoNum type="arabicParenR"/>
              <a:defRPr/>
            </a:pPr>
            <a:r>
              <a:rPr lang="en-US" sz="2400" dirty="0"/>
              <a:t>several U.S. State Department diplomatic correspondences.</a:t>
            </a:r>
          </a:p>
          <a:p>
            <a:pPr marL="457200" indent="-457200" fontAlgn="auto">
              <a:spcAft>
                <a:spcPts val="0"/>
              </a:spcAft>
              <a:buFont typeface="+mj-lt"/>
              <a:buAutoNum type="arabicParenR"/>
              <a:defRPr/>
            </a:pPr>
            <a:r>
              <a:rPr lang="en-US" sz="2400" dirty="0"/>
              <a:t>Practices of the NSA, regarding development of </a:t>
            </a:r>
            <a:r>
              <a:rPr lang="en-US" sz="2400" dirty="0" err="1"/>
              <a:t>survelliance</a:t>
            </a:r>
            <a:r>
              <a:rPr lang="en-US" sz="2400" dirty="0"/>
              <a:t> software such as Prism, </a:t>
            </a:r>
            <a:r>
              <a:rPr lang="en-US" sz="2400" dirty="0" err="1"/>
              <a:t>Xkeyscore</a:t>
            </a:r>
            <a:r>
              <a:rPr lang="en-US" sz="2400" dirty="0"/>
              <a:t> etc. </a:t>
            </a:r>
          </a:p>
        </p:txBody>
      </p:sp>
    </p:spTree>
    <p:extLst>
      <p:ext uri="{BB962C8B-B14F-4D97-AF65-F5344CB8AC3E}">
        <p14:creationId xmlns:p14="http://schemas.microsoft.com/office/powerpoint/2010/main" val="2880605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itle 1">
            <a:extLst>
              <a:ext uri="{FF2B5EF4-FFF2-40B4-BE49-F238E27FC236}">
                <a16:creationId xmlns:a16="http://schemas.microsoft.com/office/drawing/2014/main" id="{C63AC98E-AB41-704B-9824-A2041D479179}"/>
              </a:ext>
            </a:extLst>
          </p:cNvPr>
          <p:cNvSpPr>
            <a:spLocks noGrp="1"/>
          </p:cNvSpPr>
          <p:nvPr>
            <p:ph type="title"/>
          </p:nvPr>
        </p:nvSpPr>
        <p:spPr/>
        <p:txBody>
          <a:bodyPr/>
          <a:lstStyle/>
          <a:p>
            <a:pPr>
              <a:defRPr/>
            </a:pPr>
            <a:r>
              <a:rPr lang="en-US"/>
              <a:t>WikiLeaks (Continued) </a:t>
            </a:r>
          </a:p>
        </p:txBody>
      </p:sp>
      <p:sp>
        <p:nvSpPr>
          <p:cNvPr id="3" name="Content Placeholder 2">
            <a:extLst>
              <a:ext uri="{FF2B5EF4-FFF2-40B4-BE49-F238E27FC236}">
                <a16:creationId xmlns:a16="http://schemas.microsoft.com/office/drawing/2014/main" id="{27B43192-188F-F748-9115-3C421CD76DB6}"/>
              </a:ext>
            </a:extLst>
          </p:cNvPr>
          <p:cNvSpPr>
            <a:spLocks noGrp="1"/>
          </p:cNvSpPr>
          <p:nvPr>
            <p:ph idx="1"/>
          </p:nvPr>
        </p:nvSpPr>
        <p:spPr/>
        <p:txBody>
          <a:bodyPr rtlCol="0">
            <a:normAutofit/>
          </a:bodyPr>
          <a:lstStyle/>
          <a:p>
            <a:pPr fontAlgn="auto">
              <a:spcAft>
                <a:spcPts val="0"/>
              </a:spcAft>
              <a:defRPr/>
            </a:pPr>
            <a:r>
              <a:rPr lang="en-US" sz="2400" dirty="0"/>
              <a:t>We analyze the </a:t>
            </a:r>
            <a:r>
              <a:rPr lang="en-US" sz="2400" dirty="0" err="1"/>
              <a:t>WikiLeaks</a:t>
            </a:r>
            <a:r>
              <a:rPr lang="en-US" sz="2400" dirty="0"/>
              <a:t> controversy in terms of three key questions: </a:t>
            </a:r>
          </a:p>
          <a:p>
            <a:pPr marL="457200" indent="-457200" fontAlgn="auto">
              <a:spcAft>
                <a:spcPts val="0"/>
              </a:spcAft>
              <a:buFont typeface="+mj-lt"/>
              <a:buAutoNum type="arabicPeriod"/>
              <a:defRPr/>
            </a:pPr>
            <a:r>
              <a:rPr lang="en-US" sz="2400" dirty="0"/>
              <a:t>Can </a:t>
            </a:r>
            <a:r>
              <a:rPr lang="en-US" sz="2400" dirty="0" err="1"/>
              <a:t>WikiLeaks</a:t>
            </a:r>
            <a:r>
              <a:rPr lang="en-US" sz="2400" dirty="0"/>
              <a:t>’ practices be justified on ethical grounds (even if they may be criminal)?</a:t>
            </a:r>
          </a:p>
          <a:p>
            <a:pPr marL="457200" indent="-457200" fontAlgn="auto">
              <a:spcAft>
                <a:spcPts val="0"/>
              </a:spcAft>
              <a:buFont typeface="+mj-lt"/>
              <a:buAutoNum type="arabicPeriod"/>
              <a:defRPr/>
            </a:pPr>
            <a:r>
              <a:rPr lang="en-US" sz="2400" dirty="0"/>
              <a:t>Do WikiLeaks’ practices violate existing laws (and thus rise to the level of a crime)?</a:t>
            </a:r>
          </a:p>
          <a:p>
            <a:pPr marL="457200" indent="-457200" fontAlgn="auto">
              <a:spcAft>
                <a:spcPts val="0"/>
              </a:spcAft>
              <a:buFont typeface="+mj-lt"/>
              <a:buAutoNum type="arabicPeriod"/>
              <a:defRPr/>
            </a:pPr>
            <a:r>
              <a:rPr lang="en-US" sz="2400" dirty="0"/>
              <a:t>Should </a:t>
            </a:r>
            <a:r>
              <a:rPr lang="en-US" sz="2400" dirty="0" err="1"/>
              <a:t>WikiLeaks</a:t>
            </a:r>
            <a:r>
              <a:rPr lang="en-US" sz="2400" dirty="0"/>
              <a:t>’ practices be interpreted as a new form of journalism (and thus be protected under the provisions of a free press)?</a:t>
            </a:r>
          </a:p>
        </p:txBody>
      </p:sp>
    </p:spTree>
    <p:extLst>
      <p:ext uri="{BB962C8B-B14F-4D97-AF65-F5344CB8AC3E}">
        <p14:creationId xmlns:p14="http://schemas.microsoft.com/office/powerpoint/2010/main" val="37734936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1">
            <a:extLst>
              <a:ext uri="{FF2B5EF4-FFF2-40B4-BE49-F238E27FC236}">
                <a16:creationId xmlns:a16="http://schemas.microsoft.com/office/drawing/2014/main" id="{45C7EED7-FEE3-1044-A599-9DAA7DE2A12B}"/>
              </a:ext>
            </a:extLst>
          </p:cNvPr>
          <p:cNvSpPr>
            <a:spLocks noGrp="1"/>
          </p:cNvSpPr>
          <p:nvPr>
            <p:ph type="title"/>
          </p:nvPr>
        </p:nvSpPr>
        <p:spPr/>
        <p:txBody>
          <a:bodyPr/>
          <a:lstStyle/>
          <a:p>
            <a:pPr>
              <a:defRPr/>
            </a:pPr>
            <a:r>
              <a:rPr lang="en-US" dirty="0"/>
              <a:t>Are WikiLeaks Practices Ethical? </a:t>
            </a:r>
          </a:p>
        </p:txBody>
      </p:sp>
      <p:sp>
        <p:nvSpPr>
          <p:cNvPr id="79875" name="Content Placeholder 2">
            <a:extLst>
              <a:ext uri="{FF2B5EF4-FFF2-40B4-BE49-F238E27FC236}">
                <a16:creationId xmlns:a16="http://schemas.microsoft.com/office/drawing/2014/main" id="{6EF77441-810C-6D45-8905-2A33501A100B}"/>
              </a:ext>
            </a:extLst>
          </p:cNvPr>
          <p:cNvSpPr>
            <a:spLocks noGrp="1"/>
          </p:cNvSpPr>
          <p:nvPr>
            <p:ph idx="1"/>
          </p:nvPr>
        </p:nvSpPr>
        <p:spPr/>
        <p:txBody>
          <a:bodyPr>
            <a:normAutofit/>
          </a:bodyPr>
          <a:lstStyle/>
          <a:p>
            <a:pPr eaLnBrk="1" hangingPunct="1"/>
            <a:r>
              <a:rPr lang="en-US" altLang="en-US" sz="2200" dirty="0"/>
              <a:t>WikiLeaks claims that it complies with “ethical principles” (see </a:t>
            </a:r>
            <a:r>
              <a:rPr lang="en-US" altLang="en-US" sz="2200" dirty="0" err="1"/>
              <a:t>http:wikileaks.org</a:t>
            </a:r>
            <a:r>
              <a:rPr lang="en-US" altLang="en-US" sz="2200" dirty="0"/>
              <a:t>/</a:t>
            </a:r>
            <a:r>
              <a:rPr lang="en-US" altLang="en-US" sz="2200" dirty="0" err="1"/>
              <a:t>About.html</a:t>
            </a:r>
            <a:r>
              <a:rPr lang="en-US" altLang="en-US" sz="2200" dirty="0"/>
              <a:t> )</a:t>
            </a:r>
          </a:p>
          <a:p>
            <a:pPr eaLnBrk="1" hangingPunct="1"/>
            <a:endParaRPr lang="en-US" altLang="en-US" sz="2200" dirty="0"/>
          </a:p>
          <a:p>
            <a:pPr eaLnBrk="1" hangingPunct="1"/>
            <a:r>
              <a:rPr lang="en-US" altLang="en-US" sz="2200" dirty="0"/>
              <a:t>But </a:t>
            </a:r>
            <a:r>
              <a:rPr lang="en-US" altLang="en-US" sz="2200" dirty="0" err="1"/>
              <a:t>Weineke</a:t>
            </a:r>
            <a:r>
              <a:rPr lang="en-US" altLang="en-US" sz="2200" dirty="0"/>
              <a:t> (2010) raises two kinds of concerns that challenge WikiLeaks’ claim regarding that organization’s compliance with ethical principles, when he notes both that the leaks involved were:</a:t>
            </a:r>
          </a:p>
          <a:p>
            <a:pPr eaLnBrk="1" hangingPunct="1"/>
            <a:endParaRPr lang="en-US" altLang="en-US" sz="2200" dirty="0"/>
          </a:p>
          <a:p>
            <a:r>
              <a:rPr lang="en-US" altLang="en-US" sz="2200" dirty="0"/>
              <a:t>“vast and indiscriminate”; </a:t>
            </a:r>
          </a:p>
          <a:p>
            <a:r>
              <a:rPr lang="en-US" altLang="en-US" sz="2200" dirty="0"/>
              <a:t>intended more to “embarrass” rather than to “fix.” </a:t>
            </a:r>
          </a:p>
          <a:p>
            <a:pPr eaLnBrk="1" hangingPunct="1"/>
            <a:endParaRPr lang="en-US" altLang="en-US" sz="2200" dirty="0"/>
          </a:p>
        </p:txBody>
      </p:sp>
    </p:spTree>
    <p:extLst>
      <p:ext uri="{BB962C8B-B14F-4D97-AF65-F5344CB8AC3E}">
        <p14:creationId xmlns:p14="http://schemas.microsoft.com/office/powerpoint/2010/main" val="28010104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 calcmode="lin" valueType="num">
                                      <p:cBhvr additive="base">
                                        <p:cTn id="7" dur="5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8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9875">
                                            <p:txEl>
                                              <p:pRg st="2" end="2"/>
                                            </p:txEl>
                                          </p:spTgt>
                                        </p:tgtEl>
                                        <p:attrNameLst>
                                          <p:attrName>style.visibility</p:attrName>
                                        </p:attrNameLst>
                                      </p:cBhvr>
                                      <p:to>
                                        <p:strVal val="visible"/>
                                      </p:to>
                                    </p:set>
                                    <p:anim calcmode="lin" valueType="num">
                                      <p:cBhvr additive="base">
                                        <p:cTn id="13" dur="5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98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9875">
                                            <p:txEl>
                                              <p:pRg st="4" end="4"/>
                                            </p:txEl>
                                          </p:spTgt>
                                        </p:tgtEl>
                                        <p:attrNameLst>
                                          <p:attrName>style.visibility</p:attrName>
                                        </p:attrNameLst>
                                      </p:cBhvr>
                                      <p:to>
                                        <p:strVal val="visible"/>
                                      </p:to>
                                    </p:set>
                                    <p:anim calcmode="lin" valueType="num">
                                      <p:cBhvr additive="base">
                                        <p:cTn id="19" dur="500" fill="hold"/>
                                        <p:tgtEl>
                                          <p:spTgt spid="7987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987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9875">
                                            <p:txEl>
                                              <p:pRg st="5" end="5"/>
                                            </p:txEl>
                                          </p:spTgt>
                                        </p:tgtEl>
                                        <p:attrNameLst>
                                          <p:attrName>style.visibility</p:attrName>
                                        </p:attrNameLst>
                                      </p:cBhvr>
                                      <p:to>
                                        <p:strVal val="visible"/>
                                      </p:to>
                                    </p:set>
                                    <p:anim calcmode="lin" valueType="num">
                                      <p:cBhvr additive="base">
                                        <p:cTn id="25" dur="500" fill="hold"/>
                                        <p:tgtEl>
                                          <p:spTgt spid="7987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87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PAPERSIZE" val="Letter"/>
  <p:tag name="BACKGROUNDCOLOR" val="-1"/>
  <p:tag name="BACKGROUNDINTENSITY" val="Light"/>
  <p:tag name="PRESENTATIONTYPE" val="BoardWhite"/>
  <p:tag name="OFFICECODE" val="True"/>
  <p:tag name="FOOTER" val="True"/>
  <p:tag name="OFFICES" val="Atlanta;Boston;Chicago;San Francisco;Palo Alto;Dallas;Houston;Los Angeles;Mexico City;Manila;New York;Toronto"/>
  <p:tag name="OFFICE" val="Boston"/>
  <p:tag name="VERSION" val="5.0"/>
  <p:tag name="CHECKEDTHEME" val="Global Training"/>
  <p:tag name="THINKCELLUNDODONOTDELETE" val="0"/>
  <p:tag name="BAINFLOWCONTROLSECTIONVIEW" val="True"/>
</p:tagLst>
</file>

<file path=ppt/tags/tag2.xml><?xml version="1.0" encoding="utf-8"?>
<p:tagLst xmlns:a="http://schemas.openxmlformats.org/drawingml/2006/main" xmlns:r="http://schemas.openxmlformats.org/officeDocument/2006/relationships" xmlns:p="http://schemas.openxmlformats.org/presentationml/2006/main">
  <p:tag name="FOLLOWANCHOR" val="tru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Global Training">
  <a:themeElements>
    <a:clrScheme name="Letter Bain New">
      <a:dk1>
        <a:sysClr val="windowText" lastClr="000000"/>
      </a:dk1>
      <a:lt1>
        <a:srgbClr val="CCCCCC"/>
      </a:lt1>
      <a:dk2>
        <a:srgbClr val="FFFFFF"/>
      </a:dk2>
      <a:lt2>
        <a:srgbClr val="000000"/>
      </a:lt2>
      <a:accent1>
        <a:srgbClr val="CCCCCC"/>
      </a:accent1>
      <a:accent2>
        <a:srgbClr val="FFFFFF"/>
      </a:accent2>
      <a:accent3>
        <a:srgbClr val="CC0000"/>
      </a:accent3>
      <a:accent4>
        <a:srgbClr val="A3A3A3"/>
      </a:accent4>
      <a:accent5>
        <a:srgbClr val="777777"/>
      </a:accent5>
      <a:accent6>
        <a:srgbClr val="333333"/>
      </a:accent6>
      <a:hlink>
        <a:srgbClr val="000000"/>
      </a:hlink>
      <a:folHlink>
        <a:srgbClr val="CC0000"/>
      </a:folHlink>
    </a:clrScheme>
    <a:fontScheme name="1 - Letter CFR Red">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9050">
          <a:noFill/>
        </a:ln>
      </a:spPr>
      <a:bodyPr lIns="45720" tIns="45720" rIns="45720" bIns="45720" rtlCol="0" anchor="ctr"/>
      <a:lstStyle>
        <a:defPPr algn="ctr">
          <a:defRPr sz="20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rgbClr val="08080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45720" rIns="45720"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Showfilename>false</Showfilename>
</file>

<file path=customXml/item2.xml><?xml version="1.0" encoding="utf-8"?>
<Showofficecode>false</Showofficecode>
</file>

<file path=customXml/itemProps1.xml><?xml version="1.0" encoding="utf-8"?>
<ds:datastoreItem xmlns:ds="http://schemas.openxmlformats.org/officeDocument/2006/customXml" ds:itemID="{27B3F8FE-3D47-48F8-B488-0534D8BF9CE2}">
  <ds:schemaRefs/>
</ds:datastoreItem>
</file>

<file path=customXml/itemProps2.xml><?xml version="1.0" encoding="utf-8"?>
<ds:datastoreItem xmlns:ds="http://schemas.openxmlformats.org/officeDocument/2006/customXml" ds:itemID="{CE78D4F9-2E1C-4C35-9B77-AE33693FB48E}">
  <ds:schemaRefs/>
</ds:datastoreItem>
</file>

<file path=docProps/app.xml><?xml version="1.0" encoding="utf-8"?>
<Properties xmlns="http://schemas.openxmlformats.org/officeDocument/2006/extended-properties" xmlns:vt="http://schemas.openxmlformats.org/officeDocument/2006/docPropsVTypes">
  <Template>Global Training</Template>
  <TotalTime>16433</TotalTime>
  <Words>1337</Words>
  <Application>Microsoft Office PowerPoint</Application>
  <PresentationFormat>A4 Paper (210x297 mm)</PresentationFormat>
  <Paragraphs>87</Paragraphs>
  <Slides>16</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Marlett</vt:lpstr>
      <vt:lpstr>Verdana</vt:lpstr>
      <vt:lpstr>Wingdings</vt:lpstr>
      <vt:lpstr>Global Training</vt:lpstr>
      <vt:lpstr>think-cell Folie</vt:lpstr>
      <vt:lpstr>Digital Ethics:  Special Topic 1 – WikiLeaks, The controversy and ethical considerations</vt:lpstr>
      <vt:lpstr>Key issues</vt:lpstr>
      <vt:lpstr>Good vs. Evil</vt:lpstr>
      <vt:lpstr>Who, what is Wikileaks</vt:lpstr>
      <vt:lpstr>Cybercrime and the Free Press: The WikiLeaks Controversy</vt:lpstr>
      <vt:lpstr>WikiLeaks (Continued) </vt:lpstr>
      <vt:lpstr>WikiLeaks (Continued) </vt:lpstr>
      <vt:lpstr>WikiLeaks (Continued) </vt:lpstr>
      <vt:lpstr>Are WikiLeaks Practices Ethical? </vt:lpstr>
      <vt:lpstr>Are WikiLeaks’ Practices Ethical? (Continued)</vt:lpstr>
      <vt:lpstr>Are WikiLeaks’ Practices Criminal?</vt:lpstr>
      <vt:lpstr>Are WikiLeaks’ Practices Criminal (continued)?</vt:lpstr>
      <vt:lpstr>WikiLeaks and the Free Press  </vt:lpstr>
      <vt:lpstr>WikiLeaks and the Free Press (Continued)</vt:lpstr>
      <vt:lpstr>WikiLeaks and the Free Press (Continued)</vt:lpstr>
      <vt:lpstr>Julian Assange – latest news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Markus Westner</dc:creator>
  <cp:lastModifiedBy>Steve McKinlay</cp:lastModifiedBy>
  <cp:revision>346</cp:revision>
  <cp:lastPrinted>2018-10-05T20:44:12Z</cp:lastPrinted>
  <dcterms:created xsi:type="dcterms:W3CDTF">2011-08-30T13:53:38Z</dcterms:created>
  <dcterms:modified xsi:type="dcterms:W3CDTF">2022-09-07T05:45:02Z</dcterms:modified>
</cp:coreProperties>
</file>