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3"/>
  </p:sldMasterIdLst>
  <p:notesMasterIdLst>
    <p:notesMasterId r:id="rId35"/>
  </p:notesMasterIdLst>
  <p:handoutMasterIdLst>
    <p:handoutMasterId r:id="rId36"/>
  </p:handoutMasterIdLst>
  <p:sldIdLst>
    <p:sldId id="307" r:id="rId4"/>
    <p:sldId id="340" r:id="rId5"/>
    <p:sldId id="353" r:id="rId6"/>
    <p:sldId id="395" r:id="rId7"/>
    <p:sldId id="354" r:id="rId8"/>
    <p:sldId id="375" r:id="rId9"/>
    <p:sldId id="35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90" r:id="rId24"/>
    <p:sldId id="391" r:id="rId25"/>
    <p:sldId id="396" r:id="rId26"/>
    <p:sldId id="397" r:id="rId27"/>
    <p:sldId id="392" r:id="rId28"/>
    <p:sldId id="393" r:id="rId29"/>
    <p:sldId id="398" r:id="rId30"/>
    <p:sldId id="399" r:id="rId31"/>
    <p:sldId id="400" r:id="rId32"/>
    <p:sldId id="401" r:id="rId33"/>
    <p:sldId id="394" r:id="rId34"/>
  </p:sldIdLst>
  <p:sldSz cx="9906000" cy="6858000" type="A4"/>
  <p:notesSz cx="6451600" cy="9321800"/>
  <p:custDataLst>
    <p:tags r:id="rId37"/>
  </p:custDataLst>
  <p:defaultTextStyle>
    <a:defPPr>
      <a:defRPr lang="en-US"/>
    </a:defPPr>
    <a:lvl1pPr marL="0" algn="l" defTabSz="974603" rtl="0" eaLnBrk="1" latinLnBrk="0" hangingPunct="1">
      <a:defRPr lang="en-CA" sz="1900" kern="1200">
        <a:solidFill>
          <a:schemeClr val="tx1"/>
        </a:solidFill>
        <a:latin typeface="+mn-lt"/>
        <a:ea typeface="+mn-ea"/>
        <a:cs typeface="+mn-cs"/>
      </a:defRPr>
    </a:lvl1pPr>
    <a:lvl2pPr marL="487302" algn="l" defTabSz="974603" rtl="0" eaLnBrk="1" latinLnBrk="0" hangingPunct="1">
      <a:defRPr sz="1900" kern="1200">
        <a:solidFill>
          <a:schemeClr val="tx1"/>
        </a:solidFill>
        <a:latin typeface="+mn-lt"/>
        <a:ea typeface="+mn-ea"/>
        <a:cs typeface="+mn-cs"/>
      </a:defRPr>
    </a:lvl2pPr>
    <a:lvl3pPr marL="974603" algn="l" defTabSz="974603" rtl="0" eaLnBrk="1" latinLnBrk="0" hangingPunct="1">
      <a:defRPr sz="1900" kern="1200">
        <a:solidFill>
          <a:schemeClr val="tx1"/>
        </a:solidFill>
        <a:latin typeface="+mn-lt"/>
        <a:ea typeface="+mn-ea"/>
        <a:cs typeface="+mn-cs"/>
      </a:defRPr>
    </a:lvl3pPr>
    <a:lvl4pPr marL="1461899" algn="l" defTabSz="974603" rtl="0" eaLnBrk="1" latinLnBrk="0" hangingPunct="1">
      <a:defRPr sz="1900" kern="1200">
        <a:solidFill>
          <a:schemeClr val="tx1"/>
        </a:solidFill>
        <a:latin typeface="+mn-lt"/>
        <a:ea typeface="+mn-ea"/>
        <a:cs typeface="+mn-cs"/>
      </a:defRPr>
    </a:lvl4pPr>
    <a:lvl5pPr marL="1949204" algn="l" defTabSz="974603" rtl="0" eaLnBrk="1" latinLnBrk="0" hangingPunct="1">
      <a:defRPr sz="1900" kern="1200">
        <a:solidFill>
          <a:schemeClr val="tx1"/>
        </a:solidFill>
        <a:latin typeface="+mn-lt"/>
        <a:ea typeface="+mn-ea"/>
        <a:cs typeface="+mn-cs"/>
      </a:defRPr>
    </a:lvl5pPr>
    <a:lvl6pPr marL="2436502" algn="l" defTabSz="974603" rtl="0" eaLnBrk="1" latinLnBrk="0" hangingPunct="1">
      <a:defRPr sz="1900" kern="1200">
        <a:solidFill>
          <a:schemeClr val="tx1"/>
        </a:solidFill>
        <a:latin typeface="+mn-lt"/>
        <a:ea typeface="+mn-ea"/>
        <a:cs typeface="+mn-cs"/>
      </a:defRPr>
    </a:lvl6pPr>
    <a:lvl7pPr marL="2923803" algn="l" defTabSz="974603" rtl="0" eaLnBrk="1" latinLnBrk="0" hangingPunct="1">
      <a:defRPr sz="1900" kern="1200">
        <a:solidFill>
          <a:schemeClr val="tx1"/>
        </a:solidFill>
        <a:latin typeface="+mn-lt"/>
        <a:ea typeface="+mn-ea"/>
        <a:cs typeface="+mn-cs"/>
      </a:defRPr>
    </a:lvl7pPr>
    <a:lvl8pPr marL="3411103" algn="l" defTabSz="974603" rtl="0" eaLnBrk="1" latinLnBrk="0" hangingPunct="1">
      <a:defRPr sz="1900" kern="1200">
        <a:solidFill>
          <a:schemeClr val="tx1"/>
        </a:solidFill>
        <a:latin typeface="+mn-lt"/>
        <a:ea typeface="+mn-ea"/>
        <a:cs typeface="+mn-cs"/>
      </a:defRPr>
    </a:lvl8pPr>
    <a:lvl9pPr marL="3898401" algn="l" defTabSz="974603"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Prefix" id="{5AF7CB10-C4F9-436E-9C61-A417AC529D11}">
          <p14:sldIdLst>
            <p14:sldId id="307"/>
          </p14:sldIdLst>
        </p14:section>
        <p14:section name="Logistics&#10;" id="{020FB3A2-B8AC-40D9-AF4D-D64380D1D05F}">
          <p14:sldIdLst>
            <p14:sldId id="340"/>
            <p14:sldId id="353"/>
            <p14:sldId id="395"/>
            <p14:sldId id="354"/>
            <p14:sldId id="375"/>
            <p14:sldId id="355"/>
            <p14:sldId id="376"/>
            <p14:sldId id="377"/>
            <p14:sldId id="378"/>
            <p14:sldId id="379"/>
            <p14:sldId id="380"/>
            <p14:sldId id="381"/>
            <p14:sldId id="382"/>
            <p14:sldId id="383"/>
            <p14:sldId id="384"/>
            <p14:sldId id="385"/>
            <p14:sldId id="386"/>
            <p14:sldId id="387"/>
            <p14:sldId id="388"/>
            <p14:sldId id="390"/>
            <p14:sldId id="391"/>
            <p14:sldId id="396"/>
            <p14:sldId id="397"/>
            <p14:sldId id="392"/>
            <p14:sldId id="393"/>
            <p14:sldId id="398"/>
            <p14:sldId id="399"/>
            <p14:sldId id="400"/>
            <p14:sldId id="401"/>
            <p14:sldId id="394"/>
          </p14:sldIdLst>
        </p14:section>
        <p14:section name="Setting the stage…" id="{BAD0F373-E90D-480C-B0E4-7A108D7790BD}">
          <p14:sldIdLst/>
        </p14:section>
      </p14:sectionLst>
    </p:ext>
    <p:ext uri="{EFAFB233-063F-42B5-8137-9DF3F51BA10A}">
      <p15:sldGuideLst xmlns:p15="http://schemas.microsoft.com/office/powerpoint/2012/main">
        <p15:guide id="1" orient="horz" pos="4234">
          <p15:clr>
            <a:srgbClr val="A4A3A4"/>
          </p15:clr>
        </p15:guide>
        <p15:guide id="2" pos="220">
          <p15:clr>
            <a:srgbClr val="A4A3A4"/>
          </p15:clr>
        </p15:guide>
      </p15:sldGuideLst>
    </p:ext>
    <p:ext uri="{2D200454-40CA-4A62-9FC3-DE9A4176ACB9}">
      <p15:notesGuideLst xmlns:p15="http://schemas.microsoft.com/office/powerpoint/2012/main">
        <p15:guide id="1" orient="horz" pos="2936" userDrawn="1">
          <p15:clr>
            <a:srgbClr val="A4A3A4"/>
          </p15:clr>
        </p15:guide>
        <p15:guide id="2" pos="20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FFFF"/>
    <a:srgbClr val="FEFE00"/>
    <a:srgbClr val="080808"/>
    <a:srgbClr val="366858"/>
    <a:srgbClr val="17305D"/>
    <a:srgbClr val="6666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05" autoAdjust="0"/>
    <p:restoredTop sz="77136" autoAdjust="0"/>
  </p:normalViewPr>
  <p:slideViewPr>
    <p:cSldViewPr snapToGrid="0">
      <p:cViewPr varScale="1">
        <p:scale>
          <a:sx n="66" d="100"/>
          <a:sy n="66" d="100"/>
        </p:scale>
        <p:origin x="2026" y="53"/>
      </p:cViewPr>
      <p:guideLst>
        <p:guide orient="horz" pos="4234"/>
        <p:guide pos="22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4" d="100"/>
          <a:sy n="94" d="100"/>
        </p:scale>
        <p:origin x="-3438" y="-108"/>
      </p:cViewPr>
      <p:guideLst>
        <p:guide orient="horz" pos="2936"/>
        <p:guide pos="20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795693" cy="466090"/>
          </a:xfrm>
          <a:prstGeom prst="rect">
            <a:avLst/>
          </a:prstGeom>
        </p:spPr>
        <p:txBody>
          <a:bodyPr vert="horz" lIns="87453" tIns="43727" rIns="87453" bIns="43727" rtlCol="0"/>
          <a:lstStyle>
            <a:lvl1pPr algn="l">
              <a:defRPr sz="1100"/>
            </a:lvl1pPr>
          </a:lstStyle>
          <a:p>
            <a:endParaRPr lang="en-CA" dirty="0"/>
          </a:p>
        </p:txBody>
      </p:sp>
      <p:sp>
        <p:nvSpPr>
          <p:cNvPr id="3" name="Date Placeholder 2"/>
          <p:cNvSpPr>
            <a:spLocks noGrp="1"/>
          </p:cNvSpPr>
          <p:nvPr>
            <p:ph type="dt" sz="quarter" idx="1"/>
          </p:nvPr>
        </p:nvSpPr>
        <p:spPr>
          <a:xfrm>
            <a:off x="3654788" y="0"/>
            <a:ext cx="2795693" cy="466090"/>
          </a:xfrm>
          <a:prstGeom prst="rect">
            <a:avLst/>
          </a:prstGeom>
        </p:spPr>
        <p:txBody>
          <a:bodyPr vert="horz" lIns="87453" tIns="43727" rIns="87453" bIns="43727" rtlCol="0"/>
          <a:lstStyle>
            <a:lvl1pPr algn="r">
              <a:defRPr sz="1100"/>
            </a:lvl1pPr>
          </a:lstStyle>
          <a:p>
            <a:fld id="{9088374C-FBE6-4B8B-93A6-5FAFFFD20233}" type="datetimeFigureOut">
              <a:rPr lang="en-US" smtClean="0"/>
              <a:pPr/>
              <a:t>3/21/2023</a:t>
            </a:fld>
            <a:endParaRPr lang="en-CA" dirty="0"/>
          </a:p>
        </p:txBody>
      </p:sp>
      <p:sp>
        <p:nvSpPr>
          <p:cNvPr id="4" name="Footer Placeholder 3"/>
          <p:cNvSpPr>
            <a:spLocks noGrp="1"/>
          </p:cNvSpPr>
          <p:nvPr>
            <p:ph type="ftr" sz="quarter" idx="2"/>
          </p:nvPr>
        </p:nvSpPr>
        <p:spPr>
          <a:xfrm>
            <a:off x="1" y="8853553"/>
            <a:ext cx="2795693" cy="466090"/>
          </a:xfrm>
          <a:prstGeom prst="rect">
            <a:avLst/>
          </a:prstGeom>
        </p:spPr>
        <p:txBody>
          <a:bodyPr vert="horz" lIns="87453" tIns="43727" rIns="87453" bIns="43727" rtlCol="0" anchor="b"/>
          <a:lstStyle>
            <a:lvl1pPr algn="l">
              <a:defRPr sz="1100"/>
            </a:lvl1pPr>
          </a:lstStyle>
          <a:p>
            <a:endParaRPr lang="en-CA" dirty="0"/>
          </a:p>
        </p:txBody>
      </p:sp>
      <p:sp>
        <p:nvSpPr>
          <p:cNvPr id="5" name="Slide Number Placeholder 4"/>
          <p:cNvSpPr>
            <a:spLocks noGrp="1"/>
          </p:cNvSpPr>
          <p:nvPr>
            <p:ph type="sldNum" sz="quarter" idx="3"/>
          </p:nvPr>
        </p:nvSpPr>
        <p:spPr>
          <a:xfrm>
            <a:off x="3654788" y="8853553"/>
            <a:ext cx="2795693" cy="466090"/>
          </a:xfrm>
          <a:prstGeom prst="rect">
            <a:avLst/>
          </a:prstGeom>
        </p:spPr>
        <p:txBody>
          <a:bodyPr vert="horz" lIns="87453" tIns="43727" rIns="87453" bIns="43727" rtlCol="0" anchor="b"/>
          <a:lstStyle>
            <a:lvl1pPr algn="r">
              <a:defRPr sz="1100"/>
            </a:lvl1pPr>
          </a:lstStyle>
          <a:p>
            <a:fld id="{C0708A86-4735-4E3C-A53A-ACD9DD50FEDE}" type="slidenum">
              <a:rPr lang="en-CA" smtClean="0"/>
              <a:pPr/>
              <a:t>‹#›</a:t>
            </a:fld>
            <a:endParaRPr lang="en-CA" dirty="0"/>
          </a:p>
        </p:txBody>
      </p:sp>
    </p:spTree>
    <p:extLst>
      <p:ext uri="{BB962C8B-B14F-4D97-AF65-F5344CB8AC3E}">
        <p14:creationId xmlns:p14="http://schemas.microsoft.com/office/powerpoint/2010/main" val="3768820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79488" y="344488"/>
            <a:ext cx="4492625" cy="3111500"/>
          </a:xfrm>
          <a:prstGeom prst="rect">
            <a:avLst/>
          </a:prstGeom>
          <a:noFill/>
          <a:ln w="12700">
            <a:solidFill>
              <a:prstClr val="black"/>
            </a:solidFill>
          </a:ln>
        </p:spPr>
        <p:txBody>
          <a:bodyPr vert="horz" lIns="87453" tIns="43727" rIns="87453" bIns="43727" rtlCol="0" anchor="ctr"/>
          <a:lstStyle/>
          <a:p>
            <a:endParaRPr lang="en-US" dirty="0"/>
          </a:p>
        </p:txBody>
      </p:sp>
      <p:sp>
        <p:nvSpPr>
          <p:cNvPr id="5" name="Notes Placeholder 4"/>
          <p:cNvSpPr>
            <a:spLocks noGrp="1"/>
          </p:cNvSpPr>
          <p:nvPr>
            <p:ph type="body" sz="quarter" idx="3"/>
          </p:nvPr>
        </p:nvSpPr>
        <p:spPr>
          <a:xfrm>
            <a:off x="148388" y="3691756"/>
            <a:ext cx="6148374" cy="5431182"/>
          </a:xfrm>
          <a:prstGeom prst="rect">
            <a:avLst/>
          </a:prstGeom>
        </p:spPr>
        <p:txBody>
          <a:bodyPr vert="horz" lIns="87453" tIns="43727" rIns="87453" bIns="4372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5343965"/>
      </p:ext>
    </p:extLst>
  </p:cSld>
  <p:clrMap bg1="lt1" tx1="dk1" bg2="lt2" tx2="dk2" accent1="accent1" accent2="accent2" accent3="accent3" accent4="accent4" accent5="accent5" accent6="accent6" hlink="hlink" folHlink="folHlink"/>
  <p:notesStyle>
    <a:lvl1pPr marL="0" algn="l" defTabSz="908127" rtl="0" eaLnBrk="1" latinLnBrk="0" hangingPunct="1">
      <a:defRPr sz="1200" kern="1200">
        <a:solidFill>
          <a:schemeClr val="tx1"/>
        </a:solidFill>
        <a:latin typeface="Verdana" pitchFamily="34" charset="0"/>
        <a:ea typeface="+mn-ea"/>
        <a:cs typeface="+mn-cs"/>
      </a:defRPr>
    </a:lvl1pPr>
    <a:lvl2pPr marL="454061" algn="l" defTabSz="908127" rtl="0" eaLnBrk="1" latinLnBrk="0" hangingPunct="1">
      <a:defRPr sz="1200" kern="1200">
        <a:solidFill>
          <a:schemeClr val="tx1"/>
        </a:solidFill>
        <a:latin typeface="Verdana" pitchFamily="34" charset="0"/>
        <a:ea typeface="+mn-ea"/>
        <a:cs typeface="+mn-cs"/>
      </a:defRPr>
    </a:lvl2pPr>
    <a:lvl3pPr marL="908127" algn="l" defTabSz="908127" rtl="0" eaLnBrk="1" latinLnBrk="0" hangingPunct="1">
      <a:defRPr sz="1200" kern="1200">
        <a:solidFill>
          <a:schemeClr val="tx1"/>
        </a:solidFill>
        <a:latin typeface="Verdana" pitchFamily="34" charset="0"/>
        <a:ea typeface="+mn-ea"/>
        <a:cs typeface="+mn-cs"/>
      </a:defRPr>
    </a:lvl3pPr>
    <a:lvl4pPr marL="1362191" algn="l" defTabSz="908127" rtl="0" eaLnBrk="1" latinLnBrk="0" hangingPunct="1">
      <a:defRPr sz="1200" kern="1200">
        <a:solidFill>
          <a:schemeClr val="tx1"/>
        </a:solidFill>
        <a:latin typeface="Verdana" pitchFamily="34" charset="0"/>
        <a:ea typeface="+mn-ea"/>
        <a:cs typeface="+mn-cs"/>
      </a:defRPr>
    </a:lvl4pPr>
    <a:lvl5pPr marL="1816251" algn="l" defTabSz="908127" rtl="0" eaLnBrk="1" latinLnBrk="0" hangingPunct="1">
      <a:defRPr sz="1200" kern="1200">
        <a:solidFill>
          <a:schemeClr val="tx1"/>
        </a:solidFill>
        <a:latin typeface="Verdana" pitchFamily="34" charset="0"/>
        <a:ea typeface="+mn-ea"/>
        <a:cs typeface="+mn-cs"/>
      </a:defRPr>
    </a:lvl5pPr>
    <a:lvl6pPr marL="2270315" algn="l" defTabSz="908127" rtl="0" eaLnBrk="1" latinLnBrk="0" hangingPunct="1">
      <a:defRPr sz="1200" kern="1200">
        <a:solidFill>
          <a:schemeClr val="tx1"/>
        </a:solidFill>
        <a:latin typeface="+mn-lt"/>
        <a:ea typeface="+mn-ea"/>
        <a:cs typeface="+mn-cs"/>
      </a:defRPr>
    </a:lvl6pPr>
    <a:lvl7pPr marL="2724378" algn="l" defTabSz="908127" rtl="0" eaLnBrk="1" latinLnBrk="0" hangingPunct="1">
      <a:defRPr sz="1200" kern="1200">
        <a:solidFill>
          <a:schemeClr val="tx1"/>
        </a:solidFill>
        <a:latin typeface="+mn-lt"/>
        <a:ea typeface="+mn-ea"/>
        <a:cs typeface="+mn-cs"/>
      </a:defRPr>
    </a:lvl7pPr>
    <a:lvl8pPr marL="3178442" algn="l" defTabSz="908127" rtl="0" eaLnBrk="1" latinLnBrk="0" hangingPunct="1">
      <a:defRPr sz="1200" kern="1200">
        <a:solidFill>
          <a:schemeClr val="tx1"/>
        </a:solidFill>
        <a:latin typeface="+mn-lt"/>
        <a:ea typeface="+mn-ea"/>
        <a:cs typeface="+mn-cs"/>
      </a:defRPr>
    </a:lvl8pPr>
    <a:lvl9pPr marL="3632506" algn="l" defTabSz="9081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izenplatzhalter 5"/>
          <p:cNvSpPr>
            <a:spLocks noGrp="1"/>
          </p:cNvSpPr>
          <p:nvPr>
            <p:ph type="body" sz="quarter" idx="3"/>
          </p:nvPr>
        </p:nvSpPr>
        <p:spPr/>
        <p:txBody>
          <a:bodyPr>
            <a:normAutofit/>
          </a:bodyPr>
          <a:lstStyle/>
          <a:p>
            <a:endParaRPr lang="de-DE" dirty="0"/>
          </a:p>
        </p:txBody>
      </p:sp>
      <p:sp>
        <p:nvSpPr>
          <p:cNvPr id="7" name="Folienbildplatzhalter 6"/>
          <p:cNvSpPr>
            <a:spLocks noGrp="1" noRot="1" noChangeAspect="1"/>
          </p:cNvSpPr>
          <p:nvPr>
            <p:ph type="sldImg" idx="2"/>
          </p:nvPr>
        </p:nvSpPr>
        <p:spPr>
          <a:xfrm>
            <a:off x="1006475" y="211138"/>
            <a:ext cx="4438650" cy="3074987"/>
          </a:xfrm>
        </p:spPr>
      </p:sp>
    </p:spTree>
    <p:extLst>
      <p:ext uri="{BB962C8B-B14F-4D97-AF65-F5344CB8AC3E}">
        <p14:creationId xmlns:p14="http://schemas.microsoft.com/office/powerpoint/2010/main" val="382187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Gertrude Elizabeth Margaret Anscombe</a:t>
            </a:r>
          </a:p>
          <a:p>
            <a:endParaRPr lang="en-NZ" dirty="0"/>
          </a:p>
        </p:txBody>
      </p:sp>
    </p:spTree>
    <p:extLst>
      <p:ext uri="{BB962C8B-B14F-4D97-AF65-F5344CB8AC3E}">
        <p14:creationId xmlns:p14="http://schemas.microsoft.com/office/powerpoint/2010/main" val="637517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2875863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1"/>
            </p:custDataLst>
            <p:extLst>
              <p:ext uri="{D42A27DB-BD31-4B8C-83A1-F6EECF244321}">
                <p14:modId xmlns:p14="http://schemas.microsoft.com/office/powerpoint/2010/main" val="9392711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Chart Layout">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2525437" y="2697400"/>
            <a:ext cx="5008566" cy="1769128"/>
          </a:xfrm>
        </p:spPr>
        <p:txBody>
          <a:bodyPr/>
          <a:lstStyle/>
          <a:p>
            <a:pPr lvl="0"/>
            <a:r>
              <a:rPr lang="en-US" dirty="0"/>
              <a:t>First level bullet</a:t>
            </a:r>
          </a:p>
          <a:p>
            <a:pPr lvl="0"/>
            <a:r>
              <a:rPr lang="en-US" dirty="0"/>
              <a:t>First level bullet</a:t>
            </a:r>
          </a:p>
          <a:p>
            <a:pPr lvl="0"/>
            <a:r>
              <a:rPr lang="en-US" dirty="0"/>
              <a:t>First level bullet</a:t>
            </a:r>
          </a:p>
        </p:txBody>
      </p:sp>
      <p:sp>
        <p:nvSpPr>
          <p:cNvPr id="5" name="Title 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lank Slide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hart Layou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Click to edit Master title style</a:t>
            </a:r>
          </a:p>
        </p:txBody>
      </p:sp>
      <p:sp>
        <p:nvSpPr>
          <p:cNvPr id="2" name="TextBox 1">
            <a:extLst>
              <a:ext uri="{FF2B5EF4-FFF2-40B4-BE49-F238E27FC236}">
                <a16:creationId xmlns:a16="http://schemas.microsoft.com/office/drawing/2014/main" id="{CB641B4E-565A-468A-8D0B-DCAE2EFC6AFB}"/>
              </a:ext>
            </a:extLst>
          </p:cNvPr>
          <p:cNvSpPr txBox="1"/>
          <p:nvPr userDrawn="1"/>
        </p:nvSpPr>
        <p:spPr>
          <a:xfrm>
            <a:off x="365760" y="1354975"/>
            <a:ext cx="9137500" cy="4796443"/>
          </a:xfrm>
          <a:prstGeom prst="rect">
            <a:avLst/>
          </a:prstGeom>
          <a:noFill/>
        </p:spPr>
        <p:txBody>
          <a:bodyPr wrap="square" lIns="45720" rIns="45720" rtlCol="0">
            <a:spAutoFit/>
          </a:bodyPr>
          <a:lstStyle/>
          <a:p>
            <a:endParaRPr lang="en-NZ" sz="2000" dirty="0"/>
          </a:p>
        </p:txBody>
      </p:sp>
      <p:sp>
        <p:nvSpPr>
          <p:cNvPr id="4" name="TextBox 3">
            <a:extLst>
              <a:ext uri="{FF2B5EF4-FFF2-40B4-BE49-F238E27FC236}">
                <a16:creationId xmlns:a16="http://schemas.microsoft.com/office/drawing/2014/main" id="{0AA3954F-6E46-4EED-8954-213BFC944D83}"/>
              </a:ext>
            </a:extLst>
          </p:cNvPr>
          <p:cNvSpPr txBox="1"/>
          <p:nvPr userDrawn="1"/>
        </p:nvSpPr>
        <p:spPr>
          <a:xfrm>
            <a:off x="365760" y="1354975"/>
            <a:ext cx="9002684" cy="4796443"/>
          </a:xfrm>
          <a:prstGeom prst="rect">
            <a:avLst/>
          </a:prstGeom>
          <a:noFill/>
        </p:spPr>
        <p:txBody>
          <a:bodyPr wrap="square" lIns="45720" rIns="45720" rtlCol="0">
            <a:spAutoFit/>
          </a:bodyPr>
          <a:lstStyle/>
          <a:p>
            <a:endParaRPr lang="en-NZ" sz="20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harts Layout">
    <p:spTree>
      <p:nvGrpSpPr>
        <p:cNvPr id="1" name=""/>
        <p:cNvGrpSpPr/>
        <p:nvPr/>
      </p:nvGrpSpPr>
      <p:grpSpPr>
        <a:xfrm>
          <a:off x="0" y="0"/>
          <a:ext cx="0" cy="0"/>
          <a:chOff x="0" y="0"/>
          <a:chExt cx="0" cy="0"/>
        </a:xfrm>
      </p:grpSpPr>
      <p:sp>
        <p:nvSpPr>
          <p:cNvPr id="4" name="Picture Placeholder 7"/>
          <p:cNvSpPr>
            <a:spLocks noGrp="1"/>
          </p:cNvSpPr>
          <p:nvPr>
            <p:ph type="pic" sz="quarter" idx="12" hasCustomPrompt="1"/>
          </p:nvPr>
        </p:nvSpPr>
        <p:spPr>
          <a:xfrm>
            <a:off x="383052" y="1390030"/>
            <a:ext cx="4338016" cy="5095600"/>
          </a:xfrm>
          <a:prstGeom prst="rect">
            <a:avLst/>
          </a:prstGeom>
          <a:blipFill>
            <a:blip r:embed="rId2" cstate="print"/>
            <a:stretch>
              <a:fillRect/>
            </a:stretch>
          </a:blipFill>
        </p:spPr>
        <p:txBody>
          <a:bodyPr>
            <a:normAutofit/>
          </a:bodyPr>
          <a:lstStyle>
            <a:lvl1pPr marL="269598" indent="-269598" algn="l" defTabSz="974345" rtl="0" eaLnBrk="1" fontAlgn="base" hangingPunct="1">
              <a:spcBef>
                <a:spcPct val="40000"/>
              </a:spcBef>
              <a:spcAft>
                <a:spcPct val="0"/>
              </a:spcAft>
              <a:buClr>
                <a:schemeClr val="tx1"/>
              </a:buClr>
              <a:buSzPct val="100000"/>
              <a:buFont typeface="Verdana" pitchFamily="34" charset="0"/>
              <a:buChar char="•"/>
              <a:defRPr lang="en-US" sz="2400" dirty="0">
                <a:solidFill>
                  <a:schemeClr val="tx1"/>
                </a:solidFill>
                <a:latin typeface="+mn-lt"/>
                <a:ea typeface="+mn-ea"/>
                <a:cs typeface="+mn-cs"/>
              </a:defRPr>
            </a:lvl1pPr>
          </a:lstStyle>
          <a:p>
            <a:r>
              <a:rPr lang="en-US" dirty="0"/>
              <a:t>Wizard Chart</a:t>
            </a:r>
          </a:p>
        </p:txBody>
      </p:sp>
      <p:sp>
        <p:nvSpPr>
          <p:cNvPr id="5" name="Picture Placeholder 7"/>
          <p:cNvSpPr>
            <a:spLocks noGrp="1"/>
          </p:cNvSpPr>
          <p:nvPr>
            <p:ph type="pic" sz="quarter" idx="13" hasCustomPrompt="1"/>
          </p:nvPr>
        </p:nvSpPr>
        <p:spPr>
          <a:xfrm>
            <a:off x="5188164" y="1390030"/>
            <a:ext cx="4338016" cy="5095600"/>
          </a:xfrm>
          <a:prstGeom prst="rect">
            <a:avLst/>
          </a:prstGeom>
          <a:blipFill>
            <a:blip r:embed="rId2" cstate="print"/>
            <a:stretch>
              <a:fillRect/>
            </a:stretch>
          </a:blipFill>
        </p:spPr>
        <p:txBody>
          <a:bodyPr>
            <a:normAutofit/>
          </a:bodyPr>
          <a:lstStyle>
            <a:lvl1pPr marL="269598" indent="-269598" algn="l" defTabSz="974345" rtl="0" eaLnBrk="1" fontAlgn="base" latinLnBrk="0" hangingPunct="1">
              <a:spcBef>
                <a:spcPct val="40000"/>
              </a:spcBef>
              <a:spcAft>
                <a:spcPct val="0"/>
              </a:spcAft>
              <a:buClr>
                <a:schemeClr val="tx1"/>
              </a:buClr>
              <a:buSzPct val="100000"/>
              <a:buFont typeface="Verdana" pitchFamily="34" charset="0"/>
              <a:buChar char="•"/>
              <a:defRPr lang="en-US" altLang="zh-CN" sz="2400" kern="1200" noProof="1" dirty="0">
                <a:solidFill>
                  <a:schemeClr val="tx1"/>
                </a:solidFill>
                <a:latin typeface="+mn-lt"/>
                <a:ea typeface="+mn-ea"/>
                <a:cs typeface="+mn-cs"/>
              </a:defRPr>
            </a:lvl1pPr>
          </a:lstStyle>
          <a:p>
            <a:r>
              <a:rPr lang="en-US" dirty="0"/>
              <a:t>Wizard Chart</a:t>
            </a:r>
          </a:p>
        </p:txBody>
      </p:sp>
      <p:sp>
        <p:nvSpPr>
          <p:cNvPr id="6" name="Text Placeholder 6"/>
          <p:cNvSpPr>
            <a:spLocks noGrp="1"/>
          </p:cNvSpPr>
          <p:nvPr>
            <p:ph type="body" sz="quarter" idx="14"/>
          </p:nvPr>
        </p:nvSpPr>
        <p:spPr>
          <a:xfrm>
            <a:off x="384736" y="1171059"/>
            <a:ext cx="4338276" cy="406595"/>
          </a:xfrm>
          <a:blipFill dpi="0" rotWithShape="1">
            <a:blip r:embed="rId3" cstate="print"/>
            <a:srcRect/>
            <a:tile tx="0" ty="0" sx="100000" sy="100000" flip="none" algn="b"/>
          </a:blipFill>
        </p:spPr>
        <p:txBody>
          <a:bodyPr lIns="0" tIns="0" rIns="0" bIns="90802" anchor="b" anchorCtr="0">
            <a:normAutofit/>
          </a:bodyPr>
          <a:lstStyle>
            <a:lvl1pPr marL="0" indent="0" algn="ctr">
              <a:buNone/>
              <a:defRPr sz="1600" b="1" cap="all" baseline="0"/>
            </a:lvl1pPr>
          </a:lstStyle>
          <a:p>
            <a:pPr lvl="0"/>
            <a:r>
              <a:rPr lang="en-US"/>
              <a:t>Click to edit Master text styles</a:t>
            </a:r>
          </a:p>
        </p:txBody>
      </p:sp>
      <p:sp>
        <p:nvSpPr>
          <p:cNvPr id="7" name="Text Placeholder 6"/>
          <p:cNvSpPr>
            <a:spLocks noGrp="1"/>
          </p:cNvSpPr>
          <p:nvPr>
            <p:ph type="body" sz="quarter" idx="15"/>
          </p:nvPr>
        </p:nvSpPr>
        <p:spPr>
          <a:xfrm>
            <a:off x="5185521" y="1171059"/>
            <a:ext cx="4350945" cy="406595"/>
          </a:xfrm>
          <a:blipFill dpi="0" rotWithShape="1">
            <a:blip r:embed="rId3" cstate="print"/>
            <a:srcRect/>
            <a:tile tx="0" ty="0" sx="100000" sy="100000" flip="none" algn="b"/>
          </a:blipFill>
        </p:spPr>
        <p:txBody>
          <a:bodyPr lIns="0" tIns="0" rIns="0" bIns="90802" anchor="b" anchorCtr="0">
            <a:normAutofit/>
          </a:bodyPr>
          <a:lstStyle>
            <a:lvl1pPr marL="0" indent="0" algn="ctr">
              <a:buNone/>
              <a:defRPr sz="1600" b="1" cap="all" baseline="0"/>
            </a:lvl1pPr>
          </a:lstStyle>
          <a:p>
            <a:pPr lvl="0"/>
            <a:r>
              <a:rPr lang="en-US"/>
              <a:t>Click to edit Master text styles</a:t>
            </a:r>
          </a:p>
        </p:txBody>
      </p:sp>
      <p:sp>
        <p:nvSpPr>
          <p:cNvPr id="9" name="Title 8"/>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ree Charts Layout">
    <p:spTree>
      <p:nvGrpSpPr>
        <p:cNvPr id="1" name=""/>
        <p:cNvGrpSpPr/>
        <p:nvPr/>
      </p:nvGrpSpPr>
      <p:grpSpPr>
        <a:xfrm>
          <a:off x="0" y="0"/>
          <a:ext cx="0" cy="0"/>
          <a:chOff x="0" y="0"/>
          <a:chExt cx="0" cy="0"/>
        </a:xfrm>
      </p:grpSpPr>
      <p:sp>
        <p:nvSpPr>
          <p:cNvPr id="13" name="Picture Placeholder 7"/>
          <p:cNvSpPr>
            <a:spLocks noGrp="1"/>
          </p:cNvSpPr>
          <p:nvPr>
            <p:ph type="pic" sz="quarter" idx="12" hasCustomPrompt="1"/>
          </p:nvPr>
        </p:nvSpPr>
        <p:spPr>
          <a:xfrm>
            <a:off x="383123" y="1390030"/>
            <a:ext cx="2932157" cy="5095600"/>
          </a:xfrm>
          <a:prstGeom prst="rect">
            <a:avLst/>
          </a:prstGeom>
          <a:blipFill>
            <a:blip r:embed="rId2" cstate="print"/>
            <a:stretch>
              <a:fillRect/>
            </a:stretch>
          </a:blipFill>
        </p:spPr>
        <p:txBody>
          <a:bodyPr>
            <a:normAutofit/>
          </a:bodyPr>
          <a:lstStyle>
            <a:lvl1pPr marL="269598" indent="-269598" algn="l" defTabSz="974345" rtl="0" eaLnBrk="1" fontAlgn="base" hangingPunct="1">
              <a:spcBef>
                <a:spcPct val="40000"/>
              </a:spcBef>
              <a:spcAft>
                <a:spcPct val="0"/>
              </a:spcAft>
              <a:buClr>
                <a:schemeClr val="tx1"/>
              </a:buClr>
              <a:buSzPct val="100000"/>
              <a:buFont typeface="Verdana" pitchFamily="34" charset="0"/>
              <a:buChar char="•"/>
              <a:defRPr lang="en-US" sz="2400" dirty="0">
                <a:solidFill>
                  <a:schemeClr val="tx1"/>
                </a:solidFill>
                <a:latin typeface="+mn-lt"/>
                <a:ea typeface="+mn-ea"/>
                <a:cs typeface="+mn-cs"/>
              </a:defRPr>
            </a:lvl1pPr>
          </a:lstStyle>
          <a:p>
            <a:r>
              <a:rPr lang="en-US" dirty="0"/>
              <a:t>Wizard Chart</a:t>
            </a:r>
          </a:p>
        </p:txBody>
      </p:sp>
      <p:sp>
        <p:nvSpPr>
          <p:cNvPr id="14" name="Picture Placeholder 7"/>
          <p:cNvSpPr>
            <a:spLocks noGrp="1"/>
          </p:cNvSpPr>
          <p:nvPr>
            <p:ph type="pic" sz="quarter" idx="13" hasCustomPrompt="1"/>
          </p:nvPr>
        </p:nvSpPr>
        <p:spPr>
          <a:xfrm>
            <a:off x="6452589" y="1390030"/>
            <a:ext cx="2932157" cy="5095600"/>
          </a:xfrm>
          <a:prstGeom prst="rect">
            <a:avLst/>
          </a:prstGeom>
          <a:blipFill>
            <a:blip r:embed="rId2" cstate="print"/>
            <a:stretch>
              <a:fillRect/>
            </a:stretch>
          </a:blipFill>
        </p:spPr>
        <p:txBody>
          <a:bodyPr>
            <a:normAutofit/>
          </a:bodyPr>
          <a:lstStyle>
            <a:lvl1pPr marL="269598" indent="-269598" algn="l" defTabSz="974345" rtl="0" eaLnBrk="1" fontAlgn="base" latinLnBrk="0" hangingPunct="1">
              <a:spcBef>
                <a:spcPct val="40000"/>
              </a:spcBef>
              <a:spcAft>
                <a:spcPct val="0"/>
              </a:spcAft>
              <a:buClr>
                <a:schemeClr val="tx1"/>
              </a:buClr>
              <a:buSzPct val="100000"/>
              <a:buFont typeface="Verdana" pitchFamily="34" charset="0"/>
              <a:buChar char="•"/>
              <a:defRPr lang="en-US" altLang="zh-CN" sz="2400" kern="1200" noProof="1" dirty="0">
                <a:solidFill>
                  <a:schemeClr val="tx1"/>
                </a:solidFill>
                <a:latin typeface="+mn-lt"/>
                <a:ea typeface="+mn-ea"/>
                <a:cs typeface="+mn-cs"/>
              </a:defRPr>
            </a:lvl1pPr>
          </a:lstStyle>
          <a:p>
            <a:r>
              <a:rPr lang="en-US" dirty="0"/>
              <a:t>Wizard Chart</a:t>
            </a:r>
          </a:p>
        </p:txBody>
      </p:sp>
      <p:sp>
        <p:nvSpPr>
          <p:cNvPr id="15" name="Text Placeholder 6"/>
          <p:cNvSpPr>
            <a:spLocks noGrp="1"/>
          </p:cNvSpPr>
          <p:nvPr>
            <p:ph type="body" sz="quarter" idx="14"/>
          </p:nvPr>
        </p:nvSpPr>
        <p:spPr>
          <a:xfrm>
            <a:off x="383121" y="1171059"/>
            <a:ext cx="2932157" cy="406595"/>
          </a:xfrm>
          <a:blipFill dpi="0" rotWithShape="1">
            <a:blip r:embed="rId3" cstate="print"/>
            <a:srcRect/>
            <a:tile tx="0" ty="0" sx="100000" sy="100000" flip="none" algn="b"/>
          </a:blipFill>
        </p:spPr>
        <p:txBody>
          <a:bodyPr lIns="0" tIns="0" rIns="0" bIns="90802" anchor="b" anchorCtr="0">
            <a:normAutofit/>
          </a:bodyPr>
          <a:lstStyle>
            <a:lvl1pPr marL="0" indent="0" algn="ctr" rtl="0">
              <a:buNone/>
              <a:defRPr sz="1600" b="1" cap="all" baseline="0"/>
            </a:lvl1pPr>
          </a:lstStyle>
          <a:p>
            <a:pPr lvl="0"/>
            <a:r>
              <a:rPr lang="en-US"/>
              <a:t>Click to edit Master text styles</a:t>
            </a:r>
          </a:p>
        </p:txBody>
      </p:sp>
      <p:sp>
        <p:nvSpPr>
          <p:cNvPr id="16" name="Text Placeholder 6"/>
          <p:cNvSpPr>
            <a:spLocks noGrp="1"/>
          </p:cNvSpPr>
          <p:nvPr>
            <p:ph type="body" sz="quarter" idx="15"/>
          </p:nvPr>
        </p:nvSpPr>
        <p:spPr>
          <a:xfrm>
            <a:off x="6452588" y="1171059"/>
            <a:ext cx="2932157" cy="406595"/>
          </a:xfrm>
          <a:blipFill dpi="0" rotWithShape="1">
            <a:blip r:embed="rId3" cstate="print"/>
            <a:srcRect/>
            <a:tile tx="0" ty="0" sx="100000" sy="100000" flip="none" algn="b"/>
          </a:blipFill>
        </p:spPr>
        <p:txBody>
          <a:bodyPr lIns="0" tIns="0" rIns="0" bIns="90802" anchor="b" anchorCtr="0">
            <a:normAutofit/>
          </a:bodyPr>
          <a:lstStyle>
            <a:lvl1pPr marL="0" indent="0" algn="ctr" rtl="0">
              <a:buNone/>
              <a:defRPr sz="1600" b="1" cap="all" baseline="0"/>
            </a:lvl1pPr>
          </a:lstStyle>
          <a:p>
            <a:pPr lvl="0"/>
            <a:r>
              <a:rPr lang="en-US"/>
              <a:t>Click to edit Master text styles</a:t>
            </a:r>
          </a:p>
        </p:txBody>
      </p:sp>
      <p:sp>
        <p:nvSpPr>
          <p:cNvPr id="17" name="Picture Placeholder 7"/>
          <p:cNvSpPr>
            <a:spLocks noGrp="1"/>
          </p:cNvSpPr>
          <p:nvPr>
            <p:ph type="pic" sz="quarter" idx="16" hasCustomPrompt="1"/>
          </p:nvPr>
        </p:nvSpPr>
        <p:spPr>
          <a:xfrm>
            <a:off x="3417856" y="1390030"/>
            <a:ext cx="2932157" cy="5095600"/>
          </a:xfrm>
          <a:prstGeom prst="rect">
            <a:avLst/>
          </a:prstGeom>
          <a:blipFill>
            <a:blip r:embed="rId2" cstate="print"/>
            <a:stretch>
              <a:fillRect/>
            </a:stretch>
          </a:blipFill>
        </p:spPr>
        <p:txBody>
          <a:bodyPr>
            <a:normAutofit/>
          </a:bodyPr>
          <a:lstStyle>
            <a:lvl1pPr marL="269598" indent="-269598" algn="l" defTabSz="974345" rtl="0" eaLnBrk="1" fontAlgn="base" latinLnBrk="0" hangingPunct="1">
              <a:spcBef>
                <a:spcPct val="40000"/>
              </a:spcBef>
              <a:spcAft>
                <a:spcPct val="0"/>
              </a:spcAft>
              <a:buClr>
                <a:schemeClr val="tx1"/>
              </a:buClr>
              <a:buSzPct val="100000"/>
              <a:buFont typeface="Verdana" pitchFamily="34" charset="0"/>
              <a:buChar char="•"/>
              <a:defRPr lang="en-US" altLang="zh-CN" sz="2400" kern="1200" noProof="1" dirty="0">
                <a:solidFill>
                  <a:schemeClr val="tx1"/>
                </a:solidFill>
                <a:latin typeface="+mn-lt"/>
                <a:ea typeface="+mn-ea"/>
                <a:cs typeface="+mn-cs"/>
              </a:defRPr>
            </a:lvl1pPr>
          </a:lstStyle>
          <a:p>
            <a:r>
              <a:rPr lang="en-US" dirty="0"/>
              <a:t>Wizard Chart</a:t>
            </a:r>
          </a:p>
        </p:txBody>
      </p:sp>
      <p:sp>
        <p:nvSpPr>
          <p:cNvPr id="18" name="Text Placeholder 6"/>
          <p:cNvSpPr>
            <a:spLocks noGrp="1"/>
          </p:cNvSpPr>
          <p:nvPr>
            <p:ph type="body" sz="quarter" idx="17"/>
          </p:nvPr>
        </p:nvSpPr>
        <p:spPr>
          <a:xfrm>
            <a:off x="3398817" y="1171059"/>
            <a:ext cx="2932157" cy="406595"/>
          </a:xfrm>
          <a:blipFill dpi="0" rotWithShape="1">
            <a:blip r:embed="rId3" cstate="print"/>
            <a:srcRect/>
            <a:tile tx="0" ty="0" sx="100000" sy="100000" flip="none" algn="b"/>
          </a:blipFill>
        </p:spPr>
        <p:txBody>
          <a:bodyPr lIns="0" tIns="0" rIns="0" bIns="90802" anchor="b" anchorCtr="0">
            <a:normAutofit/>
          </a:bodyPr>
          <a:lstStyle>
            <a:lvl1pPr marL="0" indent="0" algn="ctr" rtl="0">
              <a:buNone/>
              <a:defRPr sz="1600" b="1" cap="all" baseline="0"/>
            </a:lvl1pPr>
          </a:lstStyle>
          <a:p>
            <a:pPr lvl="0"/>
            <a:r>
              <a:rPr lang="en-US"/>
              <a:t>Click to edit Master text styles</a:t>
            </a:r>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our Charts Layout">
    <p:spTree>
      <p:nvGrpSpPr>
        <p:cNvPr id="1" name=""/>
        <p:cNvGrpSpPr/>
        <p:nvPr/>
      </p:nvGrpSpPr>
      <p:grpSpPr>
        <a:xfrm>
          <a:off x="0" y="0"/>
          <a:ext cx="0" cy="0"/>
          <a:chOff x="0" y="0"/>
          <a:chExt cx="0" cy="0"/>
        </a:xfrm>
      </p:grpSpPr>
      <p:sp>
        <p:nvSpPr>
          <p:cNvPr id="15" name="Picture Placeholder 7"/>
          <p:cNvSpPr>
            <a:spLocks noGrp="1"/>
          </p:cNvSpPr>
          <p:nvPr>
            <p:ph type="pic" sz="quarter" idx="12" hasCustomPrompt="1"/>
          </p:nvPr>
        </p:nvSpPr>
        <p:spPr>
          <a:xfrm>
            <a:off x="383052" y="1319241"/>
            <a:ext cx="4338016" cy="2454499"/>
          </a:xfrm>
          <a:prstGeom prst="rect">
            <a:avLst/>
          </a:prstGeom>
          <a:blipFill>
            <a:blip r:embed="rId2" cstate="print"/>
            <a:stretch>
              <a:fillRect/>
            </a:stretch>
          </a:blipFill>
        </p:spPr>
        <p:txBody>
          <a:bodyPr>
            <a:normAutofit/>
          </a:bodyPr>
          <a:lstStyle>
            <a:lvl1pPr marL="269598" indent="-269598" algn="l" defTabSz="974345" rtl="0" eaLnBrk="1" fontAlgn="base" hangingPunct="1">
              <a:spcBef>
                <a:spcPct val="40000"/>
              </a:spcBef>
              <a:spcAft>
                <a:spcPct val="0"/>
              </a:spcAft>
              <a:buClr>
                <a:schemeClr val="tx1"/>
              </a:buClr>
              <a:buSzPct val="100000"/>
              <a:buFont typeface="Verdana" pitchFamily="34" charset="0"/>
              <a:buChar char="•"/>
              <a:defRPr lang="en-US" sz="2400" dirty="0">
                <a:solidFill>
                  <a:schemeClr val="tx1"/>
                </a:solidFill>
                <a:latin typeface="+mn-lt"/>
                <a:ea typeface="+mn-ea"/>
                <a:cs typeface="+mn-cs"/>
              </a:defRPr>
            </a:lvl1pPr>
          </a:lstStyle>
          <a:p>
            <a:r>
              <a:rPr lang="en-US" dirty="0"/>
              <a:t>Wizard Chart</a:t>
            </a:r>
          </a:p>
        </p:txBody>
      </p:sp>
      <p:sp>
        <p:nvSpPr>
          <p:cNvPr id="16" name="Picture Placeholder 7"/>
          <p:cNvSpPr>
            <a:spLocks noGrp="1"/>
          </p:cNvSpPr>
          <p:nvPr>
            <p:ph type="pic" sz="quarter" idx="13" hasCustomPrompt="1"/>
          </p:nvPr>
        </p:nvSpPr>
        <p:spPr>
          <a:xfrm>
            <a:off x="5188164" y="1319241"/>
            <a:ext cx="4338016" cy="2454499"/>
          </a:xfrm>
          <a:prstGeom prst="rect">
            <a:avLst/>
          </a:prstGeom>
          <a:blipFill>
            <a:blip r:embed="rId2" cstate="print"/>
            <a:stretch>
              <a:fillRect/>
            </a:stretch>
          </a:blipFill>
        </p:spPr>
        <p:txBody>
          <a:bodyPr>
            <a:normAutofit/>
          </a:bodyPr>
          <a:lstStyle>
            <a:lvl1pPr marL="269598" indent="-269598" algn="l" defTabSz="974345" rtl="0" eaLnBrk="1" fontAlgn="base" latinLnBrk="0" hangingPunct="1">
              <a:spcBef>
                <a:spcPct val="40000"/>
              </a:spcBef>
              <a:spcAft>
                <a:spcPct val="0"/>
              </a:spcAft>
              <a:buClr>
                <a:schemeClr val="tx1"/>
              </a:buClr>
              <a:buSzPct val="100000"/>
              <a:buFont typeface="Verdana" pitchFamily="34" charset="0"/>
              <a:buChar char="•"/>
              <a:defRPr lang="en-US" altLang="zh-CN" sz="2400" kern="1200" noProof="1" dirty="0">
                <a:solidFill>
                  <a:schemeClr val="tx1"/>
                </a:solidFill>
                <a:latin typeface="+mn-lt"/>
                <a:ea typeface="+mn-ea"/>
                <a:cs typeface="+mn-cs"/>
              </a:defRPr>
            </a:lvl1pPr>
          </a:lstStyle>
          <a:p>
            <a:r>
              <a:rPr lang="en-US" dirty="0"/>
              <a:t>Wizard Chart</a:t>
            </a:r>
          </a:p>
        </p:txBody>
      </p:sp>
      <p:sp>
        <p:nvSpPr>
          <p:cNvPr id="17" name="Text Placeholder 6"/>
          <p:cNvSpPr>
            <a:spLocks noGrp="1"/>
          </p:cNvSpPr>
          <p:nvPr>
            <p:ph type="body" sz="quarter" idx="14"/>
          </p:nvPr>
        </p:nvSpPr>
        <p:spPr>
          <a:xfrm>
            <a:off x="384736" y="1061541"/>
            <a:ext cx="4338276" cy="406595"/>
          </a:xfrm>
          <a:blipFill dpi="0" rotWithShape="1">
            <a:blip r:embed="rId3" cstate="print"/>
            <a:srcRect/>
            <a:tile tx="0" ty="0" sx="100000" sy="100000" flip="none" algn="b"/>
          </a:blipFill>
        </p:spPr>
        <p:txBody>
          <a:bodyPr lIns="0" tIns="0" rIns="0" bIns="90802" anchor="b" anchorCtr="0">
            <a:normAutofit/>
          </a:bodyPr>
          <a:lstStyle>
            <a:lvl1pPr marL="0" indent="0" algn="ctr">
              <a:buNone/>
              <a:defRPr sz="1600" b="1" cap="all" baseline="0"/>
            </a:lvl1pPr>
          </a:lstStyle>
          <a:p>
            <a:pPr lvl="0"/>
            <a:r>
              <a:rPr lang="en-US"/>
              <a:t>Click to edit Master text styles</a:t>
            </a:r>
          </a:p>
        </p:txBody>
      </p:sp>
      <p:sp>
        <p:nvSpPr>
          <p:cNvPr id="18" name="Text Placeholder 6"/>
          <p:cNvSpPr>
            <a:spLocks noGrp="1"/>
          </p:cNvSpPr>
          <p:nvPr>
            <p:ph type="body" sz="quarter" idx="15"/>
          </p:nvPr>
        </p:nvSpPr>
        <p:spPr>
          <a:xfrm>
            <a:off x="5185519" y="1061541"/>
            <a:ext cx="4338276" cy="406595"/>
          </a:xfrm>
          <a:blipFill dpi="0" rotWithShape="1">
            <a:blip r:embed="rId3" cstate="print"/>
            <a:srcRect/>
            <a:tile tx="0" ty="0" sx="100000" sy="100000" flip="none" algn="b"/>
          </a:blipFill>
        </p:spPr>
        <p:txBody>
          <a:bodyPr lIns="0" tIns="0" rIns="0" bIns="90802" anchor="b" anchorCtr="0">
            <a:normAutofit/>
          </a:bodyPr>
          <a:lstStyle>
            <a:lvl1pPr marL="0" indent="0" algn="ctr">
              <a:buNone/>
              <a:defRPr sz="1600" b="1" cap="all" baseline="0"/>
            </a:lvl1pPr>
          </a:lstStyle>
          <a:p>
            <a:pPr lvl="0"/>
            <a:r>
              <a:rPr lang="en-US"/>
              <a:t>Click to edit Master text styles</a:t>
            </a:r>
          </a:p>
        </p:txBody>
      </p:sp>
      <p:sp>
        <p:nvSpPr>
          <p:cNvPr id="19" name="Picture Placeholder 7"/>
          <p:cNvSpPr>
            <a:spLocks noGrp="1"/>
          </p:cNvSpPr>
          <p:nvPr>
            <p:ph type="pic" sz="quarter" idx="16" hasCustomPrompt="1"/>
          </p:nvPr>
        </p:nvSpPr>
        <p:spPr>
          <a:xfrm>
            <a:off x="381695" y="4047875"/>
            <a:ext cx="4338016" cy="2454499"/>
          </a:xfrm>
          <a:prstGeom prst="rect">
            <a:avLst/>
          </a:prstGeom>
          <a:blipFill>
            <a:blip r:embed="rId2" cstate="print"/>
            <a:stretch>
              <a:fillRect/>
            </a:stretch>
          </a:blipFill>
        </p:spPr>
        <p:txBody>
          <a:bodyPr>
            <a:normAutofit/>
          </a:bodyPr>
          <a:lstStyle>
            <a:lvl1pPr marL="269598" indent="-269598" algn="l" defTabSz="974345" rtl="0" eaLnBrk="1" fontAlgn="base" hangingPunct="1">
              <a:spcBef>
                <a:spcPct val="40000"/>
              </a:spcBef>
              <a:spcAft>
                <a:spcPct val="0"/>
              </a:spcAft>
              <a:buClr>
                <a:schemeClr val="tx1"/>
              </a:buClr>
              <a:buSzPct val="100000"/>
              <a:buFont typeface="Verdana" pitchFamily="34" charset="0"/>
              <a:buChar char="•"/>
              <a:defRPr lang="en-US" sz="2400" dirty="0">
                <a:solidFill>
                  <a:schemeClr val="tx1"/>
                </a:solidFill>
                <a:latin typeface="+mn-lt"/>
                <a:ea typeface="+mn-ea"/>
                <a:cs typeface="+mn-cs"/>
              </a:defRPr>
            </a:lvl1pPr>
          </a:lstStyle>
          <a:p>
            <a:r>
              <a:rPr lang="en-US" dirty="0"/>
              <a:t>Wizard Chart</a:t>
            </a:r>
          </a:p>
        </p:txBody>
      </p:sp>
      <p:sp>
        <p:nvSpPr>
          <p:cNvPr id="20" name="Picture Placeholder 7"/>
          <p:cNvSpPr>
            <a:spLocks noGrp="1"/>
          </p:cNvSpPr>
          <p:nvPr>
            <p:ph type="pic" sz="quarter" idx="17" hasCustomPrompt="1"/>
          </p:nvPr>
        </p:nvSpPr>
        <p:spPr>
          <a:xfrm>
            <a:off x="5185450" y="4047875"/>
            <a:ext cx="4338016" cy="2454499"/>
          </a:xfrm>
          <a:prstGeom prst="rect">
            <a:avLst/>
          </a:prstGeom>
          <a:blipFill>
            <a:blip r:embed="rId2" cstate="print"/>
            <a:stretch>
              <a:fillRect/>
            </a:stretch>
          </a:blipFill>
        </p:spPr>
        <p:txBody>
          <a:bodyPr>
            <a:normAutofit/>
          </a:bodyPr>
          <a:lstStyle>
            <a:lvl1pPr marL="269598" indent="-269598" algn="l" defTabSz="974345" rtl="0" eaLnBrk="1" fontAlgn="base" latinLnBrk="0" hangingPunct="1">
              <a:spcBef>
                <a:spcPct val="40000"/>
              </a:spcBef>
              <a:spcAft>
                <a:spcPct val="0"/>
              </a:spcAft>
              <a:buClr>
                <a:schemeClr val="tx1"/>
              </a:buClr>
              <a:buSzPct val="100000"/>
              <a:buFont typeface="Verdana" pitchFamily="34" charset="0"/>
              <a:buChar char="•"/>
              <a:defRPr lang="en-US" altLang="zh-CN" sz="2400" kern="1200" noProof="1" dirty="0">
                <a:solidFill>
                  <a:schemeClr val="tx1"/>
                </a:solidFill>
                <a:latin typeface="+mn-lt"/>
                <a:ea typeface="+mn-ea"/>
                <a:cs typeface="+mn-cs"/>
              </a:defRPr>
            </a:lvl1pPr>
          </a:lstStyle>
          <a:p>
            <a:r>
              <a:rPr lang="en-US" dirty="0"/>
              <a:t>Wizard Chart</a:t>
            </a:r>
          </a:p>
        </p:txBody>
      </p:sp>
      <p:sp>
        <p:nvSpPr>
          <p:cNvPr id="21" name="Text Placeholder 6"/>
          <p:cNvSpPr>
            <a:spLocks noGrp="1"/>
          </p:cNvSpPr>
          <p:nvPr>
            <p:ph type="body" sz="quarter" idx="18"/>
          </p:nvPr>
        </p:nvSpPr>
        <p:spPr>
          <a:xfrm>
            <a:off x="381763" y="3816326"/>
            <a:ext cx="4338276" cy="406595"/>
          </a:xfrm>
          <a:blipFill dpi="0" rotWithShape="1">
            <a:blip r:embed="rId3" cstate="print"/>
            <a:srcRect/>
            <a:tile tx="0" ty="0" sx="100000" sy="100000" flip="none" algn="b"/>
          </a:blipFill>
        </p:spPr>
        <p:txBody>
          <a:bodyPr lIns="0" tIns="0" rIns="0" bIns="90802" anchor="b" anchorCtr="0">
            <a:normAutofit/>
          </a:bodyPr>
          <a:lstStyle>
            <a:lvl1pPr marL="0" indent="0" algn="ctr">
              <a:buNone/>
              <a:defRPr sz="1600" b="1" cap="all" baseline="0"/>
            </a:lvl1pPr>
          </a:lstStyle>
          <a:p>
            <a:pPr lvl="0"/>
            <a:r>
              <a:rPr lang="en-US"/>
              <a:t>Click to edit Master text styles</a:t>
            </a:r>
          </a:p>
        </p:txBody>
      </p:sp>
      <p:sp>
        <p:nvSpPr>
          <p:cNvPr id="22" name="Text Placeholder 6"/>
          <p:cNvSpPr>
            <a:spLocks noGrp="1"/>
          </p:cNvSpPr>
          <p:nvPr>
            <p:ph type="body" sz="quarter" idx="19"/>
          </p:nvPr>
        </p:nvSpPr>
        <p:spPr>
          <a:xfrm>
            <a:off x="5185519" y="3816326"/>
            <a:ext cx="4338276" cy="406595"/>
          </a:xfrm>
          <a:blipFill dpi="0" rotWithShape="1">
            <a:blip r:embed="rId3" cstate="print"/>
            <a:srcRect/>
            <a:tile tx="0" ty="0" sx="100000" sy="100000" flip="none" algn="b"/>
          </a:blipFill>
        </p:spPr>
        <p:txBody>
          <a:bodyPr lIns="0" tIns="0" rIns="0" bIns="90802" anchor="b" anchorCtr="0">
            <a:normAutofit/>
          </a:bodyPr>
          <a:lstStyle>
            <a:lvl1pPr marL="0" indent="0" algn="ctr">
              <a:buNone/>
              <a:defRPr sz="1600" b="1" cap="all" baseline="0"/>
            </a:lvl1pPr>
          </a:lstStyle>
          <a:p>
            <a:pPr lvl="0"/>
            <a:r>
              <a:rPr lang="en-US"/>
              <a:t>Click to edit Master text styles</a:t>
            </a:r>
          </a:p>
        </p:txBody>
      </p:sp>
      <p:sp>
        <p:nvSpPr>
          <p:cNvPr id="12" name="Title 1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alf Page Chart Layout">
    <p:spTree>
      <p:nvGrpSpPr>
        <p:cNvPr id="1" name=""/>
        <p:cNvGrpSpPr/>
        <p:nvPr/>
      </p:nvGrpSpPr>
      <p:grpSpPr>
        <a:xfrm>
          <a:off x="0" y="0"/>
          <a:ext cx="0" cy="0"/>
          <a:chOff x="0" y="0"/>
          <a:chExt cx="0" cy="0"/>
        </a:xfrm>
      </p:grpSpPr>
      <p:sp>
        <p:nvSpPr>
          <p:cNvPr id="4" name="Picture Placeholder 7"/>
          <p:cNvSpPr>
            <a:spLocks noGrp="1"/>
          </p:cNvSpPr>
          <p:nvPr>
            <p:ph type="pic" sz="quarter" idx="12" hasCustomPrompt="1"/>
          </p:nvPr>
        </p:nvSpPr>
        <p:spPr>
          <a:xfrm>
            <a:off x="383052" y="1390030"/>
            <a:ext cx="4338016" cy="5095600"/>
          </a:xfrm>
          <a:prstGeom prst="rect">
            <a:avLst/>
          </a:prstGeom>
          <a:blipFill>
            <a:blip r:embed="rId2" cstate="print"/>
            <a:stretch>
              <a:fillRect/>
            </a:stretch>
          </a:blipFill>
        </p:spPr>
        <p:txBody>
          <a:bodyPr>
            <a:normAutofit/>
          </a:bodyPr>
          <a:lstStyle>
            <a:lvl1pPr marL="269598" indent="-269598" algn="l" defTabSz="974345" rtl="0" eaLnBrk="1" fontAlgn="base" hangingPunct="1">
              <a:spcBef>
                <a:spcPct val="40000"/>
              </a:spcBef>
              <a:spcAft>
                <a:spcPct val="0"/>
              </a:spcAft>
              <a:buClr>
                <a:schemeClr val="tx1"/>
              </a:buClr>
              <a:buSzPct val="100000"/>
              <a:buFont typeface="Verdana" pitchFamily="34" charset="0"/>
              <a:buChar char="•"/>
              <a:defRPr lang="en-US" sz="2400" dirty="0">
                <a:solidFill>
                  <a:schemeClr val="tx1"/>
                </a:solidFill>
                <a:latin typeface="+mn-lt"/>
                <a:ea typeface="+mn-ea"/>
                <a:cs typeface="+mn-cs"/>
              </a:defRPr>
            </a:lvl1pPr>
          </a:lstStyle>
          <a:p>
            <a:r>
              <a:rPr lang="en-US" dirty="0"/>
              <a:t>Wizard Chart</a:t>
            </a:r>
          </a:p>
        </p:txBody>
      </p:sp>
      <p:sp>
        <p:nvSpPr>
          <p:cNvPr id="5" name="Text Placeholder 6"/>
          <p:cNvSpPr>
            <a:spLocks noGrp="1"/>
          </p:cNvSpPr>
          <p:nvPr>
            <p:ph type="body" sz="quarter" idx="14"/>
          </p:nvPr>
        </p:nvSpPr>
        <p:spPr>
          <a:xfrm>
            <a:off x="384669" y="1171059"/>
            <a:ext cx="4350945" cy="406595"/>
          </a:xfrm>
          <a:blipFill dpi="0" rotWithShape="1">
            <a:blip r:embed="rId3" cstate="print"/>
            <a:srcRect/>
            <a:tile tx="0" ty="0" sx="100000" sy="100000" flip="none" algn="b"/>
          </a:blipFill>
        </p:spPr>
        <p:txBody>
          <a:bodyPr lIns="0" tIns="0" rIns="0" bIns="90802" anchor="b" anchorCtr="0">
            <a:normAutofit/>
          </a:bodyPr>
          <a:lstStyle>
            <a:lvl1pPr marL="0" indent="0" algn="ctr">
              <a:buNone/>
              <a:defRPr sz="1600" b="1" cap="all" baseline="0"/>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381986" y="1306077"/>
            <a:ext cx="9142030" cy="5096770"/>
          </a:xfrm>
          <a:prstGeom prst="rect">
            <a:avLst/>
          </a:prstGeom>
        </p:spPr>
        <p:txBody>
          <a:bodyPr>
            <a:normAutofit/>
          </a:bodyPr>
          <a:lstStyle>
            <a:lvl1pPr>
              <a:defRPr lang="en-US" altLang="zh-CN" sz="2400" kern="1200" baseline="0" noProof="1" dirty="0" smtClean="0">
                <a:solidFill>
                  <a:schemeClr val="tx1"/>
                </a:solidFill>
                <a:latin typeface="+mn-lt"/>
                <a:ea typeface="+mn-ea"/>
                <a:cs typeface="+mn-cs"/>
              </a:defRPr>
            </a:lvl1pPr>
          </a:lstStyle>
          <a:p>
            <a:pPr marL="268155" lvl="0" indent="-269598" algn="l" defTabSz="974345" rtl="0" eaLnBrk="1" fontAlgn="base" latinLnBrk="0" hangingPunct="1">
              <a:lnSpc>
                <a:spcPct val="150000"/>
              </a:lnSpc>
              <a:spcBef>
                <a:spcPts val="600"/>
              </a:spcBef>
              <a:spcAft>
                <a:spcPct val="0"/>
              </a:spcAft>
              <a:buClr>
                <a:schemeClr val="tx1"/>
              </a:buClr>
              <a:buSzPct val="100000"/>
              <a:buFont typeface="Verdana" pitchFamily="34" charset="0"/>
              <a:buChar char="•"/>
            </a:pPr>
            <a:r>
              <a:rPr lang="en-US" dirty="0"/>
              <a:t>Click icon to add table</a:t>
            </a:r>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alf Page Chart and Table Layout">
    <p:spTree>
      <p:nvGrpSpPr>
        <p:cNvPr id="1" name=""/>
        <p:cNvGrpSpPr/>
        <p:nvPr/>
      </p:nvGrpSpPr>
      <p:grpSpPr>
        <a:xfrm>
          <a:off x="0" y="0"/>
          <a:ext cx="0" cy="0"/>
          <a:chOff x="0" y="0"/>
          <a:chExt cx="0" cy="0"/>
        </a:xfrm>
      </p:grpSpPr>
      <p:sp>
        <p:nvSpPr>
          <p:cNvPr id="4" name="Picture Placeholder 7"/>
          <p:cNvSpPr>
            <a:spLocks noGrp="1"/>
          </p:cNvSpPr>
          <p:nvPr>
            <p:ph type="pic" sz="quarter" idx="12" hasCustomPrompt="1"/>
          </p:nvPr>
        </p:nvSpPr>
        <p:spPr>
          <a:xfrm>
            <a:off x="383052" y="1391261"/>
            <a:ext cx="4338016" cy="5095600"/>
          </a:xfrm>
          <a:prstGeom prst="rect">
            <a:avLst/>
          </a:prstGeom>
          <a:blipFill>
            <a:blip r:embed="rId2" cstate="print"/>
            <a:stretch>
              <a:fillRect/>
            </a:stretch>
          </a:blipFill>
        </p:spPr>
        <p:txBody>
          <a:bodyPr>
            <a:normAutofit/>
          </a:bodyPr>
          <a:lstStyle>
            <a:lvl1pPr marL="269598" indent="-269598" algn="l" defTabSz="974345" rtl="0" eaLnBrk="1" fontAlgn="base" hangingPunct="1">
              <a:spcBef>
                <a:spcPct val="40000"/>
              </a:spcBef>
              <a:spcAft>
                <a:spcPct val="0"/>
              </a:spcAft>
              <a:buClr>
                <a:schemeClr val="tx1"/>
              </a:buClr>
              <a:buSzPct val="100000"/>
              <a:buFont typeface="Verdana" pitchFamily="34" charset="0"/>
              <a:buChar char="•"/>
              <a:defRPr lang="en-US" sz="2400" dirty="0">
                <a:solidFill>
                  <a:schemeClr val="tx1"/>
                </a:solidFill>
                <a:latin typeface="+mn-lt"/>
                <a:ea typeface="+mn-ea"/>
                <a:cs typeface="+mn-cs"/>
              </a:defRPr>
            </a:lvl1pPr>
          </a:lstStyle>
          <a:p>
            <a:r>
              <a:rPr lang="en-US" dirty="0"/>
              <a:t>Wizard Chart</a:t>
            </a:r>
          </a:p>
        </p:txBody>
      </p:sp>
      <p:sp>
        <p:nvSpPr>
          <p:cNvPr id="6" name="Table Placeholder 5"/>
          <p:cNvSpPr>
            <a:spLocks noGrp="1"/>
          </p:cNvSpPr>
          <p:nvPr>
            <p:ph type="tbl" sz="quarter" idx="13"/>
          </p:nvPr>
        </p:nvSpPr>
        <p:spPr>
          <a:xfrm>
            <a:off x="5185519" y="1391199"/>
            <a:ext cx="4338276" cy="5096770"/>
          </a:xfrm>
          <a:prstGeom prst="rect">
            <a:avLst/>
          </a:prstGeom>
        </p:spPr>
        <p:txBody>
          <a:bodyPr>
            <a:normAutofit/>
          </a:bodyPr>
          <a:lstStyle>
            <a:lvl1pPr marL="269598" indent="-269598" algn="l" defTabSz="974345" rtl="0" eaLnBrk="1" fontAlgn="base" latinLnBrk="0" hangingPunct="1">
              <a:spcBef>
                <a:spcPct val="40000"/>
              </a:spcBef>
              <a:spcAft>
                <a:spcPct val="0"/>
              </a:spcAft>
              <a:buClr>
                <a:schemeClr val="tx1"/>
              </a:buClr>
              <a:buSzPct val="100000"/>
              <a:buFont typeface="Verdana" pitchFamily="34" charset="0"/>
              <a:buChar char="•"/>
              <a:defRPr lang="en-US" altLang="zh-CN" sz="2400" kern="1200" noProof="1" dirty="0" smtClean="0">
                <a:solidFill>
                  <a:schemeClr val="tx1"/>
                </a:solidFill>
                <a:latin typeface="+mn-lt"/>
                <a:ea typeface="+mn-ea"/>
                <a:cs typeface="+mn-cs"/>
              </a:defRPr>
            </a:lvl1pPr>
          </a:lstStyle>
          <a:p>
            <a:r>
              <a:rPr lang="en-US" dirty="0"/>
              <a:t>Click icon to add table</a:t>
            </a:r>
          </a:p>
        </p:txBody>
      </p:sp>
      <p:sp>
        <p:nvSpPr>
          <p:cNvPr id="5" name="Text Placeholder 6"/>
          <p:cNvSpPr>
            <a:spLocks noGrp="1"/>
          </p:cNvSpPr>
          <p:nvPr>
            <p:ph type="body" sz="quarter" idx="14"/>
          </p:nvPr>
        </p:nvSpPr>
        <p:spPr>
          <a:xfrm>
            <a:off x="384669" y="1171059"/>
            <a:ext cx="4350945" cy="406595"/>
          </a:xfrm>
          <a:blipFill dpi="0" rotWithShape="1">
            <a:blip r:embed="rId3" cstate="print"/>
            <a:srcRect/>
            <a:tile tx="0" ty="0" sx="100000" sy="100000" flip="none" algn="b"/>
          </a:blipFill>
        </p:spPr>
        <p:txBody>
          <a:bodyPr lIns="0" tIns="0" rIns="0" bIns="90802" anchor="b" anchorCtr="0">
            <a:normAutofit/>
          </a:bodyPr>
          <a:lstStyle>
            <a:lvl1pPr marL="0" indent="0" algn="ctr">
              <a:buNone/>
              <a:defRPr sz="1600" b="1" cap="all" baseline="0"/>
            </a:lvl1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6016" y="3425992"/>
            <a:ext cx="8899981" cy="589709"/>
          </a:xfrm>
          <a:prstGeom prst="rect">
            <a:avLst/>
          </a:prstGeom>
        </p:spPr>
        <p:txBody>
          <a:bodyPr lIns="45445" tIns="45445" rIns="45445" bIns="45445" anchor="b" anchorCtr="0">
            <a:normAutofit/>
          </a:bodyPr>
          <a:lstStyle>
            <a:lvl1pPr>
              <a:defRPr sz="2800"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96017" y="4015639"/>
            <a:ext cx="8909290" cy="539162"/>
          </a:xfrm>
          <a:prstGeom prst="rect">
            <a:avLst/>
          </a:prstGeom>
        </p:spPr>
        <p:txBody>
          <a:bodyPr lIns="45445" rIns="45445">
            <a:normAutofit/>
          </a:bodyPr>
          <a:lstStyle>
            <a:lvl1pPr marL="0" indent="0" algn="l">
              <a:buNone/>
              <a:defRPr sz="2400">
                <a:solidFill>
                  <a:srgbClr val="666666"/>
                </a:solidFill>
              </a:defRPr>
            </a:lvl1pPr>
            <a:lvl2pPr marL="487302" indent="0" algn="ctr">
              <a:buNone/>
              <a:defRPr>
                <a:solidFill>
                  <a:schemeClr val="tx1">
                    <a:tint val="75000"/>
                  </a:schemeClr>
                </a:solidFill>
              </a:defRPr>
            </a:lvl2pPr>
            <a:lvl3pPr marL="974603" indent="0" algn="ctr">
              <a:buNone/>
              <a:defRPr>
                <a:solidFill>
                  <a:schemeClr val="tx1">
                    <a:tint val="75000"/>
                  </a:schemeClr>
                </a:solidFill>
              </a:defRPr>
            </a:lvl3pPr>
            <a:lvl4pPr marL="1461899" indent="0" algn="ctr">
              <a:buNone/>
              <a:defRPr>
                <a:solidFill>
                  <a:schemeClr val="tx1">
                    <a:tint val="75000"/>
                  </a:schemeClr>
                </a:solidFill>
              </a:defRPr>
            </a:lvl4pPr>
            <a:lvl5pPr marL="1949204" indent="0" algn="ctr">
              <a:buNone/>
              <a:defRPr>
                <a:solidFill>
                  <a:schemeClr val="tx1">
                    <a:tint val="75000"/>
                  </a:schemeClr>
                </a:solidFill>
              </a:defRPr>
            </a:lvl5pPr>
            <a:lvl6pPr marL="2436502" indent="0" algn="ctr">
              <a:buNone/>
              <a:defRPr>
                <a:solidFill>
                  <a:schemeClr val="tx1">
                    <a:tint val="75000"/>
                  </a:schemeClr>
                </a:solidFill>
              </a:defRPr>
            </a:lvl6pPr>
            <a:lvl7pPr marL="2923803" indent="0" algn="ctr">
              <a:buNone/>
              <a:defRPr>
                <a:solidFill>
                  <a:schemeClr val="tx1">
                    <a:tint val="75000"/>
                  </a:schemeClr>
                </a:solidFill>
              </a:defRPr>
            </a:lvl7pPr>
            <a:lvl8pPr marL="3411103" indent="0" algn="ctr">
              <a:buNone/>
              <a:defRPr>
                <a:solidFill>
                  <a:schemeClr val="tx1">
                    <a:tint val="75000"/>
                  </a:schemeClr>
                </a:solidFill>
              </a:defRPr>
            </a:lvl8pPr>
            <a:lvl9pPr marL="3898401" indent="0" algn="ctr">
              <a:buNone/>
              <a:defRPr>
                <a:solidFill>
                  <a:schemeClr val="tx1">
                    <a:tint val="75000"/>
                  </a:schemeClr>
                </a:solidFill>
              </a:defRPr>
            </a:lvl9pPr>
          </a:lstStyle>
          <a:p>
            <a:r>
              <a:rPr lang="en-US"/>
              <a:t>Click to edit Master subtitle style</a:t>
            </a:r>
            <a:endParaRPr lang="en-US" dirty="0"/>
          </a:p>
        </p:txBody>
      </p:sp>
      <p:cxnSp>
        <p:nvCxnSpPr>
          <p:cNvPr id="12" name="Straight Connector 11"/>
          <p:cNvCxnSpPr/>
          <p:nvPr/>
        </p:nvCxnSpPr>
        <p:spPr>
          <a:xfrm>
            <a:off x="69" y="6555697"/>
            <a:ext cx="9906000" cy="0"/>
          </a:xfrm>
          <a:prstGeom prst="line">
            <a:avLst/>
          </a:prstGeom>
          <a:ln w="12700">
            <a:solidFill>
              <a:srgbClr val="999999"/>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customXml" Target="../../customXml/item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customXml/item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extLst>
              <p:ext uri="{D42A27DB-BD31-4B8C-83A1-F6EECF244321}">
                <p14:modId xmlns:p14="http://schemas.microsoft.com/office/powerpoint/2010/main" val="4042912309"/>
              </p:ext>
            </p:extLst>
          </p:nvPr>
        </p:nvGraphicFramePr>
        <p:xfrm>
          <a:off x="1" y="1"/>
          <a:ext cx="161625" cy="146257"/>
        </p:xfrm>
        <a:graphic>
          <a:graphicData uri="http://schemas.openxmlformats.org/presentationml/2006/ole">
            <mc:AlternateContent xmlns:mc="http://schemas.openxmlformats.org/markup-compatibility/2006">
              <mc:Choice xmlns:v="urn:schemas-microsoft-com:vml" Requires="v">
                <p:oleObj name="think-cell Folie" r:id="rId16" imgW="360" imgH="360" progId="TCLayout.ActiveDocument.1">
                  <p:embed/>
                </p:oleObj>
              </mc:Choice>
              <mc:Fallback>
                <p:oleObj name="think-cell Folie" r:id="rId16" imgW="360" imgH="360" progId="TCLayout.ActiveDocument.1">
                  <p:embed/>
                  <p:pic>
                    <p:nvPicPr>
                      <p:cNvPr id="0" name="Object 2"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 y="1"/>
                        <a:ext cx="161625" cy="1462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Freeform 12"/>
          <p:cNvSpPr/>
          <p:nvPr/>
        </p:nvSpPr>
        <p:spPr>
          <a:xfrm>
            <a:off x="70" y="905108"/>
            <a:ext cx="9607802" cy="126366"/>
          </a:xfrm>
          <a:custGeom>
            <a:avLst/>
            <a:gdLst>
              <a:gd name="connsiteX0" fmla="*/ 0 w 9457509"/>
              <a:gd name="connsiteY0" fmla="*/ 0 h 195943"/>
              <a:gd name="connsiteX1" fmla="*/ 9457509 w 9457509"/>
              <a:gd name="connsiteY1" fmla="*/ 39189 h 195943"/>
              <a:gd name="connsiteX2" fmla="*/ 9353006 w 9457509"/>
              <a:gd name="connsiteY2" fmla="*/ 169817 h 195943"/>
              <a:gd name="connsiteX3" fmla="*/ 0 w 9457509"/>
              <a:gd name="connsiteY3" fmla="*/ 195943 h 195943"/>
              <a:gd name="connsiteX0" fmla="*/ 0 w 9457509"/>
              <a:gd name="connsiteY0" fmla="*/ 0 h 196306"/>
              <a:gd name="connsiteX1" fmla="*/ 9457509 w 9457509"/>
              <a:gd name="connsiteY1" fmla="*/ 39189 h 196306"/>
              <a:gd name="connsiteX2" fmla="*/ 9297557 w 9457509"/>
              <a:gd name="connsiteY2" fmla="*/ 196306 h 196306"/>
              <a:gd name="connsiteX3" fmla="*/ 0 w 9457509"/>
              <a:gd name="connsiteY3" fmla="*/ 195943 h 196306"/>
              <a:gd name="connsiteX0" fmla="*/ 13063 w 9457509"/>
              <a:gd name="connsiteY0" fmla="*/ 4716 h 157117"/>
              <a:gd name="connsiteX1" fmla="*/ 9457509 w 9457509"/>
              <a:gd name="connsiteY1" fmla="*/ 0 h 157117"/>
              <a:gd name="connsiteX2" fmla="*/ 9297557 w 9457509"/>
              <a:gd name="connsiteY2" fmla="*/ 157117 h 157117"/>
              <a:gd name="connsiteX3" fmla="*/ 0 w 9457509"/>
              <a:gd name="connsiteY3" fmla="*/ 156754 h 157117"/>
              <a:gd name="connsiteX0" fmla="*/ 13063 w 9449163"/>
              <a:gd name="connsiteY0" fmla="*/ 0 h 152401"/>
              <a:gd name="connsiteX1" fmla="*/ 9449163 w 9449163"/>
              <a:gd name="connsiteY1" fmla="*/ 0 h 152401"/>
              <a:gd name="connsiteX2" fmla="*/ 9297557 w 9449163"/>
              <a:gd name="connsiteY2" fmla="*/ 152401 h 152401"/>
              <a:gd name="connsiteX3" fmla="*/ 0 w 9449163"/>
              <a:gd name="connsiteY3" fmla="*/ 152038 h 152401"/>
              <a:gd name="connsiteX0" fmla="*/ 13063 w 9449163"/>
              <a:gd name="connsiteY0" fmla="*/ 0 h 152400"/>
              <a:gd name="connsiteX1" fmla="*/ 9449163 w 9449163"/>
              <a:gd name="connsiteY1" fmla="*/ 0 h 152400"/>
              <a:gd name="connsiteX2" fmla="*/ 9372963 w 9449163"/>
              <a:gd name="connsiteY2" fmla="*/ 152400 h 152400"/>
              <a:gd name="connsiteX3" fmla="*/ 0 w 9449163"/>
              <a:gd name="connsiteY3" fmla="*/ 152038 h 152400"/>
              <a:gd name="connsiteX0" fmla="*/ 13063 w 9449163"/>
              <a:gd name="connsiteY0" fmla="*/ 0 h 152400"/>
              <a:gd name="connsiteX1" fmla="*/ 9449163 w 9449163"/>
              <a:gd name="connsiteY1" fmla="*/ 0 h 152400"/>
              <a:gd name="connsiteX2" fmla="*/ 9415032 w 9449163"/>
              <a:gd name="connsiteY2" fmla="*/ 152400 h 152400"/>
              <a:gd name="connsiteX3" fmla="*/ 0 w 9449163"/>
              <a:gd name="connsiteY3" fmla="*/ 152038 h 152400"/>
              <a:gd name="connsiteX0" fmla="*/ 12269 w 9449163"/>
              <a:gd name="connsiteY0" fmla="*/ 0 h 152400"/>
              <a:gd name="connsiteX1" fmla="*/ 9449163 w 9449163"/>
              <a:gd name="connsiteY1" fmla="*/ 0 h 152400"/>
              <a:gd name="connsiteX2" fmla="*/ 9415032 w 9449163"/>
              <a:gd name="connsiteY2" fmla="*/ 152400 h 152400"/>
              <a:gd name="connsiteX3" fmla="*/ 0 w 9449163"/>
              <a:gd name="connsiteY3" fmla="*/ 152038 h 152400"/>
              <a:gd name="connsiteX0" fmla="*/ 0 w 9436894"/>
              <a:gd name="connsiteY0" fmla="*/ 0 h 152400"/>
              <a:gd name="connsiteX1" fmla="*/ 9436894 w 9436894"/>
              <a:gd name="connsiteY1" fmla="*/ 0 h 152400"/>
              <a:gd name="connsiteX2" fmla="*/ 9402763 w 9436894"/>
              <a:gd name="connsiteY2" fmla="*/ 152400 h 152400"/>
              <a:gd name="connsiteX3" fmla="*/ 0 w 9436894"/>
              <a:gd name="connsiteY3" fmla="*/ 152038 h 152400"/>
            </a:gdLst>
            <a:ahLst/>
            <a:cxnLst>
              <a:cxn ang="0">
                <a:pos x="connsiteX0" y="connsiteY0"/>
              </a:cxn>
              <a:cxn ang="0">
                <a:pos x="connsiteX1" y="connsiteY1"/>
              </a:cxn>
              <a:cxn ang="0">
                <a:pos x="connsiteX2" y="connsiteY2"/>
              </a:cxn>
              <a:cxn ang="0">
                <a:pos x="connsiteX3" y="connsiteY3"/>
              </a:cxn>
            </a:cxnLst>
            <a:rect l="l" t="t" r="r" b="b"/>
            <a:pathLst>
              <a:path w="9436894" h="152400">
                <a:moveTo>
                  <a:pt x="0" y="0"/>
                </a:moveTo>
                <a:lnTo>
                  <a:pt x="9436894" y="0"/>
                </a:lnTo>
                <a:lnTo>
                  <a:pt x="9402763" y="152400"/>
                </a:lnTo>
                <a:lnTo>
                  <a:pt x="0" y="152038"/>
                </a:lnTo>
              </a:path>
            </a:pathLst>
          </a:custGeom>
          <a:solidFill>
            <a:srgbClr val="002060"/>
          </a:solidFill>
          <a:ln w="19050">
            <a:noFill/>
          </a:ln>
        </p:spPr>
        <p:style>
          <a:lnRef idx="1">
            <a:schemeClr val="accent1"/>
          </a:lnRef>
          <a:fillRef idx="0">
            <a:schemeClr val="accent1"/>
          </a:fillRef>
          <a:effectRef idx="0">
            <a:schemeClr val="accent1"/>
          </a:effectRef>
          <a:fontRef idx="minor">
            <a:schemeClr val="tx1"/>
          </a:fontRef>
        </p:style>
        <p:txBody>
          <a:bodyPr lIns="90802" tIns="45445" rIns="90802" bIns="45445" rtlCol="0" anchor="ctr"/>
          <a:lstStyle/>
          <a:p>
            <a:pPr algn="ctr"/>
            <a:endParaRPr lang="fr-FR" dirty="0"/>
          </a:p>
        </p:txBody>
      </p:sp>
      <p:sp>
        <p:nvSpPr>
          <p:cNvPr id="22" name="Rectangle 2"/>
          <p:cNvSpPr>
            <a:spLocks noGrp="1" noChangeArrowheads="1"/>
          </p:cNvSpPr>
          <p:nvPr>
            <p:ph type="title"/>
          </p:nvPr>
        </p:nvSpPr>
        <p:spPr bwMode="gray">
          <a:xfrm>
            <a:off x="183260" y="53576"/>
            <a:ext cx="9320000" cy="834432"/>
          </a:xfrm>
          <a:prstGeom prst="rect">
            <a:avLst/>
          </a:prstGeom>
          <a:noFill/>
          <a:ln w="9525">
            <a:noFill/>
            <a:miter lim="800000"/>
            <a:headEnd/>
            <a:tailEnd/>
          </a:ln>
          <a:effectLst/>
        </p:spPr>
        <p:txBody>
          <a:bodyPr vert="horz" wrap="square" lIns="0" tIns="0" rIns="71494" bIns="0" numCol="1" anchor="ctr" anchorCtr="0" compatLnSpc="1">
            <a:prstTxWarp prst="textNoShape">
              <a:avLst/>
            </a:prstTxWarp>
          </a:bodyPr>
          <a:lstStyle/>
          <a:p>
            <a:pPr lvl="0"/>
            <a:endParaRPr lang="en-CA" noProof="1"/>
          </a:p>
        </p:txBody>
      </p:sp>
      <p:sp>
        <p:nvSpPr>
          <p:cNvPr id="11" name="Text Placeholder 10"/>
          <p:cNvSpPr>
            <a:spLocks noGrp="1"/>
          </p:cNvSpPr>
          <p:nvPr>
            <p:ph type="body" idx="1"/>
          </p:nvPr>
        </p:nvSpPr>
        <p:spPr>
          <a:xfrm>
            <a:off x="382246" y="1287064"/>
            <a:ext cx="9141513" cy="5095600"/>
          </a:xfrm>
          <a:prstGeom prst="rect">
            <a:avLst/>
          </a:prstGeom>
        </p:spPr>
        <p:txBody>
          <a:bodyPr vert="horz" lIns="90802" tIns="45445" rIns="90802" bIns="4544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SlideNumber"/>
          <p:cNvSpPr/>
          <p:nvPr/>
        </p:nvSpPr>
        <p:spPr>
          <a:xfrm>
            <a:off x="9225817" y="6615820"/>
            <a:ext cx="325836" cy="15163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45445" rIns="0" bIns="18150" rtlCol="0" anchor="b" anchorCtr="0"/>
          <a:lstStyle/>
          <a:p>
            <a:pPr algn="ctr"/>
            <a:fld id="{BB69BBE8-4DB2-4642-B003-B220ACD5A2FD}" type="slidenum">
              <a:rPr lang="en-US" sz="800" baseline="0" smtClean="0">
                <a:solidFill>
                  <a:srgbClr val="080808"/>
                </a:solidFill>
                <a:latin typeface="Verdana" pitchFamily="34" charset="0"/>
              </a:rPr>
              <a:pPr algn="ctr"/>
              <a:t>‹#›</a:t>
            </a:fld>
            <a:endParaRPr lang="fr-FR" sz="600" dirty="0">
              <a:solidFill>
                <a:srgbClr val="080808"/>
              </a:solidFill>
            </a:endParaRPr>
          </a:p>
        </p:txBody>
      </p:sp>
      <p:cxnSp>
        <p:nvCxnSpPr>
          <p:cNvPr id="28" name="Straight Connector 27"/>
          <p:cNvCxnSpPr/>
          <p:nvPr/>
        </p:nvCxnSpPr>
        <p:spPr>
          <a:xfrm>
            <a:off x="69" y="6555697"/>
            <a:ext cx="9906000" cy="0"/>
          </a:xfrm>
          <a:prstGeom prst="line">
            <a:avLst/>
          </a:prstGeom>
          <a:ln w="12700">
            <a:solidFill>
              <a:srgbClr val="999999"/>
            </a:solidFill>
          </a:ln>
          <a:effectLst/>
        </p:spPr>
        <p:style>
          <a:lnRef idx="2">
            <a:schemeClr val="accent1"/>
          </a:lnRef>
          <a:fillRef idx="0">
            <a:schemeClr val="accent1"/>
          </a:fillRef>
          <a:effectRef idx="1">
            <a:schemeClr val="accent1"/>
          </a:effectRef>
          <a:fontRef idx="minor">
            <a:schemeClr val="tx1"/>
          </a:fontRef>
        </p:style>
      </p:cxnSp>
      <p:sp>
        <p:nvSpPr>
          <p:cNvPr id="9" name="Notes"/>
          <p:cNvSpPr txBox="1">
            <a:spLocks noChangeArrowheads="1"/>
          </p:cNvSpPr>
          <p:nvPr/>
        </p:nvSpPr>
        <p:spPr bwMode="auto">
          <a:xfrm>
            <a:off x="186263" y="6400018"/>
            <a:ext cx="7088863" cy="153888"/>
          </a:xfrm>
          <a:prstGeom prst="rect">
            <a:avLst/>
          </a:prstGeom>
          <a:noFill/>
          <a:ln w="12700">
            <a:noFill/>
            <a:miter lim="800000"/>
            <a:headEnd type="none" w="sm" len="sm"/>
            <a:tailEnd type="none" w="sm" len="sm"/>
          </a:ln>
          <a:effectLst/>
        </p:spPr>
        <p:txBody>
          <a:bodyPr lIns="0" tIns="0" rIns="0" bIns="0" anchor="b">
            <a:spAutoFit/>
          </a:bodyPr>
          <a:lstStyle/>
          <a:p>
            <a:pPr marL="182890" indent="-182890" defTabSz="875024" fontAlgn="t"/>
            <a:endParaRPr lang="en-CA" sz="1000" noProof="0" dirty="0"/>
          </a:p>
        </p:txBody>
      </p:sp>
      <p:sp>
        <p:nvSpPr>
          <p:cNvPr id="14" name="OfficeCode" hidden="1"/>
          <p:cNvSpPr txBox="1"/>
          <p:nvPr userDrawn="1">
            <p:custDataLst>
              <p:tags r:id="rId15"/>
            </p:custDataLst>
          </p:nvPr>
        </p:nvSpPr>
        <p:spPr>
          <a:xfrm>
            <a:off x="8589861" y="6582850"/>
            <a:ext cx="212879" cy="184666"/>
          </a:xfrm>
          <a:prstGeom prst="rect">
            <a:avLst/>
          </a:prstGeom>
          <a:noFill/>
        </p:spPr>
        <p:txBody>
          <a:bodyPr vert="horz" wrap="none" lIns="45720" rIns="0" rtlCol="0" anchor="b">
            <a:spAutoFit/>
          </a:bodyPr>
          <a:lstStyle/>
          <a:p>
            <a:pPr algn="l"/>
            <a:r>
              <a:rPr lang="" sz="600" b="0" i="0" u="none">
                <a:latin typeface="Verdana"/>
              </a:rPr>
              <a:t>BOS</a:t>
            </a:r>
            <a:endParaRPr lang="" sz="600" b="0" i="0" u="none" dirty="0">
              <a:latin typeface="Verdana"/>
            </a:endParaRPr>
          </a:p>
        </p:txBody>
      </p:sp>
      <p:sp>
        <p:nvSpPr>
          <p:cNvPr id="3" name="CreatedFooter" hidden="1"/>
          <p:cNvSpPr txBox="1"/>
          <p:nvPr userDrawn="1"/>
        </p:nvSpPr>
        <p:spPr>
          <a:xfrm>
            <a:off x="8014606" y="6629016"/>
            <a:ext cx="1285288" cy="92333"/>
          </a:xfrm>
          <a:prstGeom prst="rect">
            <a:avLst/>
          </a:prstGeom>
          <a:noFill/>
        </p:spPr>
        <p:txBody>
          <a:bodyPr vert="horz" wrap="none" lIns="45720" tIns="0" rIns="0" bIns="0" rtlCol="0" anchor="ctr">
            <a:spAutoFit/>
          </a:bodyPr>
          <a:lstStyle/>
          <a:p>
            <a:pPr algn="r"/>
            <a:r>
              <a:rPr lang="de-DE" sz="600" b="0" i="0" u="none">
                <a:latin typeface="Verdana"/>
              </a:rPr>
              <a:t>ITC 00 Introduction (Master) vf</a:t>
            </a:r>
            <a:endParaRPr lang="de-DE" sz="600" b="0" i="0" u="none" dirty="0">
              <a:latin typeface="Verdana"/>
            </a:endParaRPr>
          </a:p>
        </p:txBody>
      </p:sp>
    </p:spTree>
    <p:custDataLst>
      <p:custData r:id="rId13"/>
      <p:custData r:id="rId14"/>
    </p:custData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sldNum="0" hdr="0" ftr="0" dt="0"/>
  <p:txStyles>
    <p:titleStyle>
      <a:lvl1pPr algn="l" defTabSz="974603" rtl="0" eaLnBrk="1" latinLnBrk="0" hangingPunct="1">
        <a:spcBef>
          <a:spcPct val="0"/>
        </a:spcBef>
        <a:buNone/>
        <a:defRPr sz="2600" kern="1200">
          <a:solidFill>
            <a:schemeClr val="tx1"/>
          </a:solidFill>
          <a:latin typeface="+mj-lt"/>
          <a:ea typeface="+mj-ea"/>
          <a:cs typeface="+mj-cs"/>
        </a:defRPr>
      </a:lvl1pPr>
    </p:titleStyle>
    <p:bodyStyle>
      <a:lvl1pPr marL="269598" marR="0" indent="-269598" algn="l" defTabSz="974345"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2000" b="0" i="0" u="none" strike="noStrike" kern="1200" cap="none" spc="0" normalizeH="0" baseline="0" noProof="1">
          <a:ln>
            <a:noFill/>
          </a:ln>
          <a:solidFill>
            <a:schemeClr val="tx1"/>
          </a:solidFill>
          <a:effectLst/>
          <a:uLnTx/>
          <a:uFillTx/>
          <a:latin typeface="+mn-lt"/>
          <a:ea typeface="+mn-ea"/>
          <a:cs typeface="+mn-cs"/>
        </a:defRPr>
      </a:lvl1pPr>
      <a:lvl2pPr marL="570728" marR="0" indent="-118271" algn="l" defTabSz="974345" rtl="0" eaLnBrk="1" fontAlgn="base" latinLnBrk="0" hangingPunct="1">
        <a:lnSpc>
          <a:spcPct val="100000"/>
        </a:lnSpc>
        <a:spcBef>
          <a:spcPct val="20000"/>
        </a:spcBef>
        <a:spcAft>
          <a:spcPct val="0"/>
        </a:spcAft>
        <a:buClr>
          <a:schemeClr val="tx1"/>
        </a:buClr>
        <a:buSzPts val="2200"/>
        <a:buFont typeface="Verdana"/>
        <a:buChar char="-"/>
        <a:tabLst/>
        <a:defRPr lang="en-CA" altLang="zh-CN" sz="1800" kern="1200" baseline="0" noProof="1">
          <a:solidFill>
            <a:schemeClr val="tx1"/>
          </a:solidFill>
          <a:latin typeface="+mn-lt"/>
          <a:ea typeface="+mn-ea"/>
          <a:cs typeface="+mn-cs"/>
        </a:defRPr>
      </a:lvl2pPr>
      <a:lvl3pPr marL="1045294" marR="0" indent="-285374" algn="l" defTabSz="974345"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800" kern="1200" noProof="1">
          <a:solidFill>
            <a:schemeClr val="tx1"/>
          </a:solidFill>
          <a:latin typeface="+mn-lt"/>
          <a:ea typeface="+mn-ea"/>
          <a:cs typeface="+mn-cs"/>
        </a:defRPr>
      </a:lvl3pPr>
      <a:lvl4pPr marL="1443922" marR="0" indent="-208868" algn="l" defTabSz="974603"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800" kern="1200">
          <a:solidFill>
            <a:schemeClr val="tx1"/>
          </a:solidFill>
          <a:latin typeface="+mn-lt"/>
          <a:ea typeface="+mn-ea"/>
          <a:cs typeface="+mn-cs"/>
        </a:defRPr>
      </a:lvl4pPr>
      <a:lvl5pPr marL="2192853" indent="-243629" algn="l" defTabSz="974603"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80153" indent="-243629" algn="l" defTabSz="974603"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67452" indent="-243629" algn="l" defTabSz="974603"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54752" indent="-243629" algn="l" defTabSz="974603"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42054" indent="-243629" algn="l" defTabSz="974603"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74603" rtl="0" eaLnBrk="1" latinLnBrk="0" hangingPunct="1">
        <a:defRPr sz="1800" kern="1200">
          <a:solidFill>
            <a:schemeClr val="tx1"/>
          </a:solidFill>
          <a:latin typeface="+mn-lt"/>
          <a:ea typeface="+mn-ea"/>
          <a:cs typeface="+mn-cs"/>
        </a:defRPr>
      </a:lvl1pPr>
      <a:lvl2pPr marL="487302" algn="l" defTabSz="974603" rtl="0" eaLnBrk="1" latinLnBrk="0" hangingPunct="1">
        <a:defRPr sz="1900" kern="1200">
          <a:solidFill>
            <a:schemeClr val="tx1"/>
          </a:solidFill>
          <a:latin typeface="+mn-lt"/>
          <a:ea typeface="+mn-ea"/>
          <a:cs typeface="+mn-cs"/>
        </a:defRPr>
      </a:lvl2pPr>
      <a:lvl3pPr marL="974603" algn="l" defTabSz="974603" rtl="0" eaLnBrk="1" latinLnBrk="0" hangingPunct="1">
        <a:defRPr sz="1900" kern="1200">
          <a:solidFill>
            <a:schemeClr val="tx1"/>
          </a:solidFill>
          <a:latin typeface="+mn-lt"/>
          <a:ea typeface="+mn-ea"/>
          <a:cs typeface="+mn-cs"/>
        </a:defRPr>
      </a:lvl3pPr>
      <a:lvl4pPr marL="1461899" algn="l" defTabSz="974603" rtl="0" eaLnBrk="1" latinLnBrk="0" hangingPunct="1">
        <a:defRPr sz="1900" kern="1200">
          <a:solidFill>
            <a:schemeClr val="tx1"/>
          </a:solidFill>
          <a:latin typeface="+mn-lt"/>
          <a:ea typeface="+mn-ea"/>
          <a:cs typeface="+mn-cs"/>
        </a:defRPr>
      </a:lvl4pPr>
      <a:lvl5pPr marL="1949204" algn="l" defTabSz="974603" rtl="0" eaLnBrk="1" latinLnBrk="0" hangingPunct="1">
        <a:defRPr sz="1900" kern="1200">
          <a:solidFill>
            <a:schemeClr val="tx1"/>
          </a:solidFill>
          <a:latin typeface="+mn-lt"/>
          <a:ea typeface="+mn-ea"/>
          <a:cs typeface="+mn-cs"/>
        </a:defRPr>
      </a:lvl5pPr>
      <a:lvl6pPr marL="2436502" algn="l" defTabSz="974603" rtl="0" eaLnBrk="1" latinLnBrk="0" hangingPunct="1">
        <a:defRPr sz="1900" kern="1200">
          <a:solidFill>
            <a:schemeClr val="tx1"/>
          </a:solidFill>
          <a:latin typeface="+mn-lt"/>
          <a:ea typeface="+mn-ea"/>
          <a:cs typeface="+mn-cs"/>
        </a:defRPr>
      </a:lvl6pPr>
      <a:lvl7pPr marL="2923803" algn="l" defTabSz="974603" rtl="0" eaLnBrk="1" latinLnBrk="0" hangingPunct="1">
        <a:defRPr sz="1900" kern="1200">
          <a:solidFill>
            <a:schemeClr val="tx1"/>
          </a:solidFill>
          <a:latin typeface="+mn-lt"/>
          <a:ea typeface="+mn-ea"/>
          <a:cs typeface="+mn-cs"/>
        </a:defRPr>
      </a:lvl7pPr>
      <a:lvl8pPr marL="3411103" algn="l" defTabSz="974603" rtl="0" eaLnBrk="1" latinLnBrk="0" hangingPunct="1">
        <a:defRPr sz="1900" kern="1200">
          <a:solidFill>
            <a:schemeClr val="tx1"/>
          </a:solidFill>
          <a:latin typeface="+mn-lt"/>
          <a:ea typeface="+mn-ea"/>
          <a:cs typeface="+mn-cs"/>
        </a:defRPr>
      </a:lvl8pPr>
      <a:lvl9pPr marL="3898401" algn="l" defTabSz="97460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plato.stanford.edu/entries/ethics-virtue/#ObjeVirtEth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link.springer.com/article/10.1007/s10676-021-09616-9"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296016" y="1704098"/>
            <a:ext cx="8899981" cy="2554996"/>
          </a:xfrm>
        </p:spPr>
        <p:txBody>
          <a:bodyPr>
            <a:noAutofit/>
          </a:bodyPr>
          <a:lstStyle/>
          <a:p>
            <a:r>
              <a:rPr lang="de-DE" dirty="0"/>
              <a:t>Digital Ethics:</a:t>
            </a:r>
            <a:br>
              <a:rPr lang="de-DE" dirty="0"/>
            </a:br>
            <a:br>
              <a:rPr lang="de-DE" dirty="0"/>
            </a:br>
            <a:r>
              <a:rPr lang="de-DE" dirty="0"/>
              <a:t>Metaethical Theories 3.</a:t>
            </a:r>
            <a:br>
              <a:rPr lang="de-DE" dirty="0"/>
            </a:br>
            <a:r>
              <a:rPr lang="de-DE" dirty="0"/>
              <a:t>Virtue Ethics </a:t>
            </a:r>
            <a:br>
              <a:rPr lang="de-DE" dirty="0"/>
            </a:br>
            <a:endParaRPr lang="de-DE" dirty="0"/>
          </a:p>
        </p:txBody>
      </p:sp>
      <p:sp>
        <p:nvSpPr>
          <p:cNvPr id="3" name="Untertitel 2"/>
          <p:cNvSpPr>
            <a:spLocks noGrp="1"/>
          </p:cNvSpPr>
          <p:nvPr>
            <p:ph type="subTitle" idx="1"/>
          </p:nvPr>
        </p:nvSpPr>
        <p:spPr bwMode="gray">
          <a:xfrm>
            <a:off x="296016" y="3989513"/>
            <a:ext cx="8909290" cy="539162"/>
          </a:xfrm>
        </p:spPr>
        <p:txBody>
          <a:bodyPr>
            <a:noAutofit/>
          </a:bodyPr>
          <a:lstStyle/>
          <a:p>
            <a:r>
              <a:rPr lang="de-DE" dirty="0"/>
              <a:t>T1. 2023</a:t>
            </a:r>
          </a:p>
          <a:p>
            <a:endParaRPr lang="de-DE" dirty="0"/>
          </a:p>
          <a:p>
            <a:r>
              <a:rPr lang="de-DE" dirty="0"/>
              <a:t>Dr. Steve </a:t>
            </a:r>
            <a:r>
              <a:rPr lang="de-DE" dirty="0" err="1"/>
              <a:t>McKinlay</a:t>
            </a:r>
            <a:r>
              <a:rPr lang="de-DE" dirty="0"/>
              <a:t> </a:t>
            </a:r>
          </a:p>
        </p:txBody>
      </p:sp>
      <p:sp>
        <p:nvSpPr>
          <p:cNvPr id="4" name="BainBulletsConfiguration" hidden="1"/>
          <p:cNvSpPr txBox="1"/>
          <p:nvPr/>
        </p:nvSpPr>
        <p:spPr>
          <a:xfrm>
            <a:off x="12700" y="12700"/>
            <a:ext cx="8890000" cy="107722"/>
          </a:xfrm>
          <a:prstGeom prst="rect">
            <a:avLst/>
          </a:prstGeom>
          <a:noFill/>
        </p:spPr>
        <p:txBody>
          <a:bodyPr vert="horz" wrap="square" lIns="45720" rIns="45720" rtlCol="0">
            <a:spAutoFit/>
          </a:bodyPr>
          <a:lstStyle/>
          <a:p>
            <a:endParaRPr lang="en-US" sz="100" dirty="0">
              <a:solidFill>
                <a:srgbClr val="FFFFFF"/>
              </a:solidFill>
            </a:endParaRPr>
          </a:p>
        </p:txBody>
      </p:sp>
    </p:spTree>
    <p:extLst>
      <p:ext uri="{BB962C8B-B14F-4D97-AF65-F5344CB8AC3E}">
        <p14:creationId xmlns:p14="http://schemas.microsoft.com/office/powerpoint/2010/main" val="2496476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C39D7-1492-0E45-846E-1B6A7D3A4A69}"/>
              </a:ext>
            </a:extLst>
          </p:cNvPr>
          <p:cNvSpPr>
            <a:spLocks noGrp="1"/>
          </p:cNvSpPr>
          <p:nvPr>
            <p:ph type="title"/>
          </p:nvPr>
        </p:nvSpPr>
        <p:spPr/>
        <p:txBody>
          <a:bodyPr/>
          <a:lstStyle/>
          <a:p>
            <a:r>
              <a:rPr lang="en-US" dirty="0"/>
              <a:t>Practical Wisdom Cont. </a:t>
            </a:r>
          </a:p>
        </p:txBody>
      </p:sp>
      <p:sp>
        <p:nvSpPr>
          <p:cNvPr id="3" name="TextBox 2">
            <a:extLst>
              <a:ext uri="{FF2B5EF4-FFF2-40B4-BE49-F238E27FC236}">
                <a16:creationId xmlns:a16="http://schemas.microsoft.com/office/drawing/2014/main" id="{033DAC9C-DFB5-8248-9874-E02FE3B9055A}"/>
              </a:ext>
            </a:extLst>
          </p:cNvPr>
          <p:cNvSpPr txBox="1"/>
          <p:nvPr/>
        </p:nvSpPr>
        <p:spPr>
          <a:xfrm>
            <a:off x="318977" y="1169581"/>
            <a:ext cx="9016409" cy="5109091"/>
          </a:xfrm>
          <a:prstGeom prst="rect">
            <a:avLst/>
          </a:prstGeom>
          <a:noFill/>
        </p:spPr>
        <p:txBody>
          <a:bodyPr wrap="square" lIns="45720" rIns="45720" rtlCol="0">
            <a:spAutoFit/>
          </a:bodyPr>
          <a:lstStyle/>
          <a:p>
            <a:r>
              <a:rPr lang="en-US" sz="1700" dirty="0"/>
              <a:t>Generally good intentions are intentions to act well or “do the right thing” so we can say practical wisdom is the knowledge or understanding that enables its possessor, </a:t>
            </a:r>
            <a:r>
              <a:rPr lang="en-US" sz="1700" i="1" dirty="0"/>
              <a:t>unlike nice kids</a:t>
            </a:r>
            <a:r>
              <a:rPr lang="en-US" sz="1700" dirty="0"/>
              <a:t>, to do just that in any given situation. </a:t>
            </a:r>
          </a:p>
          <a:p>
            <a:endParaRPr lang="en-US" sz="1700" dirty="0"/>
          </a:p>
          <a:p>
            <a:r>
              <a:rPr lang="en-US" sz="1700" i="1" dirty="0"/>
              <a:t>Two aspects of practical wisdom.</a:t>
            </a:r>
          </a:p>
          <a:p>
            <a:endParaRPr lang="en-US" sz="1700" dirty="0"/>
          </a:p>
          <a:p>
            <a:r>
              <a:rPr lang="en-US" sz="1700" b="1" dirty="0"/>
              <a:t>Firstly</a:t>
            </a:r>
            <a:r>
              <a:rPr lang="en-US" sz="1700" dirty="0"/>
              <a:t> it is generally characteristically related to life experience.  So involves certain features of certain actions and the people involved that children or adolescents are notoriously clueless about precisely because they are inexperienced. </a:t>
            </a:r>
          </a:p>
          <a:p>
            <a:endParaRPr lang="en-US" sz="1700" dirty="0"/>
          </a:p>
          <a:p>
            <a:r>
              <a:rPr lang="en-US" sz="1700" b="1" dirty="0"/>
              <a:t>Secondly</a:t>
            </a:r>
            <a:r>
              <a:rPr lang="en-US" sz="1700" dirty="0"/>
              <a:t>, is the wise agent’s capacity to recognize that certain features of a situation are </a:t>
            </a:r>
            <a:r>
              <a:rPr lang="en-US" sz="1700" b="1" i="1" dirty="0"/>
              <a:t>more morally relevant </a:t>
            </a:r>
            <a:r>
              <a:rPr lang="en-US" sz="1700" dirty="0"/>
              <a:t>than others. Or indeed that a certain situation constitutes an ethical issue that requires consideration. </a:t>
            </a:r>
          </a:p>
          <a:p>
            <a:endParaRPr lang="en-US" sz="1700" dirty="0"/>
          </a:p>
          <a:p>
            <a:r>
              <a:rPr lang="en-US" sz="1700" dirty="0"/>
              <a:t>These two aspects coalesce </a:t>
            </a:r>
            <a:r>
              <a:rPr lang="en-NZ" sz="1700" dirty="0"/>
              <a:t>in the description of the practically wise as those who understand what is truly worthwhile, truly important, and thereby truly advantageous in life, who know, in short, how to live well.</a:t>
            </a:r>
            <a:endParaRPr lang="en-US" sz="1700" dirty="0"/>
          </a:p>
          <a:p>
            <a:endParaRPr lang="en-US" sz="2000" dirty="0"/>
          </a:p>
        </p:txBody>
      </p:sp>
    </p:spTree>
    <p:extLst>
      <p:ext uri="{BB962C8B-B14F-4D97-AF65-F5344CB8AC3E}">
        <p14:creationId xmlns:p14="http://schemas.microsoft.com/office/powerpoint/2010/main" val="416129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CBF2-BE00-6647-A35C-BF92306B7F69}"/>
              </a:ext>
            </a:extLst>
          </p:cNvPr>
          <p:cNvSpPr>
            <a:spLocks noGrp="1"/>
          </p:cNvSpPr>
          <p:nvPr>
            <p:ph type="title"/>
          </p:nvPr>
        </p:nvSpPr>
        <p:spPr/>
        <p:txBody>
          <a:bodyPr/>
          <a:lstStyle/>
          <a:p>
            <a:r>
              <a:rPr lang="en-US" dirty="0"/>
              <a:t>Some varieties of Virtue Ethics. </a:t>
            </a:r>
          </a:p>
        </p:txBody>
      </p:sp>
      <p:sp>
        <p:nvSpPr>
          <p:cNvPr id="3" name="TextBox 2">
            <a:extLst>
              <a:ext uri="{FF2B5EF4-FFF2-40B4-BE49-F238E27FC236}">
                <a16:creationId xmlns:a16="http://schemas.microsoft.com/office/drawing/2014/main" id="{068BCA90-B18D-3349-A9B8-CDD35F7E9124}"/>
              </a:ext>
            </a:extLst>
          </p:cNvPr>
          <p:cNvSpPr txBox="1"/>
          <p:nvPr/>
        </p:nvSpPr>
        <p:spPr>
          <a:xfrm>
            <a:off x="340242" y="1222744"/>
            <a:ext cx="9250325" cy="3170099"/>
          </a:xfrm>
          <a:prstGeom prst="rect">
            <a:avLst/>
          </a:prstGeom>
          <a:noFill/>
        </p:spPr>
        <p:txBody>
          <a:bodyPr wrap="square" lIns="45720" rIns="45720" rtlCol="0">
            <a:spAutoFit/>
          </a:bodyPr>
          <a:lstStyle/>
          <a:p>
            <a:r>
              <a:rPr lang="en-US" sz="2000" dirty="0"/>
              <a:t>While all virtue ethicists agree that virtues are central, and practical wisdom is required there are some variations. </a:t>
            </a:r>
          </a:p>
          <a:p>
            <a:endParaRPr lang="en-US" sz="2000" dirty="0"/>
          </a:p>
          <a:p>
            <a:r>
              <a:rPr lang="en-US" sz="2000" dirty="0"/>
              <a:t>We’ll (very briefly) look at these;</a:t>
            </a:r>
          </a:p>
          <a:p>
            <a:endParaRPr lang="en-US" sz="2000" dirty="0"/>
          </a:p>
          <a:p>
            <a:pPr marL="342900" indent="-342900">
              <a:buFont typeface="Arial" panose="020B0604020202020204" pitchFamily="34" charset="0"/>
              <a:buChar char="•"/>
            </a:pPr>
            <a:r>
              <a:rPr lang="en-US" sz="2000" dirty="0" err="1"/>
              <a:t>Eudaimonist</a:t>
            </a:r>
            <a:r>
              <a:rPr lang="en-US" sz="2000" dirty="0"/>
              <a:t> virtue ethics</a:t>
            </a:r>
          </a:p>
          <a:p>
            <a:pPr marL="342900" indent="-342900">
              <a:buFont typeface="Arial" panose="020B0604020202020204" pitchFamily="34" charset="0"/>
              <a:buChar char="•"/>
            </a:pPr>
            <a:r>
              <a:rPr lang="en-US" sz="2000" dirty="0"/>
              <a:t>Agent based approaches</a:t>
            </a:r>
          </a:p>
          <a:p>
            <a:pPr marL="342900" indent="-342900">
              <a:buFont typeface="Arial" panose="020B0604020202020204" pitchFamily="34" charset="0"/>
              <a:buChar char="•"/>
            </a:pPr>
            <a:r>
              <a:rPr lang="en-US" sz="2000" dirty="0" err="1"/>
              <a:t>Exemplarist</a:t>
            </a:r>
            <a:r>
              <a:rPr lang="en-US" sz="2000" dirty="0"/>
              <a:t> virtue ethics</a:t>
            </a:r>
          </a:p>
          <a:p>
            <a:pPr marL="342900" indent="-342900">
              <a:buFont typeface="Arial" panose="020B0604020202020204" pitchFamily="34" charset="0"/>
              <a:buChar char="•"/>
            </a:pPr>
            <a:r>
              <a:rPr lang="en-US" sz="2000" dirty="0"/>
              <a:t>Target-</a:t>
            </a:r>
            <a:r>
              <a:rPr lang="en-US" sz="2000" dirty="0" err="1"/>
              <a:t>centred</a:t>
            </a:r>
            <a:r>
              <a:rPr lang="en-US" sz="2000" dirty="0"/>
              <a:t> and, </a:t>
            </a:r>
          </a:p>
          <a:p>
            <a:pPr marL="342900" indent="-342900">
              <a:buFont typeface="Arial" panose="020B0604020202020204" pitchFamily="34" charset="0"/>
              <a:buChar char="•"/>
            </a:pPr>
            <a:r>
              <a:rPr lang="en-US" sz="2000" dirty="0" err="1"/>
              <a:t>Platonistic</a:t>
            </a:r>
            <a:r>
              <a:rPr lang="en-US" sz="2000" dirty="0"/>
              <a:t> virtue ethics. </a:t>
            </a:r>
          </a:p>
        </p:txBody>
      </p:sp>
    </p:spTree>
    <p:extLst>
      <p:ext uri="{BB962C8B-B14F-4D97-AF65-F5344CB8AC3E}">
        <p14:creationId xmlns:p14="http://schemas.microsoft.com/office/powerpoint/2010/main" val="1331155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6C37-4932-0144-AF3C-3A74CA09F950}"/>
              </a:ext>
            </a:extLst>
          </p:cNvPr>
          <p:cNvSpPr>
            <a:spLocks noGrp="1"/>
          </p:cNvSpPr>
          <p:nvPr>
            <p:ph type="title"/>
          </p:nvPr>
        </p:nvSpPr>
        <p:spPr/>
        <p:txBody>
          <a:bodyPr/>
          <a:lstStyle/>
          <a:p>
            <a:r>
              <a:rPr lang="en-NZ" i="1" dirty="0"/>
              <a:t>Eudaimonia</a:t>
            </a:r>
            <a:r>
              <a:rPr lang="en-US" dirty="0"/>
              <a:t> and ethics.</a:t>
            </a:r>
          </a:p>
        </p:txBody>
      </p:sp>
      <p:sp>
        <p:nvSpPr>
          <p:cNvPr id="3" name="TextBox 2">
            <a:extLst>
              <a:ext uri="{FF2B5EF4-FFF2-40B4-BE49-F238E27FC236}">
                <a16:creationId xmlns:a16="http://schemas.microsoft.com/office/drawing/2014/main" id="{ACBAEF08-AFAA-CF4F-AF94-2727345DEBF6}"/>
              </a:ext>
            </a:extLst>
          </p:cNvPr>
          <p:cNvSpPr txBox="1"/>
          <p:nvPr/>
        </p:nvSpPr>
        <p:spPr>
          <a:xfrm>
            <a:off x="297712" y="1212112"/>
            <a:ext cx="9205548" cy="4985980"/>
          </a:xfrm>
          <a:prstGeom prst="rect">
            <a:avLst/>
          </a:prstGeom>
          <a:noFill/>
        </p:spPr>
        <p:txBody>
          <a:bodyPr wrap="square" lIns="45720" rIns="45720" rtlCol="0">
            <a:spAutoFit/>
          </a:bodyPr>
          <a:lstStyle/>
          <a:p>
            <a:r>
              <a:rPr lang="en-NZ" dirty="0"/>
              <a:t>A term used in Greek moral philosophy, translated as “happiness” or “flourishing” and occasionally as “well-being.” </a:t>
            </a:r>
          </a:p>
          <a:p>
            <a:endParaRPr lang="en-NZ" sz="2000" dirty="0"/>
          </a:p>
          <a:p>
            <a:r>
              <a:rPr lang="en-NZ" sz="2000" dirty="0"/>
              <a:t>Of course, happiness is a value-laden term, true or real happiness, or the sort of happiness worth having are all to an extent subjective (and often related to non-moral desires). (Recall this problem when studying Utilitarianism)</a:t>
            </a:r>
          </a:p>
          <a:p>
            <a:endParaRPr lang="en-NZ" sz="2000" dirty="0"/>
          </a:p>
          <a:p>
            <a:r>
              <a:rPr lang="en-NZ" sz="2000" dirty="0"/>
              <a:t>And there has been substantial disagreement between people with different views about a good human life that cannot be resolved by appeal to some objective standard. </a:t>
            </a:r>
          </a:p>
          <a:p>
            <a:endParaRPr lang="en-NZ" sz="2000" dirty="0"/>
          </a:p>
          <a:p>
            <a:r>
              <a:rPr lang="en-NZ" sz="2000" dirty="0"/>
              <a:t>However, most virtue ethicists agree that living a virtuous life is necessary for eudaimonia. So, in order to live a good life, flourish and be happy is just to live a </a:t>
            </a:r>
            <a:r>
              <a:rPr lang="en-NZ" sz="2000" dirty="0">
                <a:solidFill>
                  <a:srgbClr val="FF0000"/>
                </a:solidFill>
              </a:rPr>
              <a:t>virtuous</a:t>
            </a:r>
            <a:r>
              <a:rPr lang="en-NZ" sz="2000" dirty="0"/>
              <a:t> life.  </a:t>
            </a:r>
          </a:p>
          <a:p>
            <a:endParaRPr lang="en-US" sz="2000" dirty="0"/>
          </a:p>
        </p:txBody>
      </p:sp>
    </p:spTree>
    <p:extLst>
      <p:ext uri="{BB962C8B-B14F-4D97-AF65-F5344CB8AC3E}">
        <p14:creationId xmlns:p14="http://schemas.microsoft.com/office/powerpoint/2010/main" val="2687683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67F0-AB06-164B-BDC8-830C1A08525A}"/>
              </a:ext>
            </a:extLst>
          </p:cNvPr>
          <p:cNvSpPr>
            <a:spLocks noGrp="1"/>
          </p:cNvSpPr>
          <p:nvPr>
            <p:ph type="title"/>
          </p:nvPr>
        </p:nvSpPr>
        <p:spPr/>
        <p:txBody>
          <a:bodyPr/>
          <a:lstStyle/>
          <a:p>
            <a:r>
              <a:rPr lang="en-US" dirty="0"/>
              <a:t>Agent-Based approaches </a:t>
            </a:r>
          </a:p>
        </p:txBody>
      </p:sp>
      <p:sp>
        <p:nvSpPr>
          <p:cNvPr id="3" name="TextBox 2">
            <a:extLst>
              <a:ext uri="{FF2B5EF4-FFF2-40B4-BE49-F238E27FC236}">
                <a16:creationId xmlns:a16="http://schemas.microsoft.com/office/drawing/2014/main" id="{56C0FFB9-BDF3-4449-A6CB-4F23CFC7EA43}"/>
              </a:ext>
            </a:extLst>
          </p:cNvPr>
          <p:cNvSpPr txBox="1"/>
          <p:nvPr/>
        </p:nvSpPr>
        <p:spPr>
          <a:xfrm>
            <a:off x="287209" y="1275907"/>
            <a:ext cx="9112102" cy="4708981"/>
          </a:xfrm>
          <a:prstGeom prst="rect">
            <a:avLst/>
          </a:prstGeom>
          <a:noFill/>
        </p:spPr>
        <p:txBody>
          <a:bodyPr wrap="square" lIns="45720" rIns="45720" rtlCol="0">
            <a:spAutoFit/>
          </a:bodyPr>
          <a:lstStyle/>
          <a:p>
            <a:r>
              <a:rPr lang="en-US" sz="2000" dirty="0"/>
              <a:t>Rather than deriving moral value from </a:t>
            </a:r>
            <a:r>
              <a:rPr lang="en-NZ" sz="2000" i="1" dirty="0"/>
              <a:t>eudaimonia </a:t>
            </a:r>
            <a:r>
              <a:rPr lang="en-NZ" sz="2000" dirty="0"/>
              <a:t>Agent-based virtue ethicists argue that the moral value is explained in terms of </a:t>
            </a:r>
            <a:r>
              <a:rPr lang="en-NZ" sz="2000" i="1" dirty="0"/>
              <a:t>the motivational or dispositional qualities of the moral agent. </a:t>
            </a:r>
          </a:p>
          <a:p>
            <a:endParaRPr lang="en-NZ" sz="2000" dirty="0"/>
          </a:p>
          <a:p>
            <a:r>
              <a:rPr lang="en-NZ" sz="2000" dirty="0"/>
              <a:t>In this sense, rightness or wrongness can be explained in terms of the </a:t>
            </a:r>
            <a:r>
              <a:rPr lang="en-NZ" sz="2000" i="1" dirty="0"/>
              <a:t>motivations</a:t>
            </a:r>
            <a:r>
              <a:rPr lang="en-NZ" sz="2000" dirty="0"/>
              <a:t> of the individual involved.  </a:t>
            </a:r>
          </a:p>
          <a:p>
            <a:endParaRPr lang="en-NZ" sz="2000" dirty="0"/>
          </a:p>
          <a:p>
            <a:r>
              <a:rPr lang="en-NZ" sz="2000" dirty="0" err="1"/>
              <a:t>Zagzebski</a:t>
            </a:r>
            <a:r>
              <a:rPr lang="en-NZ" sz="2000" dirty="0"/>
              <a:t> (2004) defines right and wrong actions with reference to the emotions, motives, and dispositions of virtuous, or vicious agents. </a:t>
            </a:r>
          </a:p>
          <a:p>
            <a:endParaRPr lang="en-NZ" sz="2000" dirty="0"/>
          </a:p>
          <a:p>
            <a:r>
              <a:rPr lang="en-NZ" sz="2000" dirty="0"/>
              <a:t>The goodness of action </a:t>
            </a:r>
            <a:r>
              <a:rPr lang="en-NZ" sz="2000" i="1" dirty="0"/>
              <a:t>A</a:t>
            </a:r>
            <a:r>
              <a:rPr lang="en-NZ" sz="2000" dirty="0"/>
              <a:t>, for example, is derived from the agent’s </a:t>
            </a:r>
            <a:r>
              <a:rPr lang="en-NZ" sz="2000" dirty="0">
                <a:solidFill>
                  <a:srgbClr val="FF0000"/>
                </a:solidFill>
              </a:rPr>
              <a:t>motives</a:t>
            </a:r>
            <a:r>
              <a:rPr lang="en-NZ" sz="2000" dirty="0"/>
              <a:t> when she performs </a:t>
            </a:r>
            <a:r>
              <a:rPr lang="en-NZ" sz="2000" i="1" dirty="0"/>
              <a:t>A</a:t>
            </a:r>
            <a:r>
              <a:rPr lang="en-NZ" sz="2000" dirty="0"/>
              <a:t>. If those </a:t>
            </a:r>
            <a:r>
              <a:rPr lang="en-NZ" sz="2000" i="1" dirty="0"/>
              <a:t>motives</a:t>
            </a:r>
            <a:r>
              <a:rPr lang="en-NZ" sz="2000" dirty="0"/>
              <a:t> are good then the action is good, if not then such actions would not  be deemed morally “good”. </a:t>
            </a:r>
            <a:endParaRPr lang="en-US" sz="2000" dirty="0"/>
          </a:p>
        </p:txBody>
      </p:sp>
    </p:spTree>
    <p:extLst>
      <p:ext uri="{BB962C8B-B14F-4D97-AF65-F5344CB8AC3E}">
        <p14:creationId xmlns:p14="http://schemas.microsoft.com/office/powerpoint/2010/main" val="3900498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1808-0FD8-E942-A3E9-03AF5062F504}"/>
              </a:ext>
            </a:extLst>
          </p:cNvPr>
          <p:cNvSpPr>
            <a:spLocks noGrp="1"/>
          </p:cNvSpPr>
          <p:nvPr>
            <p:ph type="title"/>
          </p:nvPr>
        </p:nvSpPr>
        <p:spPr/>
        <p:txBody>
          <a:bodyPr/>
          <a:lstStyle/>
          <a:p>
            <a:r>
              <a:rPr lang="en-NZ" dirty="0" err="1"/>
              <a:t>Exemplarist</a:t>
            </a:r>
            <a:r>
              <a:rPr lang="en-US" dirty="0"/>
              <a:t> accounts </a:t>
            </a:r>
          </a:p>
        </p:txBody>
      </p:sp>
      <p:sp>
        <p:nvSpPr>
          <p:cNvPr id="3" name="TextBox 2">
            <a:extLst>
              <a:ext uri="{FF2B5EF4-FFF2-40B4-BE49-F238E27FC236}">
                <a16:creationId xmlns:a16="http://schemas.microsoft.com/office/drawing/2014/main" id="{92EB626A-4433-544B-BFFC-2973DB2219BA}"/>
              </a:ext>
            </a:extLst>
          </p:cNvPr>
          <p:cNvSpPr txBox="1"/>
          <p:nvPr/>
        </p:nvSpPr>
        <p:spPr>
          <a:xfrm>
            <a:off x="553207" y="1381920"/>
            <a:ext cx="9154632" cy="5478423"/>
          </a:xfrm>
          <a:prstGeom prst="rect">
            <a:avLst/>
          </a:prstGeom>
          <a:noFill/>
        </p:spPr>
        <p:txBody>
          <a:bodyPr wrap="square" lIns="45720" rIns="45720" rtlCol="0">
            <a:spAutoFit/>
          </a:bodyPr>
          <a:lstStyle/>
          <a:p>
            <a:r>
              <a:rPr lang="en-US" sz="2000" dirty="0"/>
              <a:t>A variation to agent-based are </a:t>
            </a:r>
            <a:r>
              <a:rPr lang="en-US" sz="2000" dirty="0" err="1"/>
              <a:t>exemplarist</a:t>
            </a:r>
            <a:r>
              <a:rPr lang="en-US" sz="2000" dirty="0"/>
              <a:t> accounts. (</a:t>
            </a:r>
            <a:r>
              <a:rPr lang="en-US" sz="2000" i="1" dirty="0"/>
              <a:t>exemplar = the best example of something</a:t>
            </a:r>
            <a:r>
              <a:rPr lang="en-US" sz="2000" dirty="0"/>
              <a:t>) </a:t>
            </a:r>
          </a:p>
          <a:p>
            <a:endParaRPr lang="en-US" sz="2000" dirty="0"/>
          </a:p>
          <a:p>
            <a:r>
              <a:rPr lang="en-NZ" sz="2000" dirty="0"/>
              <a:t>We can identify exemplars via our emotion of admiration. </a:t>
            </a:r>
          </a:p>
          <a:p>
            <a:endParaRPr lang="en-US" sz="2000" dirty="0"/>
          </a:p>
          <a:p>
            <a:r>
              <a:rPr lang="en-US" sz="2000" dirty="0"/>
              <a:t>A</a:t>
            </a:r>
            <a:r>
              <a:rPr lang="en-NZ" dirty="0"/>
              <a:t>s we observe the people around us, we might find ourselves wanting to be like some of them (in at least some respects) and not wanting to be like others. </a:t>
            </a:r>
          </a:p>
          <a:p>
            <a:endParaRPr lang="en-NZ" dirty="0"/>
          </a:p>
          <a:p>
            <a:r>
              <a:rPr lang="en-NZ" dirty="0"/>
              <a:t>The former provide us with positive exemplars and the latter with negative exemplars. </a:t>
            </a:r>
          </a:p>
          <a:p>
            <a:endParaRPr lang="en-NZ" dirty="0"/>
          </a:p>
          <a:p>
            <a:r>
              <a:rPr lang="en-NZ" dirty="0"/>
              <a:t>According to the </a:t>
            </a:r>
            <a:r>
              <a:rPr lang="en-NZ" i="1" dirty="0" err="1"/>
              <a:t>exemplarist</a:t>
            </a:r>
            <a:r>
              <a:rPr lang="en-NZ" dirty="0"/>
              <a:t>, our moral system rests on our basic propensity to take a liking (or disliking) to exemplars. </a:t>
            </a:r>
          </a:p>
          <a:p>
            <a:endParaRPr lang="en-NZ" dirty="0"/>
          </a:p>
          <a:p>
            <a:r>
              <a:rPr lang="en-NZ" dirty="0"/>
              <a:t>Can you provide any examples? </a:t>
            </a:r>
          </a:p>
          <a:p>
            <a:endParaRPr lang="en-NZ" sz="2000" dirty="0"/>
          </a:p>
          <a:p>
            <a:endParaRPr lang="en-US" sz="2000" dirty="0"/>
          </a:p>
        </p:txBody>
      </p:sp>
    </p:spTree>
    <p:extLst>
      <p:ext uri="{BB962C8B-B14F-4D97-AF65-F5344CB8AC3E}">
        <p14:creationId xmlns:p14="http://schemas.microsoft.com/office/powerpoint/2010/main" val="3799863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4A1F0-8E2D-C64D-BB80-99361299FBDA}"/>
              </a:ext>
            </a:extLst>
          </p:cNvPr>
          <p:cNvSpPr>
            <a:spLocks noGrp="1"/>
          </p:cNvSpPr>
          <p:nvPr>
            <p:ph type="title"/>
          </p:nvPr>
        </p:nvSpPr>
        <p:spPr/>
        <p:txBody>
          <a:bodyPr/>
          <a:lstStyle/>
          <a:p>
            <a:r>
              <a:rPr lang="en-US" dirty="0"/>
              <a:t>Target Centered Virtue Ethics</a:t>
            </a:r>
          </a:p>
        </p:txBody>
      </p:sp>
      <p:sp>
        <p:nvSpPr>
          <p:cNvPr id="3" name="TextBox 2">
            <a:extLst>
              <a:ext uri="{FF2B5EF4-FFF2-40B4-BE49-F238E27FC236}">
                <a16:creationId xmlns:a16="http://schemas.microsoft.com/office/drawing/2014/main" id="{9FBB43BD-21C2-734A-9EEF-8F8C5CABCF3A}"/>
              </a:ext>
            </a:extLst>
          </p:cNvPr>
          <p:cNvSpPr txBox="1"/>
          <p:nvPr/>
        </p:nvSpPr>
        <p:spPr>
          <a:xfrm>
            <a:off x="138223" y="1148316"/>
            <a:ext cx="9409814" cy="4539704"/>
          </a:xfrm>
          <a:prstGeom prst="rect">
            <a:avLst/>
          </a:prstGeom>
          <a:noFill/>
        </p:spPr>
        <p:txBody>
          <a:bodyPr wrap="square" lIns="45720" rIns="45720" rtlCol="0">
            <a:spAutoFit/>
          </a:bodyPr>
          <a:lstStyle/>
          <a:p>
            <a:r>
              <a:rPr lang="en-US" sz="2000" dirty="0"/>
              <a:t>The target-centered approach emerged in the early 2000s by Christine Swanton.  </a:t>
            </a:r>
          </a:p>
          <a:p>
            <a:endParaRPr lang="en-US" sz="2000" dirty="0"/>
          </a:p>
          <a:p>
            <a:r>
              <a:rPr lang="en-NZ" dirty="0"/>
              <a:t>We already have a passable idea of which traits are virtues and what they involve. (Integrity, honesty, courage etc..) </a:t>
            </a:r>
          </a:p>
          <a:p>
            <a:endParaRPr lang="en-NZ" dirty="0"/>
          </a:p>
          <a:p>
            <a:r>
              <a:rPr lang="en-NZ" dirty="0"/>
              <a:t>This understanding can be clarified and improved, and it is one of the tasks of the virtue ethicist to help us do precisely that.</a:t>
            </a:r>
          </a:p>
          <a:p>
            <a:endParaRPr lang="en-NZ" sz="2000" dirty="0"/>
          </a:p>
          <a:p>
            <a:r>
              <a:rPr lang="en-NZ" dirty="0"/>
              <a:t>The target-</a:t>
            </a:r>
            <a:r>
              <a:rPr lang="en-NZ" dirty="0" err="1"/>
              <a:t>centered</a:t>
            </a:r>
            <a:r>
              <a:rPr lang="en-NZ" dirty="0"/>
              <a:t> view begins where most ethics students find themselves, namely, with the idea that generosity, courage, self-discipline, compassion, and the like get a tick of approval. </a:t>
            </a:r>
          </a:p>
          <a:p>
            <a:endParaRPr lang="en-NZ" dirty="0"/>
          </a:p>
          <a:p>
            <a:r>
              <a:rPr lang="en-NZ" dirty="0"/>
              <a:t>It then examines what these traits involve. For example, what would we need to do to be a </a:t>
            </a:r>
            <a:r>
              <a:rPr lang="en-NZ" i="1" dirty="0"/>
              <a:t>courageous</a:t>
            </a:r>
            <a:r>
              <a:rPr lang="en-NZ" dirty="0"/>
              <a:t> person in a certain situation. </a:t>
            </a:r>
            <a:endParaRPr lang="en-US" sz="2000" dirty="0"/>
          </a:p>
        </p:txBody>
      </p:sp>
    </p:spTree>
    <p:extLst>
      <p:ext uri="{BB962C8B-B14F-4D97-AF65-F5344CB8AC3E}">
        <p14:creationId xmlns:p14="http://schemas.microsoft.com/office/powerpoint/2010/main" val="3037918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C780-A200-144C-BC03-4FBE74BBF0E1}"/>
              </a:ext>
            </a:extLst>
          </p:cNvPr>
          <p:cNvSpPr>
            <a:spLocks noGrp="1"/>
          </p:cNvSpPr>
          <p:nvPr>
            <p:ph type="title"/>
          </p:nvPr>
        </p:nvSpPr>
        <p:spPr/>
        <p:txBody>
          <a:bodyPr/>
          <a:lstStyle/>
          <a:p>
            <a:r>
              <a:rPr lang="en-US" dirty="0" err="1"/>
              <a:t>Platonistic</a:t>
            </a:r>
            <a:r>
              <a:rPr lang="en-US" dirty="0"/>
              <a:t> (Socratic?) Virtue Ethics </a:t>
            </a:r>
          </a:p>
        </p:txBody>
      </p:sp>
      <p:pic>
        <p:nvPicPr>
          <p:cNvPr id="3" name="Picture 2">
            <a:extLst>
              <a:ext uri="{FF2B5EF4-FFF2-40B4-BE49-F238E27FC236}">
                <a16:creationId xmlns:a16="http://schemas.microsoft.com/office/drawing/2014/main" id="{9AF2BA9B-8224-1E48-A444-2038EFD64B14}"/>
              </a:ext>
            </a:extLst>
          </p:cNvPr>
          <p:cNvPicPr>
            <a:picLocks noChangeAspect="1"/>
          </p:cNvPicPr>
          <p:nvPr/>
        </p:nvPicPr>
        <p:blipFill>
          <a:blip r:embed="rId2"/>
          <a:stretch>
            <a:fillRect/>
          </a:stretch>
        </p:blipFill>
        <p:spPr>
          <a:xfrm>
            <a:off x="6354500" y="1323753"/>
            <a:ext cx="3148760" cy="3428999"/>
          </a:xfrm>
          <a:prstGeom prst="rect">
            <a:avLst/>
          </a:prstGeom>
        </p:spPr>
      </p:pic>
      <p:sp>
        <p:nvSpPr>
          <p:cNvPr id="4" name="TextBox 3">
            <a:extLst>
              <a:ext uri="{FF2B5EF4-FFF2-40B4-BE49-F238E27FC236}">
                <a16:creationId xmlns:a16="http://schemas.microsoft.com/office/drawing/2014/main" id="{10137138-8367-F243-B13A-D1DC1FB9C20D}"/>
              </a:ext>
            </a:extLst>
          </p:cNvPr>
          <p:cNvSpPr txBox="1"/>
          <p:nvPr/>
        </p:nvSpPr>
        <p:spPr>
          <a:xfrm>
            <a:off x="183260" y="1190847"/>
            <a:ext cx="5994256" cy="4262705"/>
          </a:xfrm>
          <a:prstGeom prst="rect">
            <a:avLst/>
          </a:prstGeom>
          <a:noFill/>
        </p:spPr>
        <p:txBody>
          <a:bodyPr wrap="square" lIns="45720" rIns="45720" rtlCol="0">
            <a:spAutoFit/>
          </a:bodyPr>
          <a:lstStyle/>
          <a:p>
            <a:r>
              <a:rPr lang="en-NZ" dirty="0"/>
              <a:t>Socrates himself never wrote anything down so we rely upon Plato’s (~470BC – 399BC) dialogues to understand this era in moral philosophy.  </a:t>
            </a:r>
          </a:p>
          <a:p>
            <a:endParaRPr lang="en-NZ" dirty="0"/>
          </a:p>
          <a:p>
            <a:r>
              <a:rPr lang="en-NZ" dirty="0"/>
              <a:t>In his dialogues he devotes a great deal of time to asking his fellow Athenians to explain the nature of virtues like justice, courage, piety, and wisdom. </a:t>
            </a:r>
          </a:p>
          <a:p>
            <a:endParaRPr lang="en-US" sz="2000" dirty="0"/>
          </a:p>
          <a:p>
            <a:r>
              <a:rPr lang="en-US" sz="2000" dirty="0"/>
              <a:t>The idea is that attention to our own desires, passions and thoughts skews our perspective of the world around us and blinds us to what is good.</a:t>
            </a:r>
          </a:p>
        </p:txBody>
      </p:sp>
      <p:sp>
        <p:nvSpPr>
          <p:cNvPr id="7" name="TextBox 6">
            <a:extLst>
              <a:ext uri="{FF2B5EF4-FFF2-40B4-BE49-F238E27FC236}">
                <a16:creationId xmlns:a16="http://schemas.microsoft.com/office/drawing/2014/main" id="{60EA22C8-5AE4-1142-9D59-01BE354B0027}"/>
              </a:ext>
            </a:extLst>
          </p:cNvPr>
          <p:cNvSpPr txBox="1"/>
          <p:nvPr/>
        </p:nvSpPr>
        <p:spPr>
          <a:xfrm>
            <a:off x="183260" y="5534247"/>
            <a:ext cx="9237446" cy="969496"/>
          </a:xfrm>
          <a:prstGeom prst="rect">
            <a:avLst/>
          </a:prstGeom>
          <a:noFill/>
        </p:spPr>
        <p:txBody>
          <a:bodyPr wrap="square" lIns="45720" rIns="45720" rtlCol="0">
            <a:spAutoFit/>
          </a:bodyPr>
          <a:lstStyle/>
          <a:p>
            <a:r>
              <a:rPr lang="en-NZ" i="1" dirty="0"/>
              <a:t>Goodness</a:t>
            </a:r>
            <a:r>
              <a:rPr lang="en-NZ" dirty="0"/>
              <a:t> provides the normative foundation. This differs from, for example, deontological ethics because in virtue ethics, duty or obligation is considered secondary. </a:t>
            </a:r>
            <a:endParaRPr lang="en-US" sz="2000" dirty="0"/>
          </a:p>
        </p:txBody>
      </p:sp>
    </p:spTree>
    <p:extLst>
      <p:ext uri="{BB962C8B-B14F-4D97-AF65-F5344CB8AC3E}">
        <p14:creationId xmlns:p14="http://schemas.microsoft.com/office/powerpoint/2010/main" val="2466660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57BF8-D71C-5241-88ED-BE98A1D5E0BF}"/>
              </a:ext>
            </a:extLst>
          </p:cNvPr>
          <p:cNvSpPr>
            <a:spLocks noGrp="1"/>
          </p:cNvSpPr>
          <p:nvPr>
            <p:ph type="title"/>
          </p:nvPr>
        </p:nvSpPr>
        <p:spPr/>
        <p:txBody>
          <a:bodyPr/>
          <a:lstStyle/>
          <a:p>
            <a:r>
              <a:rPr lang="en-US" dirty="0"/>
              <a:t>Developing Virtues</a:t>
            </a:r>
          </a:p>
        </p:txBody>
      </p:sp>
      <p:sp>
        <p:nvSpPr>
          <p:cNvPr id="3" name="TextBox 2">
            <a:extLst>
              <a:ext uri="{FF2B5EF4-FFF2-40B4-BE49-F238E27FC236}">
                <a16:creationId xmlns:a16="http://schemas.microsoft.com/office/drawing/2014/main" id="{24587BED-F248-4746-86B5-E9B23F0C7E89}"/>
              </a:ext>
            </a:extLst>
          </p:cNvPr>
          <p:cNvSpPr txBox="1"/>
          <p:nvPr/>
        </p:nvSpPr>
        <p:spPr>
          <a:xfrm>
            <a:off x="340242" y="1297172"/>
            <a:ext cx="9163018" cy="5124480"/>
          </a:xfrm>
          <a:prstGeom prst="rect">
            <a:avLst/>
          </a:prstGeom>
          <a:noFill/>
        </p:spPr>
        <p:txBody>
          <a:bodyPr wrap="square" lIns="45720" rIns="45720" rtlCol="0">
            <a:spAutoFit/>
          </a:bodyPr>
          <a:lstStyle/>
          <a:p>
            <a:r>
              <a:rPr lang="en-US" sz="2000" dirty="0"/>
              <a:t>Regardless of the variations – it’s clear that </a:t>
            </a:r>
            <a:r>
              <a:rPr lang="en-US" sz="2000" dirty="0">
                <a:solidFill>
                  <a:srgbClr val="0070C0"/>
                </a:solidFill>
              </a:rPr>
              <a:t>virtues</a:t>
            </a:r>
            <a:r>
              <a:rPr lang="en-US" sz="2000" dirty="0"/>
              <a:t> themselves are at the </a:t>
            </a:r>
            <a:r>
              <a:rPr lang="en-US" sz="2000" dirty="0" err="1"/>
              <a:t>centre</a:t>
            </a:r>
            <a:r>
              <a:rPr lang="en-US" sz="2000" dirty="0"/>
              <a:t> of virtue ethics. </a:t>
            </a:r>
          </a:p>
          <a:p>
            <a:endParaRPr lang="en-US" sz="2000" dirty="0"/>
          </a:p>
          <a:p>
            <a:r>
              <a:rPr lang="en-US" sz="2000" dirty="0"/>
              <a:t>Developing virtues require practice. </a:t>
            </a:r>
          </a:p>
          <a:p>
            <a:endParaRPr lang="en-NZ" dirty="0"/>
          </a:p>
          <a:p>
            <a:r>
              <a:rPr lang="en-NZ" dirty="0"/>
              <a:t>To become a person of good character, you must act in ways in which a person of good character would act. However, a person cannot do this through blind imitation.</a:t>
            </a:r>
          </a:p>
          <a:p>
            <a:endParaRPr lang="en-NZ" dirty="0"/>
          </a:p>
          <a:p>
            <a:r>
              <a:rPr lang="en-NZ" dirty="0"/>
              <a:t>“Your progress or lack of it towards virtue depends on your success or otherwise in reflecting on the values in terms of which you have been educated. Merely conforming to your community’s values could never produce virtue; for that, you need to reflect on them in a way which is unifying and also critical.” (Annas, 2000)</a:t>
            </a:r>
          </a:p>
          <a:p>
            <a:endParaRPr lang="en-NZ" dirty="0"/>
          </a:p>
          <a:p>
            <a:r>
              <a:rPr lang="en-NZ" dirty="0"/>
              <a:t>To me this suggests virtue ethics is a kind of mindfulness approach to ethics.</a:t>
            </a:r>
          </a:p>
        </p:txBody>
      </p:sp>
    </p:spTree>
    <p:extLst>
      <p:ext uri="{BB962C8B-B14F-4D97-AF65-F5344CB8AC3E}">
        <p14:creationId xmlns:p14="http://schemas.microsoft.com/office/powerpoint/2010/main" val="2995815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0DE3-8E8E-ED4D-939D-23091EA33EA3}"/>
              </a:ext>
            </a:extLst>
          </p:cNvPr>
          <p:cNvSpPr>
            <a:spLocks noGrp="1"/>
          </p:cNvSpPr>
          <p:nvPr>
            <p:ph type="title"/>
          </p:nvPr>
        </p:nvSpPr>
        <p:spPr/>
        <p:txBody>
          <a:bodyPr/>
          <a:lstStyle/>
          <a:p>
            <a:r>
              <a:rPr lang="en-US" dirty="0"/>
              <a:t>Self reflection and Morality in actions</a:t>
            </a:r>
          </a:p>
        </p:txBody>
      </p:sp>
      <p:sp>
        <p:nvSpPr>
          <p:cNvPr id="3" name="TextBox 2">
            <a:extLst>
              <a:ext uri="{FF2B5EF4-FFF2-40B4-BE49-F238E27FC236}">
                <a16:creationId xmlns:a16="http://schemas.microsoft.com/office/drawing/2014/main" id="{D9B5238E-9730-3744-A849-0599B31D2D2A}"/>
              </a:ext>
            </a:extLst>
          </p:cNvPr>
          <p:cNvSpPr txBox="1"/>
          <p:nvPr/>
        </p:nvSpPr>
        <p:spPr>
          <a:xfrm>
            <a:off x="202019" y="1190847"/>
            <a:ext cx="9324753" cy="4708981"/>
          </a:xfrm>
          <a:prstGeom prst="rect">
            <a:avLst/>
          </a:prstGeom>
          <a:noFill/>
        </p:spPr>
        <p:txBody>
          <a:bodyPr wrap="square" lIns="45720" rIns="45720" rtlCol="0">
            <a:spAutoFit/>
          </a:bodyPr>
          <a:lstStyle/>
          <a:p>
            <a:r>
              <a:rPr lang="en-US" sz="2000" dirty="0"/>
              <a:t>Also evident in </a:t>
            </a:r>
            <a:r>
              <a:rPr lang="en-US" sz="2000" dirty="0" err="1"/>
              <a:t>Platonistic</a:t>
            </a:r>
            <a:r>
              <a:rPr lang="en-US" sz="2000" dirty="0"/>
              <a:t> accounts.  </a:t>
            </a:r>
          </a:p>
          <a:p>
            <a:endParaRPr lang="en-US" sz="2000" dirty="0"/>
          </a:p>
          <a:p>
            <a:r>
              <a:rPr lang="en-US" sz="2000" dirty="0"/>
              <a:t>The idea is that we need to reflect ourselves on understanding the virtues and to try to see situations in light of the virtues. </a:t>
            </a:r>
          </a:p>
          <a:p>
            <a:endParaRPr lang="en-US" sz="2000" dirty="0"/>
          </a:p>
          <a:p>
            <a:r>
              <a:rPr lang="en-US" sz="2000" dirty="0"/>
              <a:t>A morally good action is an action that a person of ideal good character would perform.</a:t>
            </a:r>
          </a:p>
          <a:p>
            <a:endParaRPr lang="en-US" sz="2000" dirty="0"/>
          </a:p>
          <a:p>
            <a:r>
              <a:rPr lang="en-US" sz="2000" dirty="0"/>
              <a:t>A morally good person has all the good virtues of character and practical wisdom. Such as, </a:t>
            </a:r>
            <a:r>
              <a:rPr lang="en-NZ" sz="2000" dirty="0"/>
              <a:t>courage, generosity, justice, honesty, compassion and good temper, among others.</a:t>
            </a:r>
          </a:p>
          <a:p>
            <a:endParaRPr lang="en-NZ" sz="2000" dirty="0"/>
          </a:p>
          <a:p>
            <a:r>
              <a:rPr lang="en-NZ" sz="2000" dirty="0"/>
              <a:t>Contrastingly, exhibiting vices is immoral, cowardice, recklessness, miserliness, profligacy, injustice, dishonesty, cruelty, bad temper, hedonism, and so on. </a:t>
            </a:r>
            <a:endParaRPr lang="en-US" sz="2000" dirty="0"/>
          </a:p>
        </p:txBody>
      </p:sp>
    </p:spTree>
    <p:extLst>
      <p:ext uri="{BB962C8B-B14F-4D97-AF65-F5344CB8AC3E}">
        <p14:creationId xmlns:p14="http://schemas.microsoft.com/office/powerpoint/2010/main" val="1593171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B6F5-C649-1E4C-A03F-E3C8B3E4B8E3}"/>
              </a:ext>
            </a:extLst>
          </p:cNvPr>
          <p:cNvSpPr>
            <a:spLocks noGrp="1"/>
          </p:cNvSpPr>
          <p:nvPr>
            <p:ph type="title"/>
          </p:nvPr>
        </p:nvSpPr>
        <p:spPr/>
        <p:txBody>
          <a:bodyPr/>
          <a:lstStyle/>
          <a:p>
            <a:r>
              <a:rPr lang="en-US" dirty="0"/>
              <a:t>A virtue ethics decision making approach.</a:t>
            </a:r>
          </a:p>
        </p:txBody>
      </p:sp>
      <p:sp>
        <p:nvSpPr>
          <p:cNvPr id="3" name="TextBox 2">
            <a:extLst>
              <a:ext uri="{FF2B5EF4-FFF2-40B4-BE49-F238E27FC236}">
                <a16:creationId xmlns:a16="http://schemas.microsoft.com/office/drawing/2014/main" id="{21F09F8B-25D0-F649-9C9B-96E4BE8B9BA1}"/>
              </a:ext>
            </a:extLst>
          </p:cNvPr>
          <p:cNvSpPr txBox="1"/>
          <p:nvPr/>
        </p:nvSpPr>
        <p:spPr>
          <a:xfrm>
            <a:off x="183260" y="1190847"/>
            <a:ext cx="9237187" cy="4524315"/>
          </a:xfrm>
          <a:prstGeom prst="rect">
            <a:avLst/>
          </a:prstGeom>
          <a:noFill/>
        </p:spPr>
        <p:txBody>
          <a:bodyPr wrap="square" lIns="45720" rIns="45720" rtlCol="0">
            <a:spAutoFit/>
          </a:bodyPr>
          <a:lstStyle/>
          <a:p>
            <a:r>
              <a:rPr lang="en-US" sz="2000" dirty="0"/>
              <a:t>To act morally under virtue ethics, we need to:</a:t>
            </a:r>
          </a:p>
          <a:p>
            <a:endParaRPr lang="en-US" sz="2000" dirty="0"/>
          </a:p>
          <a:p>
            <a:r>
              <a:rPr lang="en-NZ" b="1" dirty="0"/>
              <a:t>Look at</a:t>
            </a:r>
            <a:r>
              <a:rPr lang="en-NZ" dirty="0"/>
              <a:t> what the situation involves and </a:t>
            </a:r>
            <a:r>
              <a:rPr lang="en-NZ" b="1" dirty="0"/>
              <a:t>identify</a:t>
            </a:r>
            <a:r>
              <a:rPr lang="en-NZ" dirty="0"/>
              <a:t> which virtue or virtues might be relevant to the situation.</a:t>
            </a:r>
          </a:p>
          <a:p>
            <a:endParaRPr lang="en-NZ" dirty="0"/>
          </a:p>
          <a:p>
            <a:r>
              <a:rPr lang="en-NZ" b="1" dirty="0"/>
              <a:t>Consider</a:t>
            </a:r>
            <a:r>
              <a:rPr lang="en-NZ" dirty="0"/>
              <a:t> the concerns for the type of action this virtue or these virtues would generate. For example, honesty requires a concern for what information to impart, how to impart it, and who to impart it to.</a:t>
            </a:r>
          </a:p>
          <a:p>
            <a:endParaRPr lang="en-NZ" dirty="0"/>
          </a:p>
          <a:p>
            <a:r>
              <a:rPr lang="en-NZ" b="1" dirty="0"/>
              <a:t>Evaluate</a:t>
            </a:r>
            <a:r>
              <a:rPr lang="en-NZ" dirty="0"/>
              <a:t> the options for action in terms of whether the actions appropriately express virtues or whether they express vices.</a:t>
            </a:r>
          </a:p>
          <a:p>
            <a:endParaRPr lang="en-NZ" dirty="0"/>
          </a:p>
          <a:p>
            <a:r>
              <a:rPr lang="en-NZ" b="1" dirty="0"/>
              <a:t>Choose</a:t>
            </a:r>
            <a:r>
              <a:rPr lang="en-NZ" dirty="0"/>
              <a:t> the action that </a:t>
            </a:r>
            <a:r>
              <a:rPr lang="en-NZ" dirty="0">
                <a:solidFill>
                  <a:srgbClr val="0070C0"/>
                </a:solidFill>
              </a:rPr>
              <a:t>best expresses virtue </a:t>
            </a:r>
            <a:r>
              <a:rPr lang="en-NZ" dirty="0"/>
              <a:t>(or best avoids vice, in the unfortunate situation that all available actions express some vice).</a:t>
            </a:r>
          </a:p>
          <a:p>
            <a:r>
              <a:rPr lang="en-US" sz="2000" dirty="0"/>
              <a:t> </a:t>
            </a:r>
          </a:p>
        </p:txBody>
      </p:sp>
    </p:spTree>
    <p:extLst>
      <p:ext uri="{BB962C8B-B14F-4D97-AF65-F5344CB8AC3E}">
        <p14:creationId xmlns:p14="http://schemas.microsoft.com/office/powerpoint/2010/main" val="1790014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gendaTitle"/>
          <p:cNvSpPr>
            <a:spLocks noGrp="1"/>
          </p:cNvSpPr>
          <p:nvPr>
            <p:ph type="title"/>
          </p:nvPr>
        </p:nvSpPr>
        <p:spPr/>
        <p:txBody>
          <a:bodyPr/>
          <a:lstStyle/>
          <a:p>
            <a:r>
              <a:rPr lang="en-US"/>
              <a:t>Agenda</a:t>
            </a:r>
          </a:p>
        </p:txBody>
      </p:sp>
      <p:sp>
        <p:nvSpPr>
          <p:cNvPr id="3" name="Agenda"/>
          <p:cNvSpPr txBox="1"/>
          <p:nvPr>
            <p:custDataLst>
              <p:tags r:id="rId1"/>
            </p:custDataLst>
          </p:nvPr>
        </p:nvSpPr>
        <p:spPr>
          <a:xfrm>
            <a:off x="2172817" y="1916883"/>
            <a:ext cx="6174229" cy="3795824"/>
          </a:xfrm>
          <a:prstGeom prst="rect">
            <a:avLst/>
          </a:prstGeom>
          <a:noFill/>
        </p:spPr>
        <p:txBody>
          <a:bodyPr vert="horz" wrap="square" lIns="45720" rIns="45720" rtlCol="0">
            <a:noAutofit/>
          </a:bodyPr>
          <a:lstStyle/>
          <a:p>
            <a:pPr marL="182563" indent="-182563">
              <a:spcBef>
                <a:spcPts val="600"/>
              </a:spcBef>
              <a:buSzPct val="100000"/>
              <a:buFont typeface="Verdana" panose="020B0604030504040204" pitchFamily="34" charset="0"/>
              <a:buChar char="•"/>
            </a:pPr>
            <a:r>
              <a:rPr lang="en-US" sz="2400" dirty="0"/>
              <a:t>Introduction to Virtue Ethics</a:t>
            </a:r>
          </a:p>
          <a:p>
            <a:pPr marL="182563" indent="-182563">
              <a:spcBef>
                <a:spcPts val="600"/>
              </a:spcBef>
              <a:buSzPct val="100000"/>
              <a:buFont typeface="Verdana" panose="020B0604030504040204" pitchFamily="34" charset="0"/>
              <a:buChar char="•"/>
            </a:pPr>
            <a:r>
              <a:rPr lang="en-US" sz="2400" dirty="0"/>
              <a:t>Practical Wisdom and Developing Virtue</a:t>
            </a:r>
          </a:p>
          <a:p>
            <a:pPr marL="182563" indent="-182563">
              <a:spcBef>
                <a:spcPts val="600"/>
              </a:spcBef>
              <a:buSzPct val="100000"/>
              <a:buFont typeface="Verdana" panose="020B0604030504040204" pitchFamily="34" charset="0"/>
              <a:buChar char="•"/>
            </a:pPr>
            <a:r>
              <a:rPr lang="en-US" sz="2400" dirty="0"/>
              <a:t>Variations on the theory</a:t>
            </a:r>
          </a:p>
          <a:p>
            <a:pPr marL="182563" indent="-182563">
              <a:spcBef>
                <a:spcPts val="600"/>
              </a:spcBef>
              <a:buSzPct val="100000"/>
              <a:buFont typeface="Verdana" panose="020B0604030504040204" pitchFamily="34" charset="0"/>
              <a:buChar char="•"/>
            </a:pPr>
            <a:r>
              <a:rPr lang="en-US" sz="2400" dirty="0"/>
              <a:t>Objections to Virtue Ethics</a:t>
            </a:r>
          </a:p>
          <a:p>
            <a:pPr marL="182563" indent="-182563">
              <a:spcBef>
                <a:spcPts val="600"/>
              </a:spcBef>
              <a:buSzPct val="100000"/>
              <a:buFont typeface="Verdana" panose="020B0604030504040204" pitchFamily="34" charset="0"/>
              <a:buChar char="•"/>
            </a:pPr>
            <a:endParaRPr lang="en-US" sz="2400" dirty="0"/>
          </a:p>
          <a:p>
            <a:pPr>
              <a:spcBef>
                <a:spcPts val="1200"/>
              </a:spcBef>
              <a:buSzPct val="100000"/>
            </a:pPr>
            <a:br>
              <a:rPr lang="en-US" sz="2400" dirty="0"/>
            </a:br>
            <a:endParaRPr lang="en-US" sz="2400" dirty="0"/>
          </a:p>
        </p:txBody>
      </p:sp>
      <p:sp>
        <p:nvSpPr>
          <p:cNvPr id="5" name="BainBulletsConfiguration" hidden="1"/>
          <p:cNvSpPr txBox="1"/>
          <p:nvPr/>
        </p:nvSpPr>
        <p:spPr>
          <a:xfrm>
            <a:off x="12700" y="12700"/>
            <a:ext cx="8890000" cy="107722"/>
          </a:xfrm>
          <a:prstGeom prst="rect">
            <a:avLst/>
          </a:prstGeom>
          <a:noFill/>
        </p:spPr>
        <p:txBody>
          <a:bodyPr vert="horz" wrap="square" lIns="45720" rIns="45720" rtlCol="0">
            <a:spAutoFit/>
          </a:bodyPr>
          <a:lstStyle/>
          <a:p>
            <a:r>
              <a:rPr lang="en-US" sz="100">
                <a:solidFill>
                  <a:srgbClr val="FFFFFF"/>
                </a:solidFill>
              </a:rPr>
              <a:t>3_89</a:t>
            </a:r>
            <a:endParaRPr lang="en-US" sz="100" dirty="0">
              <a:solidFill>
                <a:srgbClr val="FFFFFF"/>
              </a:solidFill>
            </a:endParaRPr>
          </a:p>
        </p:txBody>
      </p:sp>
    </p:spTree>
    <p:extLst>
      <p:ext uri="{BB962C8B-B14F-4D97-AF65-F5344CB8AC3E}">
        <p14:creationId xmlns:p14="http://schemas.microsoft.com/office/powerpoint/2010/main" val="3658022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068E9-4205-1640-A52F-83711F66A78B}"/>
              </a:ext>
            </a:extLst>
          </p:cNvPr>
          <p:cNvSpPr>
            <a:spLocks noGrp="1"/>
          </p:cNvSpPr>
          <p:nvPr>
            <p:ph type="title"/>
          </p:nvPr>
        </p:nvSpPr>
        <p:spPr/>
        <p:txBody>
          <a:bodyPr/>
          <a:lstStyle/>
          <a:p>
            <a:r>
              <a:rPr lang="en-US" dirty="0"/>
              <a:t>Applying Virtue Ethics</a:t>
            </a:r>
          </a:p>
        </p:txBody>
      </p:sp>
      <p:sp>
        <p:nvSpPr>
          <p:cNvPr id="3" name="TextBox 2">
            <a:extLst>
              <a:ext uri="{FF2B5EF4-FFF2-40B4-BE49-F238E27FC236}">
                <a16:creationId xmlns:a16="http://schemas.microsoft.com/office/drawing/2014/main" id="{1D5A90CE-68EB-1547-9839-4354AE7EF75A}"/>
              </a:ext>
            </a:extLst>
          </p:cNvPr>
          <p:cNvSpPr txBox="1"/>
          <p:nvPr/>
        </p:nvSpPr>
        <p:spPr>
          <a:xfrm>
            <a:off x="223284" y="1212112"/>
            <a:ext cx="9377916" cy="3447098"/>
          </a:xfrm>
          <a:prstGeom prst="rect">
            <a:avLst/>
          </a:prstGeom>
          <a:noFill/>
        </p:spPr>
        <p:txBody>
          <a:bodyPr wrap="square" lIns="45720" rIns="45720" rtlCol="0">
            <a:spAutoFit/>
          </a:bodyPr>
          <a:lstStyle/>
          <a:p>
            <a:r>
              <a:rPr lang="en-US" sz="2000" dirty="0"/>
              <a:t>When we apply virtue ethics, we are not looking at what virtues a person might possess (in most cases at least). The question is </a:t>
            </a:r>
            <a:r>
              <a:rPr lang="en-US" sz="2000" b="1" dirty="0"/>
              <a:t>not</a:t>
            </a:r>
            <a:r>
              <a:rPr lang="en-US" sz="2000" dirty="0"/>
              <a:t>, “</a:t>
            </a:r>
            <a:r>
              <a:rPr lang="en-NZ" dirty="0"/>
              <a:t>Does the decision-maker generally have virtuous characteristics?” </a:t>
            </a:r>
          </a:p>
          <a:p>
            <a:endParaRPr lang="en-NZ" dirty="0"/>
          </a:p>
          <a:p>
            <a:r>
              <a:rPr lang="en-NZ" i="1" dirty="0"/>
              <a:t>Recall</a:t>
            </a:r>
            <a:r>
              <a:rPr lang="en-NZ" dirty="0"/>
              <a:t>, the honest, loyal, and courageous gangster. </a:t>
            </a:r>
          </a:p>
          <a:p>
            <a:endParaRPr lang="en-NZ" sz="2000" dirty="0"/>
          </a:p>
          <a:p>
            <a:r>
              <a:rPr lang="en-NZ" sz="2000" dirty="0"/>
              <a:t>Instead, we seek to decide, with respect to the situation at hand, which action expresses virtue and avoids vice, so the question to ask is, “what would the truly virtuous person do?”   </a:t>
            </a:r>
          </a:p>
          <a:p>
            <a:endParaRPr lang="en-NZ" sz="2000" dirty="0"/>
          </a:p>
          <a:p>
            <a:endParaRPr lang="en-US" sz="2000" dirty="0"/>
          </a:p>
        </p:txBody>
      </p:sp>
    </p:spTree>
    <p:extLst>
      <p:ext uri="{BB962C8B-B14F-4D97-AF65-F5344CB8AC3E}">
        <p14:creationId xmlns:p14="http://schemas.microsoft.com/office/powerpoint/2010/main" val="3321811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CD08A-EFE4-3840-A2BB-07A1F2CE860E}"/>
              </a:ext>
            </a:extLst>
          </p:cNvPr>
          <p:cNvSpPr>
            <a:spLocks noGrp="1"/>
          </p:cNvSpPr>
          <p:nvPr>
            <p:ph type="title"/>
          </p:nvPr>
        </p:nvSpPr>
        <p:spPr/>
        <p:txBody>
          <a:bodyPr/>
          <a:lstStyle/>
          <a:p>
            <a:r>
              <a:rPr lang="en-US" dirty="0"/>
              <a:t>Objections – Cultural Relativism</a:t>
            </a:r>
          </a:p>
        </p:txBody>
      </p:sp>
      <p:sp>
        <p:nvSpPr>
          <p:cNvPr id="3" name="TextBox 2">
            <a:extLst>
              <a:ext uri="{FF2B5EF4-FFF2-40B4-BE49-F238E27FC236}">
                <a16:creationId xmlns:a16="http://schemas.microsoft.com/office/drawing/2014/main" id="{2C19F372-96AB-BB40-98AE-4193FEFEE02D}"/>
              </a:ext>
            </a:extLst>
          </p:cNvPr>
          <p:cNvSpPr txBox="1"/>
          <p:nvPr/>
        </p:nvSpPr>
        <p:spPr>
          <a:xfrm>
            <a:off x="183260" y="1228725"/>
            <a:ext cx="9320000" cy="5324535"/>
          </a:xfrm>
          <a:prstGeom prst="rect">
            <a:avLst/>
          </a:prstGeom>
          <a:noFill/>
        </p:spPr>
        <p:txBody>
          <a:bodyPr wrap="square" lIns="45720" rIns="45720" rtlCol="0">
            <a:spAutoFit/>
          </a:bodyPr>
          <a:lstStyle/>
          <a:p>
            <a:r>
              <a:rPr lang="en-US" sz="2000" dirty="0"/>
              <a:t>Is it possible to establish a universal set of virtues?  </a:t>
            </a:r>
          </a:p>
          <a:p>
            <a:endParaRPr lang="en-US" sz="2000" dirty="0"/>
          </a:p>
          <a:p>
            <a:r>
              <a:rPr lang="en-US" sz="2000" dirty="0"/>
              <a:t>The question of what counts as a virtue seems to be different for different cultures or in different communities.  Thus, it seems actions might be considered right or wrong relative to a particular culture.  </a:t>
            </a:r>
          </a:p>
          <a:p>
            <a:endParaRPr lang="en-US" sz="2000" dirty="0"/>
          </a:p>
          <a:p>
            <a:r>
              <a:rPr lang="en-US" sz="2000" dirty="0"/>
              <a:t>For example; </a:t>
            </a:r>
            <a:r>
              <a:rPr lang="en-US" sz="2000" i="1" dirty="0">
                <a:solidFill>
                  <a:srgbClr val="0070C0"/>
                </a:solidFill>
              </a:rPr>
              <a:t>modesty</a:t>
            </a:r>
            <a:r>
              <a:rPr lang="en-US" sz="2000" dirty="0"/>
              <a:t> is considered a virtue in some cultures but not so much in others.  (Examples?) </a:t>
            </a:r>
          </a:p>
          <a:p>
            <a:endParaRPr lang="en-US" sz="2000" dirty="0"/>
          </a:p>
          <a:p>
            <a:r>
              <a:rPr lang="en-US" sz="2000" dirty="0"/>
              <a:t>How would a virtue ethicist respond? </a:t>
            </a:r>
            <a:br>
              <a:rPr lang="en-US" sz="2000" dirty="0"/>
            </a:br>
            <a:r>
              <a:rPr lang="en-US" sz="2000" dirty="0"/>
              <a:t>Other ethical theories are subject to this criticism too – </a:t>
            </a:r>
            <a:r>
              <a:rPr lang="en-US" sz="2000" i="1" dirty="0"/>
              <a:t>cultural relativism</a:t>
            </a:r>
            <a:r>
              <a:rPr lang="en-US" sz="2000" dirty="0"/>
              <a:t>. So, it is as much a challenge for virtue ethics as it is for the other ethical theories.</a:t>
            </a:r>
          </a:p>
          <a:p>
            <a:endParaRPr lang="en-US" sz="2000" dirty="0"/>
          </a:p>
          <a:p>
            <a:r>
              <a:rPr lang="en-US" sz="2000" dirty="0"/>
              <a:t>However, the purported cultural variation in character traits is no greater (perhaps less) than cultural norms of behavior and rules of conduct. </a:t>
            </a:r>
          </a:p>
        </p:txBody>
      </p:sp>
    </p:spTree>
    <p:extLst>
      <p:ext uri="{BB962C8B-B14F-4D97-AF65-F5344CB8AC3E}">
        <p14:creationId xmlns:p14="http://schemas.microsoft.com/office/powerpoint/2010/main" val="3928608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02D19-9B7A-422A-815E-2804E7BF1D45}"/>
              </a:ext>
            </a:extLst>
          </p:cNvPr>
          <p:cNvSpPr>
            <a:spLocks noGrp="1"/>
          </p:cNvSpPr>
          <p:nvPr>
            <p:ph type="title"/>
          </p:nvPr>
        </p:nvSpPr>
        <p:spPr/>
        <p:txBody>
          <a:bodyPr/>
          <a:lstStyle/>
          <a:p>
            <a:r>
              <a:rPr lang="en-NZ" dirty="0"/>
              <a:t>Cont.</a:t>
            </a:r>
          </a:p>
        </p:txBody>
      </p:sp>
      <p:sp>
        <p:nvSpPr>
          <p:cNvPr id="3" name="TextBox 2">
            <a:extLst>
              <a:ext uri="{FF2B5EF4-FFF2-40B4-BE49-F238E27FC236}">
                <a16:creationId xmlns:a16="http://schemas.microsoft.com/office/drawing/2014/main" id="{0B6D43E7-BCC1-40B4-8DE9-B2316C61A191}"/>
              </a:ext>
            </a:extLst>
          </p:cNvPr>
          <p:cNvSpPr txBox="1"/>
          <p:nvPr/>
        </p:nvSpPr>
        <p:spPr>
          <a:xfrm>
            <a:off x="195943" y="1458686"/>
            <a:ext cx="9514114" cy="4093428"/>
          </a:xfrm>
          <a:prstGeom prst="rect">
            <a:avLst/>
          </a:prstGeom>
          <a:noFill/>
        </p:spPr>
        <p:txBody>
          <a:bodyPr wrap="square" lIns="45720" rIns="45720" rtlCol="0">
            <a:spAutoFit/>
          </a:bodyPr>
          <a:lstStyle/>
          <a:p>
            <a:r>
              <a:rPr lang="en-NZ" sz="2000" dirty="0"/>
              <a:t>That cultural relativity should be a problem common to all three approaches is hardly surprising. </a:t>
            </a:r>
          </a:p>
          <a:p>
            <a:endParaRPr lang="en-NZ" sz="2000" dirty="0"/>
          </a:p>
          <a:p>
            <a:r>
              <a:rPr lang="en-NZ" sz="2000" dirty="0"/>
              <a:t>It is related to the “</a:t>
            </a:r>
            <a:r>
              <a:rPr lang="en-NZ" sz="2000" dirty="0">
                <a:solidFill>
                  <a:srgbClr val="0070C0"/>
                </a:solidFill>
              </a:rPr>
              <a:t>justification problem</a:t>
            </a:r>
            <a:r>
              <a:rPr lang="en-NZ" sz="2000" dirty="0"/>
              <a:t>”, the metaethical problem of justifying one’s moral beliefs to those who disagree, whether they be moral sceptics, pluralists or from another culture. </a:t>
            </a:r>
          </a:p>
          <a:p>
            <a:endParaRPr lang="en-NZ" sz="2000" dirty="0"/>
          </a:p>
          <a:p>
            <a:r>
              <a:rPr lang="en-NZ" sz="2000" dirty="0"/>
              <a:t>Furthermore, our cultural sameness, when it comes to morality, is generally closer than it is different. We all care for those less able, we all agree stealing, murder, hate crimes, dishonesty, kicking puppies for etc, are not morally praiseworthy</a:t>
            </a:r>
          </a:p>
          <a:p>
            <a:endParaRPr lang="en-NZ" sz="2000" dirty="0"/>
          </a:p>
          <a:p>
            <a:endParaRPr lang="en-NZ" sz="2000" dirty="0"/>
          </a:p>
        </p:txBody>
      </p:sp>
    </p:spTree>
    <p:extLst>
      <p:ext uri="{BB962C8B-B14F-4D97-AF65-F5344CB8AC3E}">
        <p14:creationId xmlns:p14="http://schemas.microsoft.com/office/powerpoint/2010/main" val="1290270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02D19-9B7A-422A-815E-2804E7BF1D45}"/>
              </a:ext>
            </a:extLst>
          </p:cNvPr>
          <p:cNvSpPr>
            <a:spLocks noGrp="1"/>
          </p:cNvSpPr>
          <p:nvPr>
            <p:ph type="title"/>
          </p:nvPr>
        </p:nvSpPr>
        <p:spPr/>
        <p:txBody>
          <a:bodyPr/>
          <a:lstStyle/>
          <a:p>
            <a:r>
              <a:rPr lang="en-NZ" dirty="0"/>
              <a:t>Objection : The Codifiability problem</a:t>
            </a:r>
          </a:p>
        </p:txBody>
      </p:sp>
      <p:sp>
        <p:nvSpPr>
          <p:cNvPr id="3" name="TextBox 2">
            <a:extLst>
              <a:ext uri="{FF2B5EF4-FFF2-40B4-BE49-F238E27FC236}">
                <a16:creationId xmlns:a16="http://schemas.microsoft.com/office/drawing/2014/main" id="{0B6D43E7-BCC1-40B4-8DE9-B2316C61A191}"/>
              </a:ext>
            </a:extLst>
          </p:cNvPr>
          <p:cNvSpPr txBox="1"/>
          <p:nvPr/>
        </p:nvSpPr>
        <p:spPr>
          <a:xfrm>
            <a:off x="195943" y="1458686"/>
            <a:ext cx="9514114" cy="3785652"/>
          </a:xfrm>
          <a:prstGeom prst="rect">
            <a:avLst/>
          </a:prstGeom>
          <a:noFill/>
        </p:spPr>
        <p:txBody>
          <a:bodyPr wrap="square" lIns="45720" rIns="45720" rtlCol="0">
            <a:spAutoFit/>
          </a:bodyPr>
          <a:lstStyle/>
          <a:p>
            <a:r>
              <a:rPr lang="en-NZ" sz="2000" dirty="0"/>
              <a:t>How do we come up with a set of universal principles, the right action, applicable to a variety of different cases – that could be stated in terms that a non-virtuous person could understand and apply them.</a:t>
            </a:r>
          </a:p>
          <a:p>
            <a:endParaRPr lang="en-NZ" sz="2000" dirty="0"/>
          </a:p>
          <a:p>
            <a:r>
              <a:rPr lang="en-NZ" sz="2000" dirty="0"/>
              <a:t>As such, critics argued virtue ethics was concerned with “being” rather than “doing”. (Agent centred rather than act-centred) – at best virtue ethics couldn’t be claimed to be much more than a valuable “add on” to consequentialist or Kantian approaches (Kant himself admits as much). </a:t>
            </a:r>
          </a:p>
          <a:p>
            <a:endParaRPr lang="en-NZ" sz="2000" dirty="0"/>
          </a:p>
          <a:p>
            <a:r>
              <a:rPr lang="en-NZ" sz="2000" dirty="0"/>
              <a:t>A corollary, it seems virtue is neither sufficient or necessary for performing the right action. (Again, consider the courageous, honest and loyal murderer.) </a:t>
            </a:r>
          </a:p>
        </p:txBody>
      </p:sp>
    </p:spTree>
    <p:extLst>
      <p:ext uri="{BB962C8B-B14F-4D97-AF65-F5344CB8AC3E}">
        <p14:creationId xmlns:p14="http://schemas.microsoft.com/office/powerpoint/2010/main" val="2514755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02D19-9B7A-422A-815E-2804E7BF1D45}"/>
              </a:ext>
            </a:extLst>
          </p:cNvPr>
          <p:cNvSpPr>
            <a:spLocks noGrp="1"/>
          </p:cNvSpPr>
          <p:nvPr>
            <p:ph type="title"/>
          </p:nvPr>
        </p:nvSpPr>
        <p:spPr/>
        <p:txBody>
          <a:bodyPr/>
          <a:lstStyle/>
          <a:p>
            <a:r>
              <a:rPr lang="en-NZ" dirty="0"/>
              <a:t>Objection : The Codifiability problem – a VE response</a:t>
            </a:r>
          </a:p>
        </p:txBody>
      </p:sp>
      <p:sp>
        <p:nvSpPr>
          <p:cNvPr id="3" name="TextBox 2">
            <a:extLst>
              <a:ext uri="{FF2B5EF4-FFF2-40B4-BE49-F238E27FC236}">
                <a16:creationId xmlns:a16="http://schemas.microsoft.com/office/drawing/2014/main" id="{0B6D43E7-BCC1-40B4-8DE9-B2316C61A191}"/>
              </a:ext>
            </a:extLst>
          </p:cNvPr>
          <p:cNvSpPr txBox="1"/>
          <p:nvPr/>
        </p:nvSpPr>
        <p:spPr>
          <a:xfrm>
            <a:off x="195943" y="1458686"/>
            <a:ext cx="9514114" cy="3785652"/>
          </a:xfrm>
          <a:prstGeom prst="rect">
            <a:avLst/>
          </a:prstGeom>
          <a:noFill/>
        </p:spPr>
        <p:txBody>
          <a:bodyPr wrap="square" lIns="45720" rIns="45720" rtlCol="0">
            <a:spAutoFit/>
          </a:bodyPr>
          <a:lstStyle/>
          <a:p>
            <a:r>
              <a:rPr lang="en-NZ" sz="2000" dirty="0"/>
              <a:t>The objection fails to take note of Anscombe’s hint that a great deal of specific action guidance can be found in </a:t>
            </a:r>
            <a:r>
              <a:rPr lang="en-NZ" sz="2000" b="1" dirty="0"/>
              <a:t>rules</a:t>
            </a:r>
            <a:r>
              <a:rPr lang="en-NZ" sz="2000" dirty="0"/>
              <a:t> employing the virtue and vice terms (“v-rules”) such as “Do what is honest/charitable; do not do what is dishonest/uncharitable” </a:t>
            </a:r>
          </a:p>
          <a:p>
            <a:endParaRPr lang="en-NZ" sz="2000" dirty="0"/>
          </a:p>
          <a:p>
            <a:r>
              <a:rPr lang="en-NZ" sz="2000" dirty="0"/>
              <a:t>Furthermore, virtue ethicists argue that moral sensitivity, perception, imagination, and judgement is informed by experience—phronesis in short—is needed to apply rules or principles correctly. </a:t>
            </a:r>
          </a:p>
          <a:p>
            <a:endParaRPr lang="en-NZ" sz="2000" dirty="0"/>
          </a:p>
          <a:p>
            <a:endParaRPr lang="en-NZ" sz="2000" dirty="0"/>
          </a:p>
          <a:p>
            <a:endParaRPr lang="en-NZ" sz="2000" dirty="0"/>
          </a:p>
          <a:p>
            <a:endParaRPr lang="en-NZ" sz="2000" dirty="0"/>
          </a:p>
        </p:txBody>
      </p:sp>
    </p:spTree>
    <p:extLst>
      <p:ext uri="{BB962C8B-B14F-4D97-AF65-F5344CB8AC3E}">
        <p14:creationId xmlns:p14="http://schemas.microsoft.com/office/powerpoint/2010/main" val="1020471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3628-7729-4919-B198-4E318EDAE317}"/>
              </a:ext>
            </a:extLst>
          </p:cNvPr>
          <p:cNvSpPr>
            <a:spLocks noGrp="1"/>
          </p:cNvSpPr>
          <p:nvPr>
            <p:ph type="title"/>
          </p:nvPr>
        </p:nvSpPr>
        <p:spPr/>
        <p:txBody>
          <a:bodyPr/>
          <a:lstStyle/>
          <a:p>
            <a:r>
              <a:rPr lang="en-NZ" dirty="0"/>
              <a:t>Virtue and Dilemmas – The conflict problem</a:t>
            </a:r>
          </a:p>
        </p:txBody>
      </p:sp>
      <p:sp>
        <p:nvSpPr>
          <p:cNvPr id="3" name="TextBox 2">
            <a:extLst>
              <a:ext uri="{FF2B5EF4-FFF2-40B4-BE49-F238E27FC236}">
                <a16:creationId xmlns:a16="http://schemas.microsoft.com/office/drawing/2014/main" id="{FFEA5E7F-8876-42FC-8889-7CC6C2556C1B}"/>
              </a:ext>
            </a:extLst>
          </p:cNvPr>
          <p:cNvSpPr txBox="1"/>
          <p:nvPr/>
        </p:nvSpPr>
        <p:spPr>
          <a:xfrm>
            <a:off x="183260" y="1208315"/>
            <a:ext cx="9285514" cy="5078313"/>
          </a:xfrm>
          <a:prstGeom prst="rect">
            <a:avLst/>
          </a:prstGeom>
          <a:noFill/>
        </p:spPr>
        <p:txBody>
          <a:bodyPr wrap="square" lIns="45720" rIns="45720" rtlCol="0">
            <a:spAutoFit/>
          </a:bodyPr>
          <a:lstStyle/>
          <a:p>
            <a:r>
              <a:rPr lang="en-NZ" dirty="0"/>
              <a:t>What does virtue ethics have to say about (real) ethical dilemmas? </a:t>
            </a:r>
          </a:p>
          <a:p>
            <a:endParaRPr lang="en-NZ" dirty="0"/>
          </a:p>
          <a:p>
            <a:r>
              <a:rPr lang="en-NZ" dirty="0"/>
              <a:t>Cases in which, apparently, the requirements of different virtues conflict because they point in opposed directions? </a:t>
            </a:r>
          </a:p>
          <a:p>
            <a:endParaRPr lang="en-NZ" dirty="0"/>
          </a:p>
          <a:p>
            <a:r>
              <a:rPr lang="en-NZ" dirty="0"/>
              <a:t>For example, </a:t>
            </a:r>
            <a:r>
              <a:rPr lang="en-NZ" dirty="0">
                <a:solidFill>
                  <a:srgbClr val="FF0000"/>
                </a:solidFill>
              </a:rPr>
              <a:t>charity</a:t>
            </a:r>
            <a:r>
              <a:rPr lang="en-NZ" dirty="0"/>
              <a:t> might prompt me to kill the person who would be better off dead, but </a:t>
            </a:r>
            <a:r>
              <a:rPr lang="en-NZ" dirty="0">
                <a:solidFill>
                  <a:srgbClr val="FF0000"/>
                </a:solidFill>
              </a:rPr>
              <a:t>justice</a:t>
            </a:r>
            <a:r>
              <a:rPr lang="en-NZ" dirty="0"/>
              <a:t> (acting in a just way) forbids it. </a:t>
            </a:r>
          </a:p>
          <a:p>
            <a:endParaRPr lang="en-NZ" dirty="0"/>
          </a:p>
          <a:p>
            <a:r>
              <a:rPr lang="en-NZ" dirty="0">
                <a:solidFill>
                  <a:schemeClr val="accent3">
                    <a:lumMod val="60000"/>
                    <a:lumOff val="40000"/>
                  </a:schemeClr>
                </a:solidFill>
              </a:rPr>
              <a:t>Honesty</a:t>
            </a:r>
            <a:r>
              <a:rPr lang="en-NZ" dirty="0"/>
              <a:t> points to telling a hurtful truth, but </a:t>
            </a:r>
            <a:r>
              <a:rPr lang="en-NZ" dirty="0">
                <a:solidFill>
                  <a:schemeClr val="accent3">
                    <a:lumMod val="60000"/>
                    <a:lumOff val="40000"/>
                  </a:schemeClr>
                </a:solidFill>
              </a:rPr>
              <a:t>kindness</a:t>
            </a:r>
            <a:r>
              <a:rPr lang="en-NZ" dirty="0"/>
              <a:t> and </a:t>
            </a:r>
            <a:r>
              <a:rPr lang="en-NZ" dirty="0">
                <a:solidFill>
                  <a:schemeClr val="accent3">
                    <a:lumMod val="60000"/>
                    <a:lumOff val="40000"/>
                  </a:schemeClr>
                </a:solidFill>
              </a:rPr>
              <a:t>compassion</a:t>
            </a:r>
            <a:r>
              <a:rPr lang="en-NZ" dirty="0"/>
              <a:t> to remaining silent or even lying.</a:t>
            </a:r>
          </a:p>
          <a:p>
            <a:endParaRPr lang="en-NZ" sz="2000" dirty="0"/>
          </a:p>
          <a:p>
            <a:r>
              <a:rPr lang="en-NZ" dirty="0"/>
              <a:t>The conflict problem is also a problem for deontological approaches. </a:t>
            </a:r>
          </a:p>
          <a:p>
            <a:endParaRPr lang="en-NZ" dirty="0"/>
          </a:p>
          <a:p>
            <a:r>
              <a:rPr lang="en-NZ" dirty="0"/>
              <a:t>Both aim to resolve a number of dilemmas (or simpler ethical issues) by arguing that the conflict is merely apparent; a discriminating understanding of the virtues or rules in question can be resolved by those with practical wisdom. </a:t>
            </a:r>
          </a:p>
        </p:txBody>
      </p:sp>
    </p:spTree>
    <p:extLst>
      <p:ext uri="{BB962C8B-B14F-4D97-AF65-F5344CB8AC3E}">
        <p14:creationId xmlns:p14="http://schemas.microsoft.com/office/powerpoint/2010/main" val="2161353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C5B55-F9D6-4522-B299-6E4653A5C844}"/>
              </a:ext>
            </a:extLst>
          </p:cNvPr>
          <p:cNvSpPr>
            <a:spLocks noGrp="1"/>
          </p:cNvSpPr>
          <p:nvPr>
            <p:ph type="title"/>
          </p:nvPr>
        </p:nvSpPr>
        <p:spPr/>
        <p:txBody>
          <a:bodyPr/>
          <a:lstStyle/>
          <a:p>
            <a:r>
              <a:rPr lang="en-NZ" dirty="0"/>
              <a:t>The justification problem</a:t>
            </a:r>
          </a:p>
        </p:txBody>
      </p:sp>
      <p:sp>
        <p:nvSpPr>
          <p:cNvPr id="3" name="TextBox 2">
            <a:extLst>
              <a:ext uri="{FF2B5EF4-FFF2-40B4-BE49-F238E27FC236}">
                <a16:creationId xmlns:a16="http://schemas.microsoft.com/office/drawing/2014/main" id="{366A0548-20C1-4F68-B095-E4D9E9E3FE5F}"/>
              </a:ext>
            </a:extLst>
          </p:cNvPr>
          <p:cNvSpPr txBox="1"/>
          <p:nvPr/>
        </p:nvSpPr>
        <p:spPr>
          <a:xfrm>
            <a:off x="261257" y="1338943"/>
            <a:ext cx="9427029" cy="4708981"/>
          </a:xfrm>
          <a:prstGeom prst="rect">
            <a:avLst/>
          </a:prstGeom>
          <a:noFill/>
        </p:spPr>
        <p:txBody>
          <a:bodyPr wrap="square" lIns="45720" rIns="45720" rtlCol="0">
            <a:spAutoFit/>
          </a:bodyPr>
          <a:lstStyle/>
          <a:p>
            <a:r>
              <a:rPr lang="en-NZ" sz="2000" dirty="0"/>
              <a:t>This is a problem for all ethical theories.</a:t>
            </a:r>
          </a:p>
          <a:p>
            <a:endParaRPr lang="en-NZ" sz="2000" dirty="0"/>
          </a:p>
          <a:p>
            <a:r>
              <a:rPr lang="en-NZ" sz="2000" dirty="0"/>
              <a:t>In its particular versions, for deontology there is the question of how to justify its claims that certain moral rules are the correct ones, </a:t>
            </a:r>
          </a:p>
          <a:p>
            <a:endParaRPr lang="en-NZ" sz="2000" dirty="0"/>
          </a:p>
          <a:p>
            <a:r>
              <a:rPr lang="en-NZ" sz="2000" dirty="0"/>
              <a:t>For utilitarianism of how to justify its claim that all that really matters morally are consequences for happiness or well-being. </a:t>
            </a:r>
          </a:p>
          <a:p>
            <a:endParaRPr lang="en-NZ" sz="2000" dirty="0"/>
          </a:p>
          <a:p>
            <a:r>
              <a:rPr lang="en-NZ" sz="2000" dirty="0"/>
              <a:t>For virtue ethics, the problem concerns the question of which character traits are truly virtuous? Or, which virtues are more important when there is an apparent clash? </a:t>
            </a:r>
          </a:p>
          <a:p>
            <a:endParaRPr lang="en-NZ" sz="2000" dirty="0"/>
          </a:p>
          <a:p>
            <a:r>
              <a:rPr lang="en-NZ" sz="2000" dirty="0"/>
              <a:t>Do I tell the truth, or do I omit the truth in order not to hurt my friends feelings. Again, a virtue ethicist would argue a person with </a:t>
            </a:r>
            <a:r>
              <a:rPr lang="en-NZ" sz="2000" i="1" dirty="0"/>
              <a:t>practical wisdom </a:t>
            </a:r>
            <a:r>
              <a:rPr lang="en-NZ" sz="2000" dirty="0"/>
              <a:t>would make the right choice.</a:t>
            </a:r>
          </a:p>
        </p:txBody>
      </p:sp>
    </p:spTree>
    <p:extLst>
      <p:ext uri="{BB962C8B-B14F-4D97-AF65-F5344CB8AC3E}">
        <p14:creationId xmlns:p14="http://schemas.microsoft.com/office/powerpoint/2010/main" val="1761719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C5B55-F9D6-4522-B299-6E4653A5C844}"/>
              </a:ext>
            </a:extLst>
          </p:cNvPr>
          <p:cNvSpPr>
            <a:spLocks noGrp="1"/>
          </p:cNvSpPr>
          <p:nvPr>
            <p:ph type="title"/>
          </p:nvPr>
        </p:nvSpPr>
        <p:spPr/>
        <p:txBody>
          <a:bodyPr/>
          <a:lstStyle/>
          <a:p>
            <a:r>
              <a:rPr lang="en-NZ" dirty="0"/>
              <a:t>Other objections</a:t>
            </a:r>
          </a:p>
        </p:txBody>
      </p:sp>
      <p:sp>
        <p:nvSpPr>
          <p:cNvPr id="3" name="TextBox 2">
            <a:extLst>
              <a:ext uri="{FF2B5EF4-FFF2-40B4-BE49-F238E27FC236}">
                <a16:creationId xmlns:a16="http://schemas.microsoft.com/office/drawing/2014/main" id="{366A0548-20C1-4F68-B095-E4D9E9E3FE5F}"/>
              </a:ext>
            </a:extLst>
          </p:cNvPr>
          <p:cNvSpPr txBox="1"/>
          <p:nvPr/>
        </p:nvSpPr>
        <p:spPr>
          <a:xfrm>
            <a:off x="261257" y="1338943"/>
            <a:ext cx="9427029" cy="1323439"/>
          </a:xfrm>
          <a:prstGeom prst="rect">
            <a:avLst/>
          </a:prstGeom>
          <a:noFill/>
        </p:spPr>
        <p:txBody>
          <a:bodyPr wrap="square" lIns="45720" rIns="45720" rtlCol="0">
            <a:spAutoFit/>
          </a:bodyPr>
          <a:lstStyle/>
          <a:p>
            <a:r>
              <a:rPr lang="en-NZ" sz="2000" dirty="0"/>
              <a:t>I urge everyone to read the section Objections to Virtue Ethics on the Stanford Virtue Ethics page. </a:t>
            </a:r>
          </a:p>
          <a:p>
            <a:endParaRPr lang="en-NZ" sz="2000" dirty="0">
              <a:hlinkClick r:id="rId2"/>
            </a:endParaRPr>
          </a:p>
          <a:p>
            <a:r>
              <a:rPr lang="en-NZ" sz="2000" dirty="0">
                <a:hlinkClick r:id="rId2"/>
              </a:rPr>
              <a:t>https://plato.stanford.edu/entries/ethics-virtue/#ObjeVirtEthi</a:t>
            </a:r>
            <a:endParaRPr lang="en-NZ" sz="2000" dirty="0"/>
          </a:p>
        </p:txBody>
      </p:sp>
    </p:spTree>
    <p:extLst>
      <p:ext uri="{BB962C8B-B14F-4D97-AF65-F5344CB8AC3E}">
        <p14:creationId xmlns:p14="http://schemas.microsoft.com/office/powerpoint/2010/main" val="2569275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DA2A-09B9-187D-013B-65F598EAF66E}"/>
              </a:ext>
            </a:extLst>
          </p:cNvPr>
          <p:cNvSpPr>
            <a:spLocks noGrp="1"/>
          </p:cNvSpPr>
          <p:nvPr>
            <p:ph type="title"/>
          </p:nvPr>
        </p:nvSpPr>
        <p:spPr/>
        <p:txBody>
          <a:bodyPr/>
          <a:lstStyle/>
          <a:p>
            <a:r>
              <a:rPr lang="en-NZ" dirty="0"/>
              <a:t>An advanced topic – the Aristotelian Dianoetic Virtues. </a:t>
            </a:r>
          </a:p>
        </p:txBody>
      </p:sp>
      <p:sp>
        <p:nvSpPr>
          <p:cNvPr id="3" name="TextBox 2">
            <a:extLst>
              <a:ext uri="{FF2B5EF4-FFF2-40B4-BE49-F238E27FC236}">
                <a16:creationId xmlns:a16="http://schemas.microsoft.com/office/drawing/2014/main" id="{608DBA48-4D6A-9E8A-EF1F-BAD57C380328}"/>
              </a:ext>
            </a:extLst>
          </p:cNvPr>
          <p:cNvSpPr txBox="1"/>
          <p:nvPr/>
        </p:nvSpPr>
        <p:spPr>
          <a:xfrm>
            <a:off x="183260" y="1304219"/>
            <a:ext cx="9427029" cy="5016758"/>
          </a:xfrm>
          <a:prstGeom prst="rect">
            <a:avLst/>
          </a:prstGeom>
          <a:noFill/>
        </p:spPr>
        <p:txBody>
          <a:bodyPr wrap="square" lIns="45720" rIns="45720" rtlCol="0">
            <a:spAutoFit/>
          </a:bodyPr>
          <a:lstStyle/>
          <a:p>
            <a:r>
              <a:rPr lang="en-NZ" sz="2000" dirty="0"/>
              <a:t>There is considerable debate as to how we might apply virtue ethics to Artificial Intelligence. </a:t>
            </a:r>
          </a:p>
          <a:p>
            <a:endParaRPr lang="en-NZ" sz="2000" dirty="0"/>
          </a:p>
          <a:p>
            <a:r>
              <a:rPr lang="en-NZ" sz="2000" dirty="0"/>
              <a:t>This comes from (in part) the fact that there is lack of consensus as to what responsible AI entails. </a:t>
            </a:r>
          </a:p>
          <a:p>
            <a:endParaRPr lang="en-NZ" sz="2000" dirty="0"/>
          </a:p>
          <a:p>
            <a:r>
              <a:rPr lang="en-NZ" sz="2000" dirty="0"/>
              <a:t>One approach has been forwarded by </a:t>
            </a:r>
            <a:r>
              <a:rPr lang="en-NZ" sz="2000" dirty="0">
                <a:hlinkClick r:id="rId2"/>
              </a:rPr>
              <a:t>Constantinescu et al (2021)</a:t>
            </a:r>
            <a:r>
              <a:rPr lang="en-NZ" sz="2000" dirty="0"/>
              <a:t>, in the form of the Aristotelian dianoetic (Intellectual) virtues. </a:t>
            </a:r>
          </a:p>
          <a:p>
            <a:endParaRPr lang="en-NZ" sz="2000" dirty="0"/>
          </a:p>
          <a:p>
            <a:r>
              <a:rPr lang="en-NZ" sz="2000" dirty="0"/>
              <a:t> From the Aristotelian perspective we consider, the </a:t>
            </a:r>
            <a:r>
              <a:rPr lang="en-NZ" sz="2000" i="1" dirty="0"/>
              <a:t>right actions, right circumstances, and right reasons. </a:t>
            </a:r>
          </a:p>
          <a:p>
            <a:endParaRPr lang="en-NZ" sz="2000" i="1" dirty="0"/>
          </a:p>
          <a:p>
            <a:r>
              <a:rPr lang="en-NZ" sz="2000" dirty="0"/>
              <a:t>We’ve only really considered virtues of character, however Aristotle also considered </a:t>
            </a:r>
            <a:r>
              <a:rPr lang="en-NZ" sz="2000" i="1" dirty="0">
                <a:solidFill>
                  <a:srgbClr val="0070C0"/>
                </a:solidFill>
              </a:rPr>
              <a:t>virtues of intellect</a:t>
            </a:r>
            <a:r>
              <a:rPr lang="en-NZ" sz="2000" dirty="0">
                <a:solidFill>
                  <a:srgbClr val="0070C0"/>
                </a:solidFill>
              </a:rPr>
              <a:t> </a:t>
            </a:r>
          </a:p>
          <a:p>
            <a:endParaRPr lang="en-NZ" sz="2000" dirty="0">
              <a:solidFill>
                <a:srgbClr val="0070C0"/>
              </a:solidFill>
            </a:endParaRPr>
          </a:p>
          <a:p>
            <a:endParaRPr lang="en-NZ" sz="2000" dirty="0">
              <a:solidFill>
                <a:srgbClr val="0070C0"/>
              </a:solidFill>
            </a:endParaRPr>
          </a:p>
        </p:txBody>
      </p:sp>
    </p:spTree>
    <p:extLst>
      <p:ext uri="{BB962C8B-B14F-4D97-AF65-F5344CB8AC3E}">
        <p14:creationId xmlns:p14="http://schemas.microsoft.com/office/powerpoint/2010/main" val="3782825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DA2A-09B9-187D-013B-65F598EAF66E}"/>
              </a:ext>
            </a:extLst>
          </p:cNvPr>
          <p:cNvSpPr>
            <a:spLocks noGrp="1"/>
          </p:cNvSpPr>
          <p:nvPr>
            <p:ph type="title"/>
          </p:nvPr>
        </p:nvSpPr>
        <p:spPr/>
        <p:txBody>
          <a:bodyPr/>
          <a:lstStyle/>
          <a:p>
            <a:r>
              <a:rPr lang="en-NZ" dirty="0"/>
              <a:t>What are the Dianoetic Virtues </a:t>
            </a:r>
          </a:p>
        </p:txBody>
      </p:sp>
      <p:sp>
        <p:nvSpPr>
          <p:cNvPr id="3" name="TextBox 2">
            <a:extLst>
              <a:ext uri="{FF2B5EF4-FFF2-40B4-BE49-F238E27FC236}">
                <a16:creationId xmlns:a16="http://schemas.microsoft.com/office/drawing/2014/main" id="{608DBA48-4D6A-9E8A-EF1F-BAD57C380328}"/>
              </a:ext>
            </a:extLst>
          </p:cNvPr>
          <p:cNvSpPr txBox="1"/>
          <p:nvPr/>
        </p:nvSpPr>
        <p:spPr>
          <a:xfrm>
            <a:off x="239485" y="1315792"/>
            <a:ext cx="9427029" cy="4462760"/>
          </a:xfrm>
          <a:prstGeom prst="rect">
            <a:avLst/>
          </a:prstGeom>
          <a:noFill/>
        </p:spPr>
        <p:txBody>
          <a:bodyPr wrap="square" lIns="45720" rIns="45720" rtlCol="0">
            <a:spAutoFit/>
          </a:bodyPr>
          <a:lstStyle/>
          <a:p>
            <a:r>
              <a:rPr lang="en-NZ" sz="2400" dirty="0"/>
              <a:t>We’ve considered </a:t>
            </a:r>
            <a:r>
              <a:rPr lang="en-NZ" sz="2400" i="1" dirty="0">
                <a:solidFill>
                  <a:srgbClr val="0070C0"/>
                </a:solidFill>
              </a:rPr>
              <a:t>phronesis</a:t>
            </a:r>
            <a:r>
              <a:rPr lang="en-NZ" sz="2400" dirty="0"/>
              <a:t> (practical wisdom) as an important concept in virtue ethics, however, Aristotle also considered </a:t>
            </a:r>
            <a:r>
              <a:rPr lang="en-NZ" sz="2400" dirty="0">
                <a:solidFill>
                  <a:srgbClr val="0070C0"/>
                </a:solidFill>
              </a:rPr>
              <a:t>episteme</a:t>
            </a:r>
            <a:r>
              <a:rPr lang="en-NZ" sz="2400" dirty="0"/>
              <a:t>, </a:t>
            </a:r>
            <a:r>
              <a:rPr lang="en-NZ" sz="2400" dirty="0">
                <a:solidFill>
                  <a:srgbClr val="0070C0"/>
                </a:solidFill>
              </a:rPr>
              <a:t>nous</a:t>
            </a:r>
            <a:r>
              <a:rPr lang="en-NZ" sz="2400" dirty="0"/>
              <a:t> and </a:t>
            </a:r>
            <a:r>
              <a:rPr lang="en-NZ" sz="2400" dirty="0" err="1">
                <a:solidFill>
                  <a:srgbClr val="0070C0"/>
                </a:solidFill>
              </a:rPr>
              <a:t>sophia</a:t>
            </a:r>
            <a:r>
              <a:rPr lang="en-NZ" sz="2400" dirty="0"/>
              <a:t>, and </a:t>
            </a:r>
            <a:r>
              <a:rPr lang="en-NZ" sz="2400" dirty="0" err="1">
                <a:solidFill>
                  <a:srgbClr val="0070C0"/>
                </a:solidFill>
              </a:rPr>
              <a:t>techné</a:t>
            </a:r>
            <a:r>
              <a:rPr lang="en-NZ" sz="2400" dirty="0">
                <a:solidFill>
                  <a:srgbClr val="0070C0"/>
                </a:solidFill>
              </a:rPr>
              <a:t> </a:t>
            </a:r>
          </a:p>
          <a:p>
            <a:endParaRPr lang="en-NZ" sz="2400" dirty="0"/>
          </a:p>
          <a:p>
            <a:r>
              <a:rPr lang="en-NZ" sz="2400" i="1" dirty="0">
                <a:solidFill>
                  <a:srgbClr val="0070C0"/>
                </a:solidFill>
              </a:rPr>
              <a:t>Episteme</a:t>
            </a:r>
            <a:r>
              <a:rPr lang="en-NZ" sz="2400" dirty="0"/>
              <a:t> – knowledge of empirical (observable) truth (scientific knowledge) </a:t>
            </a:r>
          </a:p>
          <a:p>
            <a:r>
              <a:rPr lang="en-NZ" sz="2400" i="1" dirty="0">
                <a:solidFill>
                  <a:srgbClr val="0070C0"/>
                </a:solidFill>
              </a:rPr>
              <a:t>Sophia</a:t>
            </a:r>
            <a:r>
              <a:rPr lang="en-NZ" sz="2400" dirty="0"/>
              <a:t> – wisdom, first principles (note that </a:t>
            </a:r>
            <a:r>
              <a:rPr lang="en-NZ" sz="2400" i="1" dirty="0"/>
              <a:t>phronesis</a:t>
            </a:r>
            <a:r>
              <a:rPr lang="en-NZ" sz="2400" dirty="0"/>
              <a:t> is the corollary to </a:t>
            </a:r>
            <a:r>
              <a:rPr lang="en-NZ" sz="2400" dirty="0" err="1"/>
              <a:t>sophia</a:t>
            </a:r>
            <a:r>
              <a:rPr lang="en-NZ" sz="2400" dirty="0"/>
              <a:t>.) </a:t>
            </a:r>
          </a:p>
          <a:p>
            <a:r>
              <a:rPr lang="en-NZ" sz="2400" i="1" dirty="0">
                <a:solidFill>
                  <a:srgbClr val="0070C0"/>
                </a:solidFill>
              </a:rPr>
              <a:t>Nous</a:t>
            </a:r>
            <a:r>
              <a:rPr lang="en-NZ" sz="2400" dirty="0"/>
              <a:t> – intuition (how valid is this?) </a:t>
            </a:r>
          </a:p>
          <a:p>
            <a:r>
              <a:rPr lang="en-NZ" sz="2400" i="1" dirty="0" err="1">
                <a:solidFill>
                  <a:srgbClr val="0070C0"/>
                </a:solidFill>
              </a:rPr>
              <a:t>Techné</a:t>
            </a:r>
            <a:r>
              <a:rPr lang="en-NZ" sz="2400" dirty="0"/>
              <a:t> – craft based knowledge, today, perhaps digital knowledge</a:t>
            </a:r>
          </a:p>
          <a:p>
            <a:endParaRPr lang="en-NZ" sz="2000" dirty="0"/>
          </a:p>
        </p:txBody>
      </p:sp>
    </p:spTree>
    <p:extLst>
      <p:ext uri="{BB962C8B-B14F-4D97-AF65-F5344CB8AC3E}">
        <p14:creationId xmlns:p14="http://schemas.microsoft.com/office/powerpoint/2010/main" val="2464451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4FDFEF-811A-854F-B132-475056D4BE26}"/>
              </a:ext>
            </a:extLst>
          </p:cNvPr>
          <p:cNvSpPr>
            <a:spLocks noGrp="1"/>
          </p:cNvSpPr>
          <p:nvPr>
            <p:ph type="title"/>
          </p:nvPr>
        </p:nvSpPr>
        <p:spPr/>
        <p:txBody>
          <a:bodyPr/>
          <a:lstStyle/>
          <a:p>
            <a:r>
              <a:rPr lang="en-US" dirty="0"/>
              <a:t>Introduction to Virtue Ethics</a:t>
            </a:r>
          </a:p>
        </p:txBody>
      </p:sp>
      <p:sp>
        <p:nvSpPr>
          <p:cNvPr id="5" name="Rectangle 3">
            <a:extLst>
              <a:ext uri="{FF2B5EF4-FFF2-40B4-BE49-F238E27FC236}">
                <a16:creationId xmlns:a16="http://schemas.microsoft.com/office/drawing/2014/main" id="{9107C0CF-2B8B-D44B-8FB0-3137F7B111A2}"/>
              </a:ext>
            </a:extLst>
          </p:cNvPr>
          <p:cNvSpPr txBox="1">
            <a:spLocks noChangeArrowheads="1"/>
          </p:cNvSpPr>
          <p:nvPr/>
        </p:nvSpPr>
        <p:spPr>
          <a:xfrm>
            <a:off x="604006" y="1333850"/>
            <a:ext cx="8539993" cy="5035052"/>
          </a:xfrm>
          <a:prstGeom prst="rect">
            <a:avLst/>
          </a:prstGeom>
        </p:spPr>
        <p:txBody>
          <a:bodyPr/>
          <a:lstStyle>
            <a:lvl1pPr marL="269598" marR="0" indent="-269598" algn="l" defTabSz="974345"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2000" b="0" i="0" u="none" strike="noStrike" kern="1200" cap="none" spc="0" normalizeH="0" baseline="0" noProof="1">
                <a:ln>
                  <a:noFill/>
                </a:ln>
                <a:solidFill>
                  <a:schemeClr val="tx1"/>
                </a:solidFill>
                <a:effectLst/>
                <a:uLnTx/>
                <a:uFillTx/>
                <a:latin typeface="+mn-lt"/>
                <a:ea typeface="+mn-ea"/>
                <a:cs typeface="+mn-cs"/>
              </a:defRPr>
            </a:lvl1pPr>
            <a:lvl2pPr marL="570728" marR="0" indent="-118271" algn="l" defTabSz="974345" rtl="0" eaLnBrk="1" fontAlgn="base" latinLnBrk="0" hangingPunct="1">
              <a:lnSpc>
                <a:spcPct val="100000"/>
              </a:lnSpc>
              <a:spcBef>
                <a:spcPct val="20000"/>
              </a:spcBef>
              <a:spcAft>
                <a:spcPct val="0"/>
              </a:spcAft>
              <a:buClr>
                <a:schemeClr val="tx1"/>
              </a:buClr>
              <a:buSzPts val="2200"/>
              <a:buFont typeface="Verdana"/>
              <a:buChar char="-"/>
              <a:tabLst/>
              <a:defRPr lang="en-CA" altLang="zh-CN" sz="1800" kern="1200" baseline="0" noProof="1">
                <a:solidFill>
                  <a:schemeClr val="tx1"/>
                </a:solidFill>
                <a:latin typeface="+mn-lt"/>
                <a:ea typeface="+mn-ea"/>
                <a:cs typeface="+mn-cs"/>
              </a:defRPr>
            </a:lvl2pPr>
            <a:lvl3pPr marL="1045294" marR="0" indent="-285374" algn="l" defTabSz="974345"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800" kern="1200" noProof="1">
                <a:solidFill>
                  <a:schemeClr val="tx1"/>
                </a:solidFill>
                <a:latin typeface="+mn-lt"/>
                <a:ea typeface="+mn-ea"/>
                <a:cs typeface="+mn-cs"/>
              </a:defRPr>
            </a:lvl3pPr>
            <a:lvl4pPr marL="1443922" marR="0" indent="-208868" algn="l" defTabSz="974603"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800" kern="1200">
                <a:solidFill>
                  <a:schemeClr val="tx1"/>
                </a:solidFill>
                <a:latin typeface="+mn-lt"/>
                <a:ea typeface="+mn-ea"/>
                <a:cs typeface="+mn-cs"/>
              </a:defRPr>
            </a:lvl4pPr>
            <a:lvl5pPr marL="2192853" indent="-243629" algn="l" defTabSz="974603"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80153" indent="-243629" algn="l" defTabSz="974603"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67452" indent="-243629" algn="l" defTabSz="974603"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54752" indent="-243629" algn="l" defTabSz="974603"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42054" indent="-243629" algn="l" defTabSz="974603"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endParaRPr lang="en-NZ" altLang="zh-CN" dirty="0"/>
          </a:p>
          <a:p>
            <a:pPr marL="0" indent="0">
              <a:buNone/>
            </a:pPr>
            <a:r>
              <a:rPr lang="en-NZ" altLang="zh-CN" dirty="0"/>
              <a:t>While each of the previous ethical approaches make room for </a:t>
            </a:r>
            <a:r>
              <a:rPr lang="en-NZ" altLang="zh-CN" i="1" dirty="0"/>
              <a:t>virtues</a:t>
            </a:r>
            <a:r>
              <a:rPr lang="en-NZ" altLang="zh-CN" dirty="0"/>
              <a:t>, </a:t>
            </a:r>
            <a:r>
              <a:rPr lang="en-NZ" altLang="zh-CN" i="1" dirty="0"/>
              <a:t>consequences</a:t>
            </a:r>
            <a:r>
              <a:rPr lang="en-NZ" altLang="zh-CN" dirty="0"/>
              <a:t>, and </a:t>
            </a:r>
            <a:r>
              <a:rPr lang="en-NZ" altLang="zh-CN" i="1" dirty="0"/>
              <a:t>rules</a:t>
            </a:r>
            <a:r>
              <a:rPr lang="en-NZ" altLang="zh-CN" dirty="0"/>
              <a:t>. And it is true that all plausible </a:t>
            </a:r>
            <a:r>
              <a:rPr lang="en-NZ" altLang="zh-CN" i="1" dirty="0"/>
              <a:t>normative ethical theory </a:t>
            </a:r>
            <a:r>
              <a:rPr lang="en-NZ" altLang="zh-CN" dirty="0"/>
              <a:t>will have something to say about all three. </a:t>
            </a:r>
          </a:p>
          <a:p>
            <a:pPr marL="0" indent="0">
              <a:buNone/>
            </a:pPr>
            <a:endParaRPr lang="en-NZ" altLang="zh-CN" dirty="0"/>
          </a:p>
          <a:p>
            <a:pPr marL="0" indent="0">
              <a:buNone/>
            </a:pPr>
            <a:r>
              <a:rPr lang="en-NZ" altLang="zh-CN" dirty="0"/>
              <a:t>However, </a:t>
            </a:r>
            <a:r>
              <a:rPr lang="en-NZ" altLang="zh-CN" i="1" dirty="0"/>
              <a:t>virtue ethics </a:t>
            </a:r>
            <a:r>
              <a:rPr lang="en-NZ" altLang="zh-CN" dirty="0"/>
              <a:t>can be defined as the one that </a:t>
            </a:r>
            <a:r>
              <a:rPr lang="en-NZ" altLang="zh-CN" b="1" dirty="0"/>
              <a:t>emphasizes</a:t>
            </a:r>
            <a:r>
              <a:rPr lang="en-NZ" altLang="zh-CN" dirty="0"/>
              <a:t> the </a:t>
            </a:r>
            <a:r>
              <a:rPr lang="en-NZ" altLang="zh-CN" dirty="0">
                <a:solidFill>
                  <a:srgbClr val="FF0000"/>
                </a:solidFill>
              </a:rPr>
              <a:t>virtues</a:t>
            </a:r>
            <a:r>
              <a:rPr lang="en-NZ" altLang="zh-CN" dirty="0"/>
              <a:t>, or </a:t>
            </a:r>
            <a:r>
              <a:rPr lang="en-NZ" altLang="zh-CN" dirty="0">
                <a:solidFill>
                  <a:srgbClr val="FF0000"/>
                </a:solidFill>
              </a:rPr>
              <a:t>moral character</a:t>
            </a:r>
            <a:r>
              <a:rPr lang="en-NZ" altLang="zh-CN" dirty="0"/>
              <a:t>, in contrast to the approach that emphasizes duties or rules (Kantian ethics) or that emphasizes the consequences of actions (consequentialism / Utilitarianism). </a:t>
            </a:r>
            <a:endParaRPr lang="en-NZ" altLang="en-US" dirty="0"/>
          </a:p>
          <a:p>
            <a:pPr marL="0" indent="0">
              <a:buNone/>
            </a:pPr>
            <a:r>
              <a:rPr lang="en-NZ" altLang="en-US" dirty="0"/>
              <a:t> </a:t>
            </a:r>
            <a:endParaRPr lang="en-AU" altLang="en-US" dirty="0"/>
          </a:p>
        </p:txBody>
      </p:sp>
    </p:spTree>
    <p:extLst>
      <p:ext uri="{BB962C8B-B14F-4D97-AF65-F5344CB8AC3E}">
        <p14:creationId xmlns:p14="http://schemas.microsoft.com/office/powerpoint/2010/main" val="1249968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185BB-41A2-3390-635F-32530C936263}"/>
              </a:ext>
            </a:extLst>
          </p:cNvPr>
          <p:cNvSpPr>
            <a:spLocks noGrp="1"/>
          </p:cNvSpPr>
          <p:nvPr>
            <p:ph type="title"/>
          </p:nvPr>
        </p:nvSpPr>
        <p:spPr/>
        <p:txBody>
          <a:bodyPr/>
          <a:lstStyle/>
          <a:p>
            <a:r>
              <a:rPr lang="en-NZ" dirty="0"/>
              <a:t>Implications</a:t>
            </a:r>
          </a:p>
        </p:txBody>
      </p:sp>
      <p:sp>
        <p:nvSpPr>
          <p:cNvPr id="4" name="TextBox 3">
            <a:extLst>
              <a:ext uri="{FF2B5EF4-FFF2-40B4-BE49-F238E27FC236}">
                <a16:creationId xmlns:a16="http://schemas.microsoft.com/office/drawing/2014/main" id="{E74231E1-147B-C100-66C3-FC15B4A54D9A}"/>
              </a:ext>
            </a:extLst>
          </p:cNvPr>
          <p:cNvSpPr txBox="1"/>
          <p:nvPr/>
        </p:nvSpPr>
        <p:spPr>
          <a:xfrm>
            <a:off x="183260" y="1582340"/>
            <a:ext cx="9320000" cy="4524315"/>
          </a:xfrm>
          <a:prstGeom prst="rect">
            <a:avLst/>
          </a:prstGeom>
          <a:noFill/>
        </p:spPr>
        <p:txBody>
          <a:bodyPr wrap="square">
            <a:spAutoFit/>
          </a:bodyPr>
          <a:lstStyle/>
          <a:p>
            <a:r>
              <a:rPr lang="en-NZ" sz="2400" dirty="0"/>
              <a:t>According to </a:t>
            </a:r>
            <a:r>
              <a:rPr lang="en-NZ" sz="2400" i="1" dirty="0"/>
              <a:t>Constantinescu et al</a:t>
            </a:r>
            <a:r>
              <a:rPr lang="en-NZ" sz="2400" dirty="0"/>
              <a:t>, a responsible AI designer and the systems she designs, not only must possess ethical virtues and practical wisdom but also dianoetic virtues. </a:t>
            </a:r>
          </a:p>
          <a:p>
            <a:endParaRPr lang="en-NZ" sz="2400" dirty="0"/>
          </a:p>
          <a:p>
            <a:r>
              <a:rPr lang="en-NZ" sz="2400" dirty="0"/>
              <a:t>This raises the question is it possible to develop fully virtuous (hence) moral AI? And what are the limitations. (</a:t>
            </a:r>
            <a:r>
              <a:rPr lang="en-NZ" sz="2400" i="1" dirty="0"/>
              <a:t>see the paper for more</a:t>
            </a:r>
            <a:r>
              <a:rPr lang="en-NZ" sz="2400" dirty="0"/>
              <a:t>) </a:t>
            </a:r>
          </a:p>
          <a:p>
            <a:endParaRPr lang="en-NZ" sz="2400" dirty="0"/>
          </a:p>
          <a:p>
            <a:r>
              <a:rPr lang="en-NZ" sz="2400" dirty="0"/>
              <a:t>It also raises the question or possibility of </a:t>
            </a:r>
            <a:r>
              <a:rPr lang="en-NZ" sz="2400" i="1" dirty="0">
                <a:solidFill>
                  <a:srgbClr val="0070C0"/>
                </a:solidFill>
              </a:rPr>
              <a:t>Autonomous Moral Agents</a:t>
            </a:r>
            <a:r>
              <a:rPr lang="en-NZ" sz="2400" dirty="0"/>
              <a:t> (AMAs) which we will return to later in the course. </a:t>
            </a:r>
          </a:p>
        </p:txBody>
      </p:sp>
    </p:spTree>
    <p:extLst>
      <p:ext uri="{BB962C8B-B14F-4D97-AF65-F5344CB8AC3E}">
        <p14:creationId xmlns:p14="http://schemas.microsoft.com/office/powerpoint/2010/main" val="509933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2AEF-DE5A-4AC3-978B-FC932E1CA93D}"/>
              </a:ext>
            </a:extLst>
          </p:cNvPr>
          <p:cNvSpPr>
            <a:spLocks noGrp="1"/>
          </p:cNvSpPr>
          <p:nvPr>
            <p:ph type="title"/>
          </p:nvPr>
        </p:nvSpPr>
        <p:spPr/>
        <p:txBody>
          <a:bodyPr/>
          <a:lstStyle/>
          <a:p>
            <a:r>
              <a:rPr lang="en-NZ" dirty="0"/>
              <a:t>The end… </a:t>
            </a:r>
          </a:p>
        </p:txBody>
      </p:sp>
      <p:pic>
        <p:nvPicPr>
          <p:cNvPr id="1026" name="Picture 2" descr="Technology and the Virtues: Change Yourself, Change the Future – mssv">
            <a:extLst>
              <a:ext uri="{FF2B5EF4-FFF2-40B4-BE49-F238E27FC236}">
                <a16:creationId xmlns:a16="http://schemas.microsoft.com/office/drawing/2014/main" id="{7C356302-C3B2-4A19-A895-22198981F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581150"/>
            <a:ext cx="7048500"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700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4FDFEF-811A-854F-B132-475056D4BE26}"/>
              </a:ext>
            </a:extLst>
          </p:cNvPr>
          <p:cNvSpPr>
            <a:spLocks noGrp="1"/>
          </p:cNvSpPr>
          <p:nvPr>
            <p:ph type="title"/>
          </p:nvPr>
        </p:nvSpPr>
        <p:spPr/>
        <p:txBody>
          <a:bodyPr/>
          <a:lstStyle/>
          <a:p>
            <a:r>
              <a:rPr lang="en-US" dirty="0"/>
              <a:t>Introduction to Virtue Ethics</a:t>
            </a:r>
          </a:p>
        </p:txBody>
      </p:sp>
      <p:sp>
        <p:nvSpPr>
          <p:cNvPr id="5" name="Rectangle 3">
            <a:extLst>
              <a:ext uri="{FF2B5EF4-FFF2-40B4-BE49-F238E27FC236}">
                <a16:creationId xmlns:a16="http://schemas.microsoft.com/office/drawing/2014/main" id="{9107C0CF-2B8B-D44B-8FB0-3137F7B111A2}"/>
              </a:ext>
            </a:extLst>
          </p:cNvPr>
          <p:cNvSpPr txBox="1">
            <a:spLocks noChangeArrowheads="1"/>
          </p:cNvSpPr>
          <p:nvPr/>
        </p:nvSpPr>
        <p:spPr>
          <a:xfrm>
            <a:off x="604006" y="1333850"/>
            <a:ext cx="8539993" cy="5035052"/>
          </a:xfrm>
          <a:prstGeom prst="rect">
            <a:avLst/>
          </a:prstGeom>
        </p:spPr>
        <p:txBody>
          <a:bodyPr/>
          <a:lstStyle>
            <a:lvl1pPr marL="269598" marR="0" indent="-269598" algn="l" defTabSz="974345"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2000" b="0" i="0" u="none" strike="noStrike" kern="1200" cap="none" spc="0" normalizeH="0" baseline="0" noProof="1">
                <a:ln>
                  <a:noFill/>
                </a:ln>
                <a:solidFill>
                  <a:schemeClr val="tx1"/>
                </a:solidFill>
                <a:effectLst/>
                <a:uLnTx/>
                <a:uFillTx/>
                <a:latin typeface="+mn-lt"/>
                <a:ea typeface="+mn-ea"/>
                <a:cs typeface="+mn-cs"/>
              </a:defRPr>
            </a:lvl1pPr>
            <a:lvl2pPr marL="570728" marR="0" indent="-118271" algn="l" defTabSz="974345" rtl="0" eaLnBrk="1" fontAlgn="base" latinLnBrk="0" hangingPunct="1">
              <a:lnSpc>
                <a:spcPct val="100000"/>
              </a:lnSpc>
              <a:spcBef>
                <a:spcPct val="20000"/>
              </a:spcBef>
              <a:spcAft>
                <a:spcPct val="0"/>
              </a:spcAft>
              <a:buClr>
                <a:schemeClr val="tx1"/>
              </a:buClr>
              <a:buSzPts val="2200"/>
              <a:buFont typeface="Verdana"/>
              <a:buChar char="-"/>
              <a:tabLst/>
              <a:defRPr lang="en-CA" altLang="zh-CN" sz="1800" kern="1200" baseline="0" noProof="1">
                <a:solidFill>
                  <a:schemeClr val="tx1"/>
                </a:solidFill>
                <a:latin typeface="+mn-lt"/>
                <a:ea typeface="+mn-ea"/>
                <a:cs typeface="+mn-cs"/>
              </a:defRPr>
            </a:lvl2pPr>
            <a:lvl3pPr marL="1045294" marR="0" indent="-285374" algn="l" defTabSz="974345"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800" kern="1200" noProof="1">
                <a:solidFill>
                  <a:schemeClr val="tx1"/>
                </a:solidFill>
                <a:latin typeface="+mn-lt"/>
                <a:ea typeface="+mn-ea"/>
                <a:cs typeface="+mn-cs"/>
              </a:defRPr>
            </a:lvl3pPr>
            <a:lvl4pPr marL="1443922" marR="0" indent="-208868" algn="l" defTabSz="974603"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800" kern="1200">
                <a:solidFill>
                  <a:schemeClr val="tx1"/>
                </a:solidFill>
                <a:latin typeface="+mn-lt"/>
                <a:ea typeface="+mn-ea"/>
                <a:cs typeface="+mn-cs"/>
              </a:defRPr>
            </a:lvl4pPr>
            <a:lvl5pPr marL="2192853" indent="-243629" algn="l" defTabSz="974603"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80153" indent="-243629" algn="l" defTabSz="974603"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67452" indent="-243629" algn="l" defTabSz="974603"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54752" indent="-243629" algn="l" defTabSz="974603"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42054" indent="-243629" algn="l" defTabSz="974603"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NZ" altLang="en-US" b="1" i="1" dirty="0"/>
              <a:t>Question.</a:t>
            </a:r>
          </a:p>
          <a:p>
            <a:pPr marL="0" indent="0">
              <a:buNone/>
            </a:pPr>
            <a:r>
              <a:rPr lang="en-NZ" altLang="en-US" dirty="0"/>
              <a:t>Consider the scenario where a random someone needs help.</a:t>
            </a:r>
          </a:p>
          <a:p>
            <a:pPr marL="0" indent="0">
              <a:buNone/>
            </a:pPr>
            <a:r>
              <a:rPr lang="en-NZ" altLang="en-US" dirty="0"/>
              <a:t>How would a Utilitarian deal with that?</a:t>
            </a:r>
          </a:p>
          <a:p>
            <a:pPr marL="0" indent="0">
              <a:buNone/>
            </a:pPr>
            <a:r>
              <a:rPr lang="en-NZ" altLang="en-US" dirty="0"/>
              <a:t>How might a Kantian respond?  </a:t>
            </a:r>
          </a:p>
          <a:p>
            <a:pPr marL="0" indent="0">
              <a:buNone/>
            </a:pPr>
            <a:endParaRPr lang="en-NZ" altLang="en-US" dirty="0"/>
          </a:p>
          <a:p>
            <a:pPr marL="0" indent="0">
              <a:buNone/>
            </a:pPr>
            <a:r>
              <a:rPr lang="en-NZ" altLang="zh-CN" dirty="0"/>
              <a:t>The virtue ethicist might point to the fact that helping a person (even a random person) would be </a:t>
            </a:r>
            <a:r>
              <a:rPr lang="en-NZ" altLang="zh-CN" dirty="0">
                <a:solidFill>
                  <a:srgbClr val="0070C0"/>
                </a:solidFill>
              </a:rPr>
              <a:t>charitable</a:t>
            </a:r>
            <a:r>
              <a:rPr lang="en-NZ" altLang="zh-CN" dirty="0"/>
              <a:t> or </a:t>
            </a:r>
            <a:r>
              <a:rPr lang="en-NZ" altLang="zh-CN" dirty="0">
                <a:solidFill>
                  <a:srgbClr val="0070C0"/>
                </a:solidFill>
              </a:rPr>
              <a:t>benevolent</a:t>
            </a:r>
            <a:r>
              <a:rPr lang="en-NZ" altLang="zh-CN" dirty="0"/>
              <a:t>, an </a:t>
            </a:r>
            <a:r>
              <a:rPr lang="en-NZ" altLang="zh-CN" dirty="0">
                <a:solidFill>
                  <a:srgbClr val="0070C0"/>
                </a:solidFill>
              </a:rPr>
              <a:t>act of kindness or compassion </a:t>
            </a:r>
            <a:r>
              <a:rPr lang="en-NZ" altLang="zh-CN" dirty="0"/>
              <a:t>(and therefore morally praiseworthy) … </a:t>
            </a:r>
          </a:p>
          <a:p>
            <a:pPr marL="0" indent="0">
              <a:buNone/>
            </a:pPr>
            <a:endParaRPr lang="en-NZ" altLang="en-US" dirty="0"/>
          </a:p>
          <a:p>
            <a:pPr marL="0" indent="0">
              <a:buNone/>
            </a:pPr>
            <a:r>
              <a:rPr lang="en-NZ" altLang="en-US" dirty="0"/>
              <a:t>… the virtue ethicist appeals to the </a:t>
            </a:r>
            <a:r>
              <a:rPr lang="en-NZ" altLang="en-US" i="1" dirty="0"/>
              <a:t>virtues</a:t>
            </a:r>
            <a:r>
              <a:rPr lang="en-NZ" altLang="en-US" dirty="0"/>
              <a:t> as an expression of ethically praiseworthy behaviour.</a:t>
            </a:r>
          </a:p>
          <a:p>
            <a:pPr marL="0" indent="0">
              <a:buNone/>
            </a:pPr>
            <a:r>
              <a:rPr lang="en-NZ" altLang="en-US" dirty="0"/>
              <a:t> </a:t>
            </a:r>
            <a:endParaRPr lang="en-AU" altLang="en-US" dirty="0"/>
          </a:p>
        </p:txBody>
      </p:sp>
    </p:spTree>
    <p:extLst>
      <p:ext uri="{BB962C8B-B14F-4D97-AF65-F5344CB8AC3E}">
        <p14:creationId xmlns:p14="http://schemas.microsoft.com/office/powerpoint/2010/main" val="1939603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4FDFEF-811A-854F-B132-475056D4BE26}"/>
              </a:ext>
            </a:extLst>
          </p:cNvPr>
          <p:cNvSpPr>
            <a:spLocks noGrp="1"/>
          </p:cNvSpPr>
          <p:nvPr>
            <p:ph type="title"/>
          </p:nvPr>
        </p:nvSpPr>
        <p:spPr/>
        <p:txBody>
          <a:bodyPr/>
          <a:lstStyle/>
          <a:p>
            <a:r>
              <a:rPr lang="en-US" dirty="0"/>
              <a:t>Virtues and the other theories</a:t>
            </a:r>
          </a:p>
        </p:txBody>
      </p:sp>
      <p:sp>
        <p:nvSpPr>
          <p:cNvPr id="5" name="Rectangle 3">
            <a:extLst>
              <a:ext uri="{FF2B5EF4-FFF2-40B4-BE49-F238E27FC236}">
                <a16:creationId xmlns:a16="http://schemas.microsoft.com/office/drawing/2014/main" id="{9107C0CF-2B8B-D44B-8FB0-3137F7B111A2}"/>
              </a:ext>
            </a:extLst>
          </p:cNvPr>
          <p:cNvSpPr txBox="1">
            <a:spLocks noChangeArrowheads="1"/>
          </p:cNvSpPr>
          <p:nvPr/>
        </p:nvSpPr>
        <p:spPr>
          <a:xfrm>
            <a:off x="604006" y="1333850"/>
            <a:ext cx="8539993" cy="5035052"/>
          </a:xfrm>
          <a:prstGeom prst="rect">
            <a:avLst/>
          </a:prstGeom>
        </p:spPr>
        <p:txBody>
          <a:bodyPr/>
          <a:lstStyle>
            <a:lvl1pPr marL="269598" marR="0" indent="-269598" algn="l" defTabSz="974345"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2000" b="0" i="0" u="none" strike="noStrike" kern="1200" cap="none" spc="0" normalizeH="0" baseline="0" noProof="1">
                <a:ln>
                  <a:noFill/>
                </a:ln>
                <a:solidFill>
                  <a:schemeClr val="tx1"/>
                </a:solidFill>
                <a:effectLst/>
                <a:uLnTx/>
                <a:uFillTx/>
                <a:latin typeface="+mn-lt"/>
                <a:ea typeface="+mn-ea"/>
                <a:cs typeface="+mn-cs"/>
              </a:defRPr>
            </a:lvl1pPr>
            <a:lvl2pPr marL="570728" marR="0" indent="-118271" algn="l" defTabSz="974345" rtl="0" eaLnBrk="1" fontAlgn="base" latinLnBrk="0" hangingPunct="1">
              <a:lnSpc>
                <a:spcPct val="100000"/>
              </a:lnSpc>
              <a:spcBef>
                <a:spcPct val="20000"/>
              </a:spcBef>
              <a:spcAft>
                <a:spcPct val="0"/>
              </a:spcAft>
              <a:buClr>
                <a:schemeClr val="tx1"/>
              </a:buClr>
              <a:buSzPts val="2200"/>
              <a:buFont typeface="Verdana"/>
              <a:buChar char="-"/>
              <a:tabLst/>
              <a:defRPr lang="en-CA" altLang="zh-CN" sz="1800" kern="1200" baseline="0" noProof="1">
                <a:solidFill>
                  <a:schemeClr val="tx1"/>
                </a:solidFill>
                <a:latin typeface="+mn-lt"/>
                <a:ea typeface="+mn-ea"/>
                <a:cs typeface="+mn-cs"/>
              </a:defRPr>
            </a:lvl2pPr>
            <a:lvl3pPr marL="1045294" marR="0" indent="-285374" algn="l" defTabSz="974345"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800" kern="1200" noProof="1">
                <a:solidFill>
                  <a:schemeClr val="tx1"/>
                </a:solidFill>
                <a:latin typeface="+mn-lt"/>
                <a:ea typeface="+mn-ea"/>
                <a:cs typeface="+mn-cs"/>
              </a:defRPr>
            </a:lvl3pPr>
            <a:lvl4pPr marL="1443922" marR="0" indent="-208868" algn="l" defTabSz="974603"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800" kern="1200">
                <a:solidFill>
                  <a:schemeClr val="tx1"/>
                </a:solidFill>
                <a:latin typeface="+mn-lt"/>
                <a:ea typeface="+mn-ea"/>
                <a:cs typeface="+mn-cs"/>
              </a:defRPr>
            </a:lvl4pPr>
            <a:lvl5pPr marL="2192853" indent="-243629" algn="l" defTabSz="974603"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80153" indent="-243629" algn="l" defTabSz="974603"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67452" indent="-243629" algn="l" defTabSz="974603"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54752" indent="-243629" algn="l" defTabSz="974603"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42054" indent="-243629" algn="l" defTabSz="974603"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endParaRPr lang="en-NZ" altLang="en-US" sz="1800" dirty="0"/>
          </a:p>
          <a:p>
            <a:pPr marL="0" indent="0">
              <a:buNone/>
            </a:pPr>
            <a:r>
              <a:rPr lang="en-NZ" altLang="en-US" sz="1800" dirty="0"/>
              <a:t> </a:t>
            </a:r>
          </a:p>
          <a:p>
            <a:pPr marL="0" indent="0">
              <a:buNone/>
            </a:pPr>
            <a:endParaRPr lang="en-NZ" altLang="en-US" sz="1800" dirty="0"/>
          </a:p>
          <a:p>
            <a:pPr marL="0" indent="0">
              <a:buNone/>
            </a:pPr>
            <a:r>
              <a:rPr lang="en-NZ" altLang="en-US" sz="1800" dirty="0"/>
              <a:t> </a:t>
            </a:r>
            <a:endParaRPr lang="en-AU" altLang="en-US" sz="1800" dirty="0"/>
          </a:p>
        </p:txBody>
      </p:sp>
      <p:sp>
        <p:nvSpPr>
          <p:cNvPr id="2" name="Rectangle 1">
            <a:extLst>
              <a:ext uri="{FF2B5EF4-FFF2-40B4-BE49-F238E27FC236}">
                <a16:creationId xmlns:a16="http://schemas.microsoft.com/office/drawing/2014/main" id="{E1BFCF3D-D649-43A7-B985-2AC8800D578C}"/>
              </a:ext>
            </a:extLst>
          </p:cNvPr>
          <p:cNvSpPr/>
          <p:nvPr/>
        </p:nvSpPr>
        <p:spPr>
          <a:xfrm>
            <a:off x="387640" y="1333850"/>
            <a:ext cx="9115619" cy="5355312"/>
          </a:xfrm>
          <a:prstGeom prst="rect">
            <a:avLst/>
          </a:prstGeom>
        </p:spPr>
        <p:txBody>
          <a:bodyPr wrap="square">
            <a:spAutoFit/>
          </a:bodyPr>
          <a:lstStyle/>
          <a:p>
            <a:endParaRPr lang="en-NZ" dirty="0">
              <a:solidFill>
                <a:srgbClr val="1A1A1A"/>
              </a:solidFill>
            </a:endParaRPr>
          </a:p>
          <a:p>
            <a:r>
              <a:rPr lang="en-NZ" dirty="0">
                <a:solidFill>
                  <a:srgbClr val="1A1A1A"/>
                </a:solidFill>
              </a:rPr>
              <a:t>As we have seen all of the theories in a sense make room for virtues, consequences and duties.</a:t>
            </a:r>
          </a:p>
          <a:p>
            <a:endParaRPr lang="en-NZ" dirty="0">
              <a:solidFill>
                <a:srgbClr val="1A1A1A"/>
              </a:solidFill>
            </a:endParaRPr>
          </a:p>
          <a:p>
            <a:r>
              <a:rPr lang="en-NZ" dirty="0">
                <a:solidFill>
                  <a:srgbClr val="1A1A1A"/>
                </a:solidFill>
              </a:rPr>
              <a:t>The distinction for virtue ethics is that virtues are </a:t>
            </a:r>
            <a:r>
              <a:rPr lang="en-NZ" b="1" dirty="0">
                <a:solidFill>
                  <a:srgbClr val="1A1A1A"/>
                </a:solidFill>
              </a:rPr>
              <a:t>central</a:t>
            </a:r>
            <a:r>
              <a:rPr lang="en-NZ" dirty="0">
                <a:solidFill>
                  <a:srgbClr val="1A1A1A"/>
                </a:solidFill>
              </a:rPr>
              <a:t> to the theory.</a:t>
            </a:r>
          </a:p>
          <a:p>
            <a:endParaRPr lang="en-NZ" dirty="0">
              <a:solidFill>
                <a:srgbClr val="1A1A1A"/>
              </a:solidFill>
            </a:endParaRPr>
          </a:p>
          <a:p>
            <a:r>
              <a:rPr lang="en-NZ" b="1" dirty="0"/>
              <a:t>Consequentialists</a:t>
            </a:r>
            <a:r>
              <a:rPr lang="en-NZ" dirty="0"/>
              <a:t> might define virtues as traits that will yield good consequences. </a:t>
            </a:r>
          </a:p>
          <a:p>
            <a:endParaRPr lang="en-NZ" dirty="0"/>
          </a:p>
          <a:p>
            <a:r>
              <a:rPr lang="en-NZ" b="1" dirty="0"/>
              <a:t>Deontologists</a:t>
            </a:r>
            <a:r>
              <a:rPr lang="en-NZ" dirty="0"/>
              <a:t> may define them as traits possessed by those who reliably fulfil their duties. In fact, as we saw last week, Kant believed the development of virtue is a good thing.</a:t>
            </a:r>
          </a:p>
          <a:p>
            <a:endParaRPr lang="en-NZ" dirty="0"/>
          </a:p>
          <a:p>
            <a:r>
              <a:rPr lang="en-NZ" dirty="0"/>
              <a:t>Virtues and vices are foundational for virtue ethical theories however, it is fair to say many other normative notions are grounded in them. We associate good people with positive virtues.</a:t>
            </a:r>
          </a:p>
          <a:p>
            <a:endParaRPr lang="en-NZ" dirty="0"/>
          </a:p>
          <a:p>
            <a:endParaRPr lang="en-NZ" dirty="0">
              <a:solidFill>
                <a:srgbClr val="00B0F0"/>
              </a:solidFill>
            </a:endParaRPr>
          </a:p>
        </p:txBody>
      </p:sp>
    </p:spTree>
    <p:extLst>
      <p:ext uri="{BB962C8B-B14F-4D97-AF65-F5344CB8AC3E}">
        <p14:creationId xmlns:p14="http://schemas.microsoft.com/office/powerpoint/2010/main" val="3939592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E583-2828-4048-B59C-D1712CC54AE3}"/>
              </a:ext>
            </a:extLst>
          </p:cNvPr>
          <p:cNvSpPr>
            <a:spLocks noGrp="1"/>
          </p:cNvSpPr>
          <p:nvPr>
            <p:ph type="title"/>
          </p:nvPr>
        </p:nvSpPr>
        <p:spPr/>
        <p:txBody>
          <a:bodyPr/>
          <a:lstStyle/>
          <a:p>
            <a:r>
              <a:rPr lang="en-NZ" dirty="0"/>
              <a:t>Emergence of Virtue Ethics</a:t>
            </a:r>
          </a:p>
        </p:txBody>
      </p:sp>
      <p:sp>
        <p:nvSpPr>
          <p:cNvPr id="3" name="TextBox 2">
            <a:extLst>
              <a:ext uri="{FF2B5EF4-FFF2-40B4-BE49-F238E27FC236}">
                <a16:creationId xmlns:a16="http://schemas.microsoft.com/office/drawing/2014/main" id="{1BE9700E-4F2F-468C-8A23-BA7FB3DEE79F}"/>
              </a:ext>
            </a:extLst>
          </p:cNvPr>
          <p:cNvSpPr txBox="1"/>
          <p:nvPr/>
        </p:nvSpPr>
        <p:spPr>
          <a:xfrm>
            <a:off x="427839" y="1375794"/>
            <a:ext cx="9051721" cy="5016758"/>
          </a:xfrm>
          <a:prstGeom prst="rect">
            <a:avLst/>
          </a:prstGeom>
          <a:noFill/>
        </p:spPr>
        <p:txBody>
          <a:bodyPr wrap="square" lIns="45720" rIns="45720" rtlCol="0">
            <a:spAutoFit/>
          </a:bodyPr>
          <a:lstStyle/>
          <a:p>
            <a:r>
              <a:rPr lang="en-NZ" sz="2000" dirty="0"/>
              <a:t>We can trace Virtue ethics back to Plato and Aristotle. In the east, Confucius. </a:t>
            </a:r>
          </a:p>
          <a:p>
            <a:endParaRPr lang="en-NZ" sz="2000" dirty="0"/>
          </a:p>
          <a:p>
            <a:r>
              <a:rPr lang="en-NZ" sz="2000" dirty="0"/>
              <a:t>It dominated discourse in ethics until the enlightenment era when the two previous theories we discussed took precedence.</a:t>
            </a:r>
          </a:p>
          <a:p>
            <a:endParaRPr lang="en-NZ" sz="2000" dirty="0"/>
          </a:p>
          <a:p>
            <a:r>
              <a:rPr lang="en-NZ" sz="2000" dirty="0"/>
              <a:t>However, it has seen a re-emergence since Anscombe’s famous article “Modern Moral Philosophy” in 1958.  Primarily based on dissatisfaction with Utilitarian and Deontological approaches. </a:t>
            </a:r>
          </a:p>
          <a:p>
            <a:endParaRPr lang="en-NZ" sz="2000" dirty="0"/>
          </a:p>
          <a:p>
            <a:r>
              <a:rPr lang="en-NZ" sz="2000" dirty="0"/>
              <a:t>Virtue ethics, with terms such as </a:t>
            </a:r>
            <a:r>
              <a:rPr lang="en-NZ" sz="2000" i="1" dirty="0"/>
              <a:t>arête</a:t>
            </a:r>
            <a:r>
              <a:rPr lang="en-NZ" sz="2000" dirty="0"/>
              <a:t> (excellence or virtue), </a:t>
            </a:r>
            <a:r>
              <a:rPr lang="en-NZ" sz="2000" i="1" dirty="0"/>
              <a:t>phronesis</a:t>
            </a:r>
            <a:r>
              <a:rPr lang="en-NZ" sz="2000" dirty="0"/>
              <a:t> (practical or moral wisdom) and </a:t>
            </a:r>
            <a:r>
              <a:rPr lang="en-NZ" sz="2000" i="1" dirty="0"/>
              <a:t>eudaimonia</a:t>
            </a:r>
            <a:r>
              <a:rPr lang="en-NZ" sz="2000" dirty="0"/>
              <a:t> (usually translated as happiness or flourishing), it is clear it’s roots are in ancient Greek philosophy. </a:t>
            </a:r>
          </a:p>
          <a:p>
            <a:endParaRPr lang="en-NZ" sz="2000" dirty="0"/>
          </a:p>
          <a:p>
            <a:endParaRPr lang="en-NZ" sz="2000" dirty="0"/>
          </a:p>
        </p:txBody>
      </p:sp>
    </p:spTree>
    <p:extLst>
      <p:ext uri="{BB962C8B-B14F-4D97-AF65-F5344CB8AC3E}">
        <p14:creationId xmlns:p14="http://schemas.microsoft.com/office/powerpoint/2010/main" val="3400946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360BE7-E40D-498E-8A4C-E5C4C3E5D42C}"/>
              </a:ext>
            </a:extLst>
          </p:cNvPr>
          <p:cNvSpPr>
            <a:spLocks noGrp="1"/>
          </p:cNvSpPr>
          <p:nvPr>
            <p:ph type="title"/>
          </p:nvPr>
        </p:nvSpPr>
        <p:spPr/>
        <p:txBody>
          <a:bodyPr/>
          <a:lstStyle/>
          <a:p>
            <a:r>
              <a:rPr lang="en-NZ" dirty="0"/>
              <a:t>Virtue and Practical Wisdom</a:t>
            </a:r>
          </a:p>
        </p:txBody>
      </p:sp>
      <p:sp>
        <p:nvSpPr>
          <p:cNvPr id="7" name="TextBox 6">
            <a:extLst>
              <a:ext uri="{FF2B5EF4-FFF2-40B4-BE49-F238E27FC236}">
                <a16:creationId xmlns:a16="http://schemas.microsoft.com/office/drawing/2014/main" id="{A25DF4D5-0FDF-474A-B724-45406BEAA3A4}"/>
              </a:ext>
            </a:extLst>
          </p:cNvPr>
          <p:cNvSpPr txBox="1"/>
          <p:nvPr/>
        </p:nvSpPr>
        <p:spPr>
          <a:xfrm>
            <a:off x="183260" y="1305750"/>
            <a:ext cx="9430523" cy="5940088"/>
          </a:xfrm>
          <a:prstGeom prst="rect">
            <a:avLst/>
          </a:prstGeom>
          <a:noFill/>
        </p:spPr>
        <p:txBody>
          <a:bodyPr wrap="square" lIns="45720" rIns="45720" rtlCol="0">
            <a:spAutoFit/>
          </a:bodyPr>
          <a:lstStyle/>
          <a:p>
            <a:r>
              <a:rPr lang="en-NZ" sz="2000" dirty="0"/>
              <a:t>So – what is virtue? </a:t>
            </a:r>
          </a:p>
          <a:p>
            <a:endParaRPr lang="en-NZ" sz="2000" dirty="0"/>
          </a:p>
          <a:p>
            <a:r>
              <a:rPr lang="en-NZ" sz="2000" dirty="0"/>
              <a:t>An excellent character trait, a disposition entrenched in its possessor. </a:t>
            </a:r>
          </a:p>
          <a:p>
            <a:endParaRPr lang="en-NZ" sz="2000" dirty="0"/>
          </a:p>
          <a:p>
            <a:r>
              <a:rPr lang="en-NZ" sz="2000" dirty="0"/>
              <a:t>Something that we might say goes right to the heart of the person.</a:t>
            </a:r>
          </a:p>
          <a:p>
            <a:endParaRPr lang="en-NZ" sz="2000" dirty="0"/>
          </a:p>
          <a:p>
            <a:r>
              <a:rPr lang="en-NZ" sz="2000" dirty="0"/>
              <a:t>To have a virtue is to be a certain kind of person with a certain mindset.  </a:t>
            </a:r>
          </a:p>
          <a:p>
            <a:endParaRPr lang="en-NZ" sz="2000" dirty="0"/>
          </a:p>
          <a:p>
            <a:r>
              <a:rPr lang="en-NZ" sz="2000" i="1" dirty="0"/>
              <a:t>For example.  </a:t>
            </a:r>
            <a:r>
              <a:rPr lang="en-NZ" sz="2000" dirty="0"/>
              <a:t>An honest person tells the truth because it is the </a:t>
            </a:r>
            <a:r>
              <a:rPr lang="en-NZ" sz="2000" b="1" dirty="0"/>
              <a:t>truth</a:t>
            </a:r>
            <a:r>
              <a:rPr lang="en-NZ" sz="2000" dirty="0"/>
              <a:t>, </a:t>
            </a:r>
            <a:r>
              <a:rPr lang="en-NZ" sz="2000" dirty="0" err="1"/>
              <a:t>ie</a:t>
            </a:r>
            <a:r>
              <a:rPr lang="en-NZ" sz="2000" dirty="0"/>
              <a:t>, because it’s the right thing to do – an honest person’s reasons and choices with respect to honesty (and dishonesty) reflect their deep seated views and values about honesty, truth and deception. </a:t>
            </a:r>
          </a:p>
          <a:p>
            <a:endParaRPr lang="en-NZ" sz="2000" dirty="0"/>
          </a:p>
          <a:p>
            <a:r>
              <a:rPr lang="en-NZ" sz="2000" dirty="0"/>
              <a:t>Contrast this with Kantian ethics, we should tell the truth because it is our </a:t>
            </a:r>
            <a:r>
              <a:rPr lang="en-NZ" sz="2000" i="1" dirty="0"/>
              <a:t>duty</a:t>
            </a:r>
            <a:r>
              <a:rPr lang="en-NZ" sz="2000" dirty="0"/>
              <a:t> to do so. However, the </a:t>
            </a:r>
            <a:r>
              <a:rPr lang="en-NZ" sz="2000" i="1" dirty="0"/>
              <a:t>truth</a:t>
            </a:r>
            <a:r>
              <a:rPr lang="en-NZ" sz="2000" dirty="0"/>
              <a:t> to the virtue ethicist is not about any obligation or duty, it goes right to the heart of how that individual thinks about the truth. </a:t>
            </a:r>
          </a:p>
          <a:p>
            <a:endParaRPr lang="en-NZ" sz="2000" dirty="0"/>
          </a:p>
          <a:p>
            <a:endParaRPr lang="en-NZ" sz="2000" dirty="0"/>
          </a:p>
        </p:txBody>
      </p:sp>
    </p:spTree>
    <p:extLst>
      <p:ext uri="{BB962C8B-B14F-4D97-AF65-F5344CB8AC3E}">
        <p14:creationId xmlns:p14="http://schemas.microsoft.com/office/powerpoint/2010/main" val="305490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09406-8591-5F4C-A847-5DD006B664AC}"/>
              </a:ext>
            </a:extLst>
          </p:cNvPr>
          <p:cNvSpPr>
            <a:spLocks noGrp="1"/>
          </p:cNvSpPr>
          <p:nvPr>
            <p:ph type="title"/>
          </p:nvPr>
        </p:nvSpPr>
        <p:spPr/>
        <p:txBody>
          <a:bodyPr/>
          <a:lstStyle/>
          <a:p>
            <a:r>
              <a:rPr lang="en-US" dirty="0"/>
              <a:t>Practical Wisdom </a:t>
            </a:r>
            <a:r>
              <a:rPr lang="en-NZ" dirty="0"/>
              <a:t>(</a:t>
            </a:r>
            <a:r>
              <a:rPr lang="en-NZ" i="1" dirty="0"/>
              <a:t>phronesis</a:t>
            </a:r>
            <a:r>
              <a:rPr lang="en-NZ" dirty="0"/>
              <a:t>)</a:t>
            </a:r>
            <a:endParaRPr lang="en-US" dirty="0"/>
          </a:p>
        </p:txBody>
      </p:sp>
      <p:sp>
        <p:nvSpPr>
          <p:cNvPr id="4" name="TextBox 3">
            <a:extLst>
              <a:ext uri="{FF2B5EF4-FFF2-40B4-BE49-F238E27FC236}">
                <a16:creationId xmlns:a16="http://schemas.microsoft.com/office/drawing/2014/main" id="{01B03ABA-CF06-C045-857D-536737E43A5F}"/>
              </a:ext>
            </a:extLst>
          </p:cNvPr>
          <p:cNvSpPr txBox="1"/>
          <p:nvPr/>
        </p:nvSpPr>
        <p:spPr>
          <a:xfrm>
            <a:off x="340242" y="1190847"/>
            <a:ext cx="9292856" cy="5016758"/>
          </a:xfrm>
          <a:prstGeom prst="rect">
            <a:avLst/>
          </a:prstGeom>
          <a:noFill/>
        </p:spPr>
        <p:txBody>
          <a:bodyPr wrap="square" lIns="45720" rIns="45720" rtlCol="0">
            <a:spAutoFit/>
          </a:bodyPr>
          <a:lstStyle/>
          <a:p>
            <a:r>
              <a:rPr lang="en-US" sz="2000" dirty="0"/>
              <a:t>Is it possible that someone that exhibits truly virtuous characteristics is not necessarily a moral person? </a:t>
            </a:r>
          </a:p>
          <a:p>
            <a:endParaRPr lang="en-US" sz="2000" dirty="0"/>
          </a:p>
          <a:p>
            <a:r>
              <a:rPr lang="en-US" sz="2000" dirty="0"/>
              <a:t>Consider members of the Mafia, such individuals might show virtues of </a:t>
            </a:r>
            <a:r>
              <a:rPr lang="en-US" sz="2000" dirty="0">
                <a:solidFill>
                  <a:srgbClr val="0070C0"/>
                </a:solidFill>
              </a:rPr>
              <a:t>loyalty, generosity, courage </a:t>
            </a:r>
            <a:r>
              <a:rPr lang="en-US" sz="2000" dirty="0"/>
              <a:t>– but might not hesitate to put a bullet in you for various other reasons. </a:t>
            </a:r>
          </a:p>
          <a:p>
            <a:endParaRPr lang="en-US" sz="2000" dirty="0"/>
          </a:p>
          <a:p>
            <a:r>
              <a:rPr lang="en-US" sz="2000" dirty="0"/>
              <a:t>Additionally, we might be inclined to think that a virtuous person may act out of </a:t>
            </a:r>
            <a:r>
              <a:rPr lang="en-US" sz="2000" i="1" dirty="0"/>
              <a:t>emotional</a:t>
            </a:r>
            <a:r>
              <a:rPr lang="en-US" sz="2000" dirty="0"/>
              <a:t> inclination rather than by rational choice. We see this in “nice” children.</a:t>
            </a:r>
          </a:p>
          <a:p>
            <a:endParaRPr lang="en-US" sz="2000" dirty="0"/>
          </a:p>
          <a:p>
            <a:r>
              <a:rPr lang="en-US" sz="2000" dirty="0"/>
              <a:t>Such behavior according to Aristotle is considered “natural virtue”.  A proto-version of a full virtue awaiting perfection by </a:t>
            </a:r>
            <a:r>
              <a:rPr lang="en-US" sz="2000" i="1" dirty="0"/>
              <a:t>phronesis</a:t>
            </a:r>
            <a:r>
              <a:rPr lang="en-US" sz="2000" dirty="0"/>
              <a:t> or </a:t>
            </a:r>
            <a:r>
              <a:rPr lang="en-US" sz="2000" i="1" dirty="0"/>
              <a:t>practical wisdom</a:t>
            </a:r>
            <a:r>
              <a:rPr lang="en-US" sz="2000" dirty="0"/>
              <a:t>.</a:t>
            </a:r>
          </a:p>
          <a:p>
            <a:endParaRPr lang="en-US" sz="2000" dirty="0"/>
          </a:p>
          <a:p>
            <a:endParaRPr lang="en-US" sz="2000" dirty="0"/>
          </a:p>
        </p:txBody>
      </p:sp>
    </p:spTree>
    <p:extLst>
      <p:ext uri="{BB962C8B-B14F-4D97-AF65-F5344CB8AC3E}">
        <p14:creationId xmlns:p14="http://schemas.microsoft.com/office/powerpoint/2010/main" val="4270234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DEA84-5743-7349-B519-5C48FBA42DC3}"/>
              </a:ext>
            </a:extLst>
          </p:cNvPr>
          <p:cNvSpPr>
            <a:spLocks noGrp="1"/>
          </p:cNvSpPr>
          <p:nvPr>
            <p:ph type="title"/>
          </p:nvPr>
        </p:nvSpPr>
        <p:spPr/>
        <p:txBody>
          <a:bodyPr/>
          <a:lstStyle/>
          <a:p>
            <a:r>
              <a:rPr lang="en-US" dirty="0"/>
              <a:t>What is Practical Wisdom?</a:t>
            </a:r>
          </a:p>
        </p:txBody>
      </p:sp>
      <p:sp>
        <p:nvSpPr>
          <p:cNvPr id="3" name="TextBox 2">
            <a:extLst>
              <a:ext uri="{FF2B5EF4-FFF2-40B4-BE49-F238E27FC236}">
                <a16:creationId xmlns:a16="http://schemas.microsoft.com/office/drawing/2014/main" id="{23AC1545-B50C-DE45-98F9-9093483617F2}"/>
              </a:ext>
            </a:extLst>
          </p:cNvPr>
          <p:cNvSpPr txBox="1"/>
          <p:nvPr/>
        </p:nvSpPr>
        <p:spPr>
          <a:xfrm>
            <a:off x="350874" y="1233377"/>
            <a:ext cx="9058940" cy="4708981"/>
          </a:xfrm>
          <a:prstGeom prst="rect">
            <a:avLst/>
          </a:prstGeom>
          <a:noFill/>
        </p:spPr>
        <p:txBody>
          <a:bodyPr wrap="square" lIns="45720" rIns="45720" rtlCol="0">
            <a:spAutoFit/>
          </a:bodyPr>
          <a:lstStyle/>
          <a:p>
            <a:r>
              <a:rPr lang="en-US" sz="2000" dirty="0"/>
              <a:t>So, we need to differentiate. What is it that virtuous, morally mature adults have that </a:t>
            </a:r>
            <a:r>
              <a:rPr lang="en-US" sz="2000" i="1" dirty="0"/>
              <a:t>nice</a:t>
            </a:r>
            <a:r>
              <a:rPr lang="en-US" sz="2000" dirty="0"/>
              <a:t> children lack?  </a:t>
            </a:r>
          </a:p>
          <a:p>
            <a:endParaRPr lang="en-US" sz="2000" dirty="0"/>
          </a:p>
          <a:p>
            <a:r>
              <a:rPr lang="en-US" sz="2000" dirty="0"/>
              <a:t>Both have good intentions, but the child is more likely to mess things up because they might be ignorant of what they fully need to know in order to continue to act in a virtuous way.  </a:t>
            </a:r>
          </a:p>
          <a:p>
            <a:endParaRPr lang="en-US" sz="2000" dirty="0"/>
          </a:p>
          <a:p>
            <a:r>
              <a:rPr lang="en-US" sz="2000" dirty="0"/>
              <a:t>A virtuous adult while not infallible, we would generally hold morally culpable if they mess up, not so with a child. </a:t>
            </a:r>
          </a:p>
          <a:p>
            <a:endParaRPr lang="en-US" sz="2000" dirty="0"/>
          </a:p>
          <a:p>
            <a:r>
              <a:rPr lang="en-US" sz="2000" i="1" dirty="0">
                <a:solidFill>
                  <a:srgbClr val="FF0000"/>
                </a:solidFill>
              </a:rPr>
              <a:t>Practical wisdom </a:t>
            </a:r>
            <a:r>
              <a:rPr lang="en-US" sz="2000" dirty="0"/>
              <a:t>therefore is the ability to act virtuously whilst understanding and dealing appropriately to a situation when things get messed up.  For example, owning up to a mistake, or not concealing the truth to benefit oneself.</a:t>
            </a:r>
          </a:p>
          <a:p>
            <a:endParaRPr lang="en-US" sz="2000" dirty="0"/>
          </a:p>
        </p:txBody>
      </p:sp>
    </p:spTree>
    <p:extLst>
      <p:ext uri="{BB962C8B-B14F-4D97-AF65-F5344CB8AC3E}">
        <p14:creationId xmlns:p14="http://schemas.microsoft.com/office/powerpoint/2010/main" val="224031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PERSIZE" val="Letter"/>
  <p:tag name="BACKGROUNDCOLOR" val="-1"/>
  <p:tag name="BACKGROUNDINTENSITY" val="Light"/>
  <p:tag name="PRESENTATIONTYPE" val="BoardWhite"/>
  <p:tag name="OFFICECODE" val="True"/>
  <p:tag name="FOOTER" val="True"/>
  <p:tag name="OFFICES" val="Atlanta;Boston;Chicago;San Francisco;Palo Alto;Dallas;Houston;Los Angeles;Mexico City;Manila;New York;Toronto"/>
  <p:tag name="OFFICE" val="Boston"/>
  <p:tag name="VERSION" val="5.0"/>
  <p:tag name="CHECKEDTHEME" val="Global Training"/>
  <p:tag name="THINKCELLUNDODONOTDELETE" val="0"/>
  <p:tag name="BAINFLOWCONTROLSECTIONVIEW" val="True"/>
</p:tagLst>
</file>

<file path=ppt/tags/tag2.xml><?xml version="1.0" encoding="utf-8"?>
<p:tagLst xmlns:a="http://schemas.openxmlformats.org/drawingml/2006/main" xmlns:r="http://schemas.openxmlformats.org/officeDocument/2006/relationships" xmlns:p="http://schemas.openxmlformats.org/presentationml/2006/main">
  <p:tag name="FOLLOWANCHOR" val="tru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BAINBULLETSACTIVATED" val="True"/>
  <p:tag name="BAINBULLETSLINESPACING" val="2"/>
  <p:tag name="BAINBULLETSLEVELSFINGERPRINT" val="1080426994"/>
</p:tagLst>
</file>

<file path=ppt/theme/theme1.xml><?xml version="1.0" encoding="utf-8"?>
<a:theme xmlns:a="http://schemas.openxmlformats.org/drawingml/2006/main" name="Global Training">
  <a:themeElements>
    <a:clrScheme name="Letter Bain New">
      <a:dk1>
        <a:sysClr val="windowText" lastClr="000000"/>
      </a:dk1>
      <a:lt1>
        <a:srgbClr val="CCCCCC"/>
      </a:lt1>
      <a:dk2>
        <a:srgbClr val="FFFFFF"/>
      </a:dk2>
      <a:lt2>
        <a:srgbClr val="000000"/>
      </a:lt2>
      <a:accent1>
        <a:srgbClr val="CCCCCC"/>
      </a:accent1>
      <a:accent2>
        <a:srgbClr val="FFFFFF"/>
      </a:accent2>
      <a:accent3>
        <a:srgbClr val="CC0000"/>
      </a:accent3>
      <a:accent4>
        <a:srgbClr val="A3A3A3"/>
      </a:accent4>
      <a:accent5>
        <a:srgbClr val="777777"/>
      </a:accent5>
      <a:accent6>
        <a:srgbClr val="333333"/>
      </a:accent6>
      <a:hlink>
        <a:srgbClr val="000000"/>
      </a:hlink>
      <a:folHlink>
        <a:srgbClr val="CC0000"/>
      </a:folHlink>
    </a:clrScheme>
    <a:fontScheme name="1 - Letter CFR Re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noFill/>
        </a:ln>
      </a:spPr>
      <a:bodyPr lIns="45720" tIns="45720" rIns="45720" bIns="45720" rtlCol="0" anchor="ctr"/>
      <a:lstStyle>
        <a:defPPr algn="ctr">
          <a:defRPr sz="2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08080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20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Showofficecode>false</Showofficecode>
</file>

<file path=customXml/item2.xml><?xml version="1.0" encoding="utf-8"?>
<Showfilename>false</Showfilename>
</file>

<file path=customXml/itemProps1.xml><?xml version="1.0" encoding="utf-8"?>
<ds:datastoreItem xmlns:ds="http://schemas.openxmlformats.org/officeDocument/2006/customXml" ds:itemID="{CE78D4F9-2E1C-4C35-9B77-AE33693FB48E}">
  <ds:schemaRefs/>
</ds:datastoreItem>
</file>

<file path=customXml/itemProps2.xml><?xml version="1.0" encoding="utf-8"?>
<ds:datastoreItem xmlns:ds="http://schemas.openxmlformats.org/officeDocument/2006/customXml" ds:itemID="{27B3F8FE-3D47-48F8-B488-0534D8BF9CE2}">
  <ds:schemaRefs/>
</ds:datastoreItem>
</file>

<file path=docProps/app.xml><?xml version="1.0" encoding="utf-8"?>
<Properties xmlns="http://schemas.openxmlformats.org/officeDocument/2006/extended-properties" xmlns:vt="http://schemas.openxmlformats.org/officeDocument/2006/docPropsVTypes">
  <Template>Global Training</Template>
  <TotalTime>14851</TotalTime>
  <Words>3185</Words>
  <Application>Microsoft Office PowerPoint</Application>
  <PresentationFormat>A4 Paper (210x297 mm)</PresentationFormat>
  <Paragraphs>260</Paragraphs>
  <Slides>31</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Arial</vt:lpstr>
      <vt:lpstr>Calibri</vt:lpstr>
      <vt:lpstr>Marlett</vt:lpstr>
      <vt:lpstr>Verdana</vt:lpstr>
      <vt:lpstr>Global Training</vt:lpstr>
      <vt:lpstr>think-cell Folie</vt:lpstr>
      <vt:lpstr>Digital Ethics:  Metaethical Theories 3. Virtue Ethics  </vt:lpstr>
      <vt:lpstr>Agenda</vt:lpstr>
      <vt:lpstr>Introduction to Virtue Ethics</vt:lpstr>
      <vt:lpstr>Introduction to Virtue Ethics</vt:lpstr>
      <vt:lpstr>Virtues and the other theories</vt:lpstr>
      <vt:lpstr>Emergence of Virtue Ethics</vt:lpstr>
      <vt:lpstr>Virtue and Practical Wisdom</vt:lpstr>
      <vt:lpstr>Practical Wisdom (phronesis)</vt:lpstr>
      <vt:lpstr>What is Practical Wisdom?</vt:lpstr>
      <vt:lpstr>Practical Wisdom Cont. </vt:lpstr>
      <vt:lpstr>Some varieties of Virtue Ethics. </vt:lpstr>
      <vt:lpstr>Eudaimonia and ethics.</vt:lpstr>
      <vt:lpstr>Agent-Based approaches </vt:lpstr>
      <vt:lpstr>Exemplarist accounts </vt:lpstr>
      <vt:lpstr>Target Centered Virtue Ethics</vt:lpstr>
      <vt:lpstr>Platonistic (Socratic?) Virtue Ethics </vt:lpstr>
      <vt:lpstr>Developing Virtues</vt:lpstr>
      <vt:lpstr>Self reflection and Morality in actions</vt:lpstr>
      <vt:lpstr>A virtue ethics decision making approach.</vt:lpstr>
      <vt:lpstr>Applying Virtue Ethics</vt:lpstr>
      <vt:lpstr>Objections – Cultural Relativism</vt:lpstr>
      <vt:lpstr>Cont.</vt:lpstr>
      <vt:lpstr>Objection : The Codifiability problem</vt:lpstr>
      <vt:lpstr>Objection : The Codifiability problem – a VE response</vt:lpstr>
      <vt:lpstr>Virtue and Dilemmas – The conflict problem</vt:lpstr>
      <vt:lpstr>The justification problem</vt:lpstr>
      <vt:lpstr>Other objections</vt:lpstr>
      <vt:lpstr>An advanced topic – the Aristotelian Dianoetic Virtues. </vt:lpstr>
      <vt:lpstr>What are the Dianoetic Virtues </vt:lpstr>
      <vt:lpstr>Implications</vt:lpstr>
      <vt:lpstr>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Markus Westner</dc:creator>
  <cp:lastModifiedBy>Steve McKinlay</cp:lastModifiedBy>
  <cp:revision>326</cp:revision>
  <cp:lastPrinted>2018-10-05T20:44:12Z</cp:lastPrinted>
  <dcterms:created xsi:type="dcterms:W3CDTF">2011-08-30T13:53:38Z</dcterms:created>
  <dcterms:modified xsi:type="dcterms:W3CDTF">2023-03-20T22:56:43Z</dcterms:modified>
</cp:coreProperties>
</file>