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3"/>
  </p:sldMasterIdLst>
  <p:notesMasterIdLst>
    <p:notesMasterId r:id="rId17"/>
  </p:notesMasterIdLst>
  <p:handoutMasterIdLst>
    <p:handoutMasterId r:id="rId18"/>
  </p:handoutMasterIdLst>
  <p:sldIdLst>
    <p:sldId id="307" r:id="rId4"/>
    <p:sldId id="340" r:id="rId5"/>
    <p:sldId id="258" r:id="rId6"/>
    <p:sldId id="259" r:id="rId7"/>
    <p:sldId id="260" r:id="rId8"/>
    <p:sldId id="319" r:id="rId9"/>
    <p:sldId id="262" r:id="rId10"/>
    <p:sldId id="263" r:id="rId11"/>
    <p:sldId id="264" r:id="rId12"/>
    <p:sldId id="265" r:id="rId13"/>
    <p:sldId id="266" r:id="rId14"/>
    <p:sldId id="267" r:id="rId15"/>
    <p:sldId id="270" r:id="rId16"/>
  </p:sldIdLst>
  <p:sldSz cx="9906000" cy="6858000" type="A4"/>
  <p:notesSz cx="6451600" cy="9321800"/>
  <p:custDataLst>
    <p:tags r:id="rId19"/>
  </p:custDataLst>
  <p:defaultTextStyle>
    <a:defPPr>
      <a:defRPr lang="en-US"/>
    </a:defPPr>
    <a:lvl1pPr marL="0" algn="l" defTabSz="974603" rtl="0" eaLnBrk="1" latinLnBrk="0" hangingPunct="1">
      <a:defRPr lang="en-CA" sz="1900" kern="1200">
        <a:solidFill>
          <a:schemeClr val="tx1"/>
        </a:solidFill>
        <a:latin typeface="+mn-lt"/>
        <a:ea typeface="+mn-ea"/>
        <a:cs typeface="+mn-cs"/>
      </a:defRPr>
    </a:lvl1pPr>
    <a:lvl2pPr marL="487302" algn="l" defTabSz="9746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74603" algn="l" defTabSz="9746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61899" algn="l" defTabSz="9746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49204" algn="l" defTabSz="9746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36502" algn="l" defTabSz="9746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23803" algn="l" defTabSz="9746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11103" algn="l" defTabSz="9746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98401" algn="l" defTabSz="9746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fix" id="{5AF7CB10-C4F9-436E-9C61-A417AC529D11}">
          <p14:sldIdLst>
            <p14:sldId id="307"/>
          </p14:sldIdLst>
        </p14:section>
        <p14:section name="Logistics&#10;" id="{020FB3A2-B8AC-40D9-AF4D-D64380D1D05F}">
          <p14:sldIdLst>
            <p14:sldId id="340"/>
          </p14:sldIdLst>
        </p14:section>
        <p14:section name="Setting the stage…" id="{BAD0F373-E90D-480C-B0E4-7A108D7790BD}">
          <p14:sldIdLst>
            <p14:sldId id="258"/>
            <p14:sldId id="259"/>
            <p14:sldId id="260"/>
            <p14:sldId id="319"/>
            <p14:sldId id="262"/>
            <p14:sldId id="263"/>
            <p14:sldId id="264"/>
            <p14:sldId id="265"/>
            <p14:sldId id="266"/>
            <p14:sldId id="267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34">
          <p15:clr>
            <a:srgbClr val="A4A3A4"/>
          </p15:clr>
        </p15:guide>
        <p15:guide id="2" pos="2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6" userDrawn="1">
          <p15:clr>
            <a:srgbClr val="A4A3A4"/>
          </p15:clr>
        </p15:guide>
        <p15:guide id="2" pos="203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FFFF"/>
    <a:srgbClr val="FEFE00"/>
    <a:srgbClr val="080808"/>
    <a:srgbClr val="366858"/>
    <a:srgbClr val="17305D"/>
    <a:srgbClr val="6666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5" autoAdjust="0"/>
    <p:restoredTop sz="77465" autoAdjust="0"/>
  </p:normalViewPr>
  <p:slideViewPr>
    <p:cSldViewPr snapToGrid="0">
      <p:cViewPr varScale="1">
        <p:scale>
          <a:sx n="66" d="100"/>
          <a:sy n="66" d="100"/>
        </p:scale>
        <p:origin x="2026" y="58"/>
      </p:cViewPr>
      <p:guideLst>
        <p:guide orient="horz" pos="4234"/>
        <p:guide pos="2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3438" y="-108"/>
      </p:cViewPr>
      <p:guideLst>
        <p:guide orient="horz" pos="2936"/>
        <p:guide pos="20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795693" cy="466090"/>
          </a:xfrm>
          <a:prstGeom prst="rect">
            <a:avLst/>
          </a:prstGeom>
        </p:spPr>
        <p:txBody>
          <a:bodyPr vert="horz" lIns="87453" tIns="43727" rIns="87453" bIns="43727" rtlCol="0"/>
          <a:lstStyle>
            <a:lvl1pPr algn="l">
              <a:defRPr sz="11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654788" y="0"/>
            <a:ext cx="2795693" cy="466090"/>
          </a:xfrm>
          <a:prstGeom prst="rect">
            <a:avLst/>
          </a:prstGeom>
        </p:spPr>
        <p:txBody>
          <a:bodyPr vert="horz" lIns="87453" tIns="43727" rIns="87453" bIns="43727" rtlCol="0"/>
          <a:lstStyle>
            <a:lvl1pPr algn="r">
              <a:defRPr sz="1100"/>
            </a:lvl1pPr>
          </a:lstStyle>
          <a:p>
            <a:fld id="{9088374C-FBE6-4B8B-93A6-5FAFFFD20233}" type="datetimeFigureOut">
              <a:rPr lang="en-US" smtClean="0"/>
              <a:pPr/>
              <a:t>3/27/2023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53553"/>
            <a:ext cx="2795693" cy="466090"/>
          </a:xfrm>
          <a:prstGeom prst="rect">
            <a:avLst/>
          </a:prstGeom>
        </p:spPr>
        <p:txBody>
          <a:bodyPr vert="horz" lIns="87453" tIns="43727" rIns="87453" bIns="43727" rtlCol="0" anchor="b"/>
          <a:lstStyle>
            <a:lvl1pPr algn="l">
              <a:defRPr sz="11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654788" y="8853553"/>
            <a:ext cx="2795693" cy="466090"/>
          </a:xfrm>
          <a:prstGeom prst="rect">
            <a:avLst/>
          </a:prstGeom>
        </p:spPr>
        <p:txBody>
          <a:bodyPr vert="horz" lIns="87453" tIns="43727" rIns="87453" bIns="43727" rtlCol="0" anchor="b"/>
          <a:lstStyle>
            <a:lvl1pPr algn="r">
              <a:defRPr sz="1100"/>
            </a:lvl1pPr>
          </a:lstStyle>
          <a:p>
            <a:fld id="{C0708A86-4735-4E3C-A53A-ACD9DD50FEDE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68820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344488"/>
            <a:ext cx="4492625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453" tIns="43727" rIns="87453" bIns="437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8388" y="3691756"/>
            <a:ext cx="6148374" cy="5431182"/>
          </a:xfrm>
          <a:prstGeom prst="rect">
            <a:avLst/>
          </a:prstGeom>
        </p:spPr>
        <p:txBody>
          <a:bodyPr vert="horz" lIns="87453" tIns="43727" rIns="87453" bIns="4372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534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8127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4061" algn="l" defTabSz="908127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08127" algn="l" defTabSz="908127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62191" algn="l" defTabSz="908127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16251" algn="l" defTabSz="908127" rtl="0" eaLnBrk="1" latinLnBrk="0" hangingPunct="1"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70315" algn="l" defTabSz="9081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24378" algn="l" defTabSz="9081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78442" algn="l" defTabSz="9081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32506" algn="l" defTabSz="9081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otizenplatzhalt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7" name="Folienbildplatzhalter 6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211138"/>
            <a:ext cx="4438650" cy="3074987"/>
          </a:xfrm>
        </p:spPr>
      </p:sp>
    </p:spTree>
    <p:extLst>
      <p:ext uri="{BB962C8B-B14F-4D97-AF65-F5344CB8AC3E}">
        <p14:creationId xmlns:p14="http://schemas.microsoft.com/office/powerpoint/2010/main" val="3821873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3927118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53" imgH="353" progId="TCLayout.ActiveDocument.1">
                  <p:embed/>
                </p:oleObj>
              </mc:Choice>
              <mc:Fallback>
                <p:oleObj name="think-cell Folie" r:id="rId3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525437" y="2697400"/>
            <a:ext cx="5008566" cy="1769128"/>
          </a:xfrm>
        </p:spPr>
        <p:txBody>
          <a:bodyPr/>
          <a:lstStyle/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5986907-D270-E345-9500-1E8EB28569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1F975-CBB2-B743-BCE5-B0B264C8397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7E50B-6353-484A-9477-A76008B68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3FEFA9F-AE51-364D-A79F-F4F2ACDD8A8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5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641B4E-565A-468A-8D0B-DCAE2EFC6AFB}"/>
              </a:ext>
            </a:extLst>
          </p:cNvPr>
          <p:cNvSpPr txBox="1"/>
          <p:nvPr userDrawn="1"/>
        </p:nvSpPr>
        <p:spPr>
          <a:xfrm>
            <a:off x="365760" y="1354975"/>
            <a:ext cx="9137500" cy="4796443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endParaRPr lang="en-NZ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A3954F-6E46-4EED-8954-213BFC944D83}"/>
              </a:ext>
            </a:extLst>
          </p:cNvPr>
          <p:cNvSpPr txBox="1"/>
          <p:nvPr userDrawn="1"/>
        </p:nvSpPr>
        <p:spPr>
          <a:xfrm>
            <a:off x="365760" y="1354975"/>
            <a:ext cx="9002684" cy="4796443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endParaRPr lang="en-NZ" sz="20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83052" y="1390030"/>
            <a:ext cx="4338016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188164" y="1390030"/>
            <a:ext cx="4338016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84736" y="1171059"/>
            <a:ext cx="4338276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5185521" y="1171059"/>
            <a:ext cx="4350945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har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83123" y="1390030"/>
            <a:ext cx="2932157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6452589" y="1390030"/>
            <a:ext cx="2932157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83121" y="1171059"/>
            <a:ext cx="2932157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 rtl="0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452588" y="1171059"/>
            <a:ext cx="2932157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 rtl="0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3417856" y="1390030"/>
            <a:ext cx="2932157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98817" y="1171059"/>
            <a:ext cx="2932157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 rtl="0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har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83052" y="1319241"/>
            <a:ext cx="4338016" cy="2454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188164" y="1319241"/>
            <a:ext cx="4338016" cy="2454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84736" y="1061541"/>
            <a:ext cx="4338276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5185519" y="1061541"/>
            <a:ext cx="4338276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381695" y="4047875"/>
            <a:ext cx="4338016" cy="2454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20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185450" y="4047875"/>
            <a:ext cx="4338016" cy="2454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381763" y="3816326"/>
            <a:ext cx="4338276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5185519" y="3816326"/>
            <a:ext cx="4338276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Page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83052" y="1390030"/>
            <a:ext cx="4338016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84669" y="1171059"/>
            <a:ext cx="4350945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381986" y="1306077"/>
            <a:ext cx="9142030" cy="509677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zh-CN" sz="2400" kern="1200" baseline="0" noProof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68155" lvl="0" indent="-269598" algn="l" defTabSz="974345" rtl="0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</a:pPr>
            <a:r>
              <a:rPr lang="en-US" dirty="0"/>
              <a:t>Click icon to add table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Page Chart and 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83052" y="1391261"/>
            <a:ext cx="4338016" cy="509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269598" indent="-269598" algn="l" defTabSz="97434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Wizard Chart</a:t>
            </a:r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3"/>
          </p:nvPr>
        </p:nvSpPr>
        <p:spPr>
          <a:xfrm>
            <a:off x="5185519" y="1391199"/>
            <a:ext cx="4338276" cy="5096770"/>
          </a:xfrm>
          <a:prstGeom prst="rect">
            <a:avLst/>
          </a:prstGeom>
        </p:spPr>
        <p:txBody>
          <a:bodyPr>
            <a:normAutofit/>
          </a:bodyPr>
          <a:lstStyle>
            <a:lvl1pPr marL="269598" indent="-269598" algn="l" defTabSz="97434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84669" y="1171059"/>
            <a:ext cx="4350945" cy="406595"/>
          </a:xfrm>
          <a:blipFill dpi="0" rotWithShape="1">
            <a:blip r:embed="rId3" cstate="print"/>
            <a:srcRect/>
            <a:tile tx="0" ty="0" sx="100000" sy="100000" flip="none" algn="b"/>
          </a:blipFill>
        </p:spPr>
        <p:txBody>
          <a:bodyPr lIns="0" tIns="0" rIns="0" bIns="90802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016" y="3425992"/>
            <a:ext cx="8899981" cy="589709"/>
          </a:xfrm>
          <a:prstGeom prst="rect">
            <a:avLst/>
          </a:prstGeom>
        </p:spPr>
        <p:txBody>
          <a:bodyPr lIns="45445" tIns="45445" rIns="45445" bIns="45445" anchor="b" anchorCtr="0">
            <a:normAutofit/>
          </a:bodyPr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017" y="4015639"/>
            <a:ext cx="8909290" cy="539162"/>
          </a:xfrm>
          <a:prstGeom prst="rect">
            <a:avLst/>
          </a:prstGeom>
        </p:spPr>
        <p:txBody>
          <a:bodyPr lIns="45445" rIns="45445">
            <a:normAutofit/>
          </a:bodyPr>
          <a:lstStyle>
            <a:lvl1pPr marL="0" indent="0" algn="l">
              <a:buNone/>
              <a:defRPr sz="2400">
                <a:solidFill>
                  <a:srgbClr val="666666"/>
                </a:solidFill>
              </a:defRPr>
            </a:lvl1pPr>
            <a:lvl2pPr marL="487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74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61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49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36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23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11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98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9" y="6555697"/>
            <a:ext cx="9906000" cy="0"/>
          </a:xfrm>
          <a:prstGeom prst="line">
            <a:avLst/>
          </a:prstGeom>
          <a:ln w="12700">
            <a:solidFill>
              <a:srgbClr val="99999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customXml" Target="../../customXml/item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../customXml/item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2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912309"/>
              </p:ext>
            </p:extLst>
          </p:nvPr>
        </p:nvGraphicFramePr>
        <p:xfrm>
          <a:off x="1" y="1"/>
          <a:ext cx="161625" cy="146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1"/>
                        <a:ext cx="161625" cy="1462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12"/>
          <p:cNvSpPr/>
          <p:nvPr/>
        </p:nvSpPr>
        <p:spPr>
          <a:xfrm>
            <a:off x="70" y="905108"/>
            <a:ext cx="9607802" cy="126366"/>
          </a:xfrm>
          <a:custGeom>
            <a:avLst/>
            <a:gdLst>
              <a:gd name="connsiteX0" fmla="*/ 0 w 9457509"/>
              <a:gd name="connsiteY0" fmla="*/ 0 h 195943"/>
              <a:gd name="connsiteX1" fmla="*/ 9457509 w 9457509"/>
              <a:gd name="connsiteY1" fmla="*/ 39189 h 195943"/>
              <a:gd name="connsiteX2" fmla="*/ 9353006 w 9457509"/>
              <a:gd name="connsiteY2" fmla="*/ 169817 h 195943"/>
              <a:gd name="connsiteX3" fmla="*/ 0 w 9457509"/>
              <a:gd name="connsiteY3" fmla="*/ 195943 h 195943"/>
              <a:gd name="connsiteX0" fmla="*/ 0 w 9457509"/>
              <a:gd name="connsiteY0" fmla="*/ 0 h 196306"/>
              <a:gd name="connsiteX1" fmla="*/ 9457509 w 9457509"/>
              <a:gd name="connsiteY1" fmla="*/ 39189 h 196306"/>
              <a:gd name="connsiteX2" fmla="*/ 9297557 w 9457509"/>
              <a:gd name="connsiteY2" fmla="*/ 196306 h 196306"/>
              <a:gd name="connsiteX3" fmla="*/ 0 w 9457509"/>
              <a:gd name="connsiteY3" fmla="*/ 195943 h 196306"/>
              <a:gd name="connsiteX0" fmla="*/ 13063 w 9457509"/>
              <a:gd name="connsiteY0" fmla="*/ 4716 h 157117"/>
              <a:gd name="connsiteX1" fmla="*/ 9457509 w 9457509"/>
              <a:gd name="connsiteY1" fmla="*/ 0 h 157117"/>
              <a:gd name="connsiteX2" fmla="*/ 9297557 w 9457509"/>
              <a:gd name="connsiteY2" fmla="*/ 157117 h 157117"/>
              <a:gd name="connsiteX3" fmla="*/ 0 w 9457509"/>
              <a:gd name="connsiteY3" fmla="*/ 156754 h 157117"/>
              <a:gd name="connsiteX0" fmla="*/ 13063 w 9449163"/>
              <a:gd name="connsiteY0" fmla="*/ 0 h 152401"/>
              <a:gd name="connsiteX1" fmla="*/ 9449163 w 9449163"/>
              <a:gd name="connsiteY1" fmla="*/ 0 h 152401"/>
              <a:gd name="connsiteX2" fmla="*/ 9297557 w 9449163"/>
              <a:gd name="connsiteY2" fmla="*/ 152401 h 152401"/>
              <a:gd name="connsiteX3" fmla="*/ 0 w 9449163"/>
              <a:gd name="connsiteY3" fmla="*/ 152038 h 152401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372963 w 9449163"/>
              <a:gd name="connsiteY2" fmla="*/ 152400 h 152400"/>
              <a:gd name="connsiteX3" fmla="*/ 0 w 9449163"/>
              <a:gd name="connsiteY3" fmla="*/ 152038 h 152400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12269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0 w 9436894"/>
              <a:gd name="connsiteY0" fmla="*/ 0 h 152400"/>
              <a:gd name="connsiteX1" fmla="*/ 9436894 w 9436894"/>
              <a:gd name="connsiteY1" fmla="*/ 0 h 152400"/>
              <a:gd name="connsiteX2" fmla="*/ 9402763 w 9436894"/>
              <a:gd name="connsiteY2" fmla="*/ 152400 h 152400"/>
              <a:gd name="connsiteX3" fmla="*/ 0 w 9436894"/>
              <a:gd name="connsiteY3" fmla="*/ 152038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6894" h="152400">
                <a:moveTo>
                  <a:pt x="0" y="0"/>
                </a:moveTo>
                <a:lnTo>
                  <a:pt x="9436894" y="0"/>
                </a:lnTo>
                <a:lnTo>
                  <a:pt x="9402763" y="152400"/>
                </a:lnTo>
                <a:lnTo>
                  <a:pt x="0" y="152038"/>
                </a:lnTo>
              </a:path>
            </a:pathLst>
          </a:custGeom>
          <a:solidFill>
            <a:srgbClr val="002060"/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0802" tIns="45445" rIns="90802" bIns="45445" rtlCol="0" anchor="ctr"/>
          <a:lstStyle/>
          <a:p>
            <a:pPr algn="ctr"/>
            <a:endParaRPr lang="fr-FR" dirty="0"/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83260" y="53576"/>
            <a:ext cx="9320000" cy="834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1494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CA" noProof="1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82246" y="1287064"/>
            <a:ext cx="9141513" cy="5095600"/>
          </a:xfrm>
          <a:prstGeom prst="rect">
            <a:avLst/>
          </a:prstGeom>
        </p:spPr>
        <p:txBody>
          <a:bodyPr vert="horz" lIns="90802" tIns="45445" rIns="90802" bIns="45445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SlideNumber"/>
          <p:cNvSpPr/>
          <p:nvPr/>
        </p:nvSpPr>
        <p:spPr>
          <a:xfrm>
            <a:off x="9225817" y="6615820"/>
            <a:ext cx="325836" cy="151639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45445" rIns="0" bIns="18150" rtlCol="0" anchor="b" anchorCtr="0"/>
          <a:lstStyle/>
          <a:p>
            <a:pPr algn="ctr"/>
            <a:fld id="{BB69BBE8-4DB2-4642-B003-B220ACD5A2FD}" type="slidenum">
              <a:rPr lang="en-US" sz="800" baseline="0" smtClean="0">
                <a:solidFill>
                  <a:srgbClr val="080808"/>
                </a:solidFill>
                <a:latin typeface="Verdana" pitchFamily="34" charset="0"/>
              </a:rPr>
              <a:pPr algn="ctr"/>
              <a:t>‹#›</a:t>
            </a:fld>
            <a:endParaRPr lang="fr-FR" sz="600" dirty="0">
              <a:solidFill>
                <a:srgbClr val="080808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69" y="6555697"/>
            <a:ext cx="9906000" cy="0"/>
          </a:xfrm>
          <a:prstGeom prst="line">
            <a:avLst/>
          </a:prstGeom>
          <a:ln w="12700">
            <a:solidFill>
              <a:srgbClr val="99999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Notes"/>
          <p:cNvSpPr txBox="1">
            <a:spLocks noChangeArrowheads="1"/>
          </p:cNvSpPr>
          <p:nvPr/>
        </p:nvSpPr>
        <p:spPr bwMode="auto">
          <a:xfrm>
            <a:off x="186263" y="6400018"/>
            <a:ext cx="7088863" cy="153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>
            <a:spAutoFit/>
          </a:bodyPr>
          <a:lstStyle/>
          <a:p>
            <a:pPr marL="182890" indent="-182890" defTabSz="875024" fontAlgn="t"/>
            <a:endParaRPr lang="en-CA" sz="1000" noProof="0" dirty="0"/>
          </a:p>
        </p:txBody>
      </p:sp>
      <p:sp>
        <p:nvSpPr>
          <p:cNvPr id="14" name="OfficeCode" hidden="1"/>
          <p:cNvSpPr txBox="1"/>
          <p:nvPr userDrawn="1">
            <p:custDataLst>
              <p:tags r:id="rId16"/>
            </p:custDataLst>
          </p:nvPr>
        </p:nvSpPr>
        <p:spPr>
          <a:xfrm>
            <a:off x="8589861" y="6582850"/>
            <a:ext cx="212879" cy="184666"/>
          </a:xfrm>
          <a:prstGeom prst="rect">
            <a:avLst/>
          </a:prstGeom>
          <a:noFill/>
        </p:spPr>
        <p:txBody>
          <a:bodyPr vert="horz" wrap="none" lIns="45720" rIns="0" rtlCol="0" anchor="b">
            <a:spAutoFit/>
          </a:bodyPr>
          <a:lstStyle/>
          <a:p>
            <a:pPr algn="l"/>
            <a:r>
              <a:rPr lang="" sz="600" b="0" i="0" u="none">
                <a:latin typeface="Verdana"/>
              </a:rPr>
              <a:t>BOS</a:t>
            </a:r>
            <a:endParaRPr lang="" sz="600" b="0" i="0" u="none" dirty="0">
              <a:latin typeface="Verdana"/>
            </a:endParaRPr>
          </a:p>
        </p:txBody>
      </p:sp>
      <p:sp>
        <p:nvSpPr>
          <p:cNvPr id="3" name="CreatedFooter" hidden="1"/>
          <p:cNvSpPr txBox="1"/>
          <p:nvPr userDrawn="1"/>
        </p:nvSpPr>
        <p:spPr>
          <a:xfrm>
            <a:off x="8014606" y="6629016"/>
            <a:ext cx="1285288" cy="92333"/>
          </a:xfrm>
          <a:prstGeom prst="rect">
            <a:avLst/>
          </a:prstGeom>
          <a:noFill/>
        </p:spPr>
        <p:txBody>
          <a:bodyPr vert="horz" wrap="none" lIns="45720" tIns="0" rIns="0" bIns="0" rtlCol="0" anchor="ctr">
            <a:spAutoFit/>
          </a:bodyPr>
          <a:lstStyle/>
          <a:p>
            <a:pPr algn="r"/>
            <a:r>
              <a:rPr lang="de-DE" sz="600" b="0" i="0" u="none">
                <a:latin typeface="Verdana"/>
              </a:rPr>
              <a:t>ITC 00 Introduction (Master) vf</a:t>
            </a:r>
            <a:endParaRPr lang="de-DE" sz="600" b="0" i="0" u="none" dirty="0">
              <a:latin typeface="Verdana"/>
            </a:endParaRPr>
          </a:p>
        </p:txBody>
      </p:sp>
    </p:spTree>
    <p:custDataLst>
      <p:custData r:id="rId14"/>
      <p:custData r:id="rId15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hf sldNum="0" hdr="0" ftr="0" dt="0"/>
  <p:txStyles>
    <p:titleStyle>
      <a:lvl1pPr algn="l" defTabSz="974603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598" marR="0" indent="-269598" algn="l" defTabSz="974345" rtl="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lr>
          <a:schemeClr val="tx1"/>
        </a:buClr>
        <a:buSzPts val="2400"/>
        <a:buFont typeface="Verdana" pitchFamily="34" charset="0"/>
        <a:buChar char="•"/>
        <a:tabLst/>
        <a:defRPr kumimoji="0" lang="en-US" altLang="zh-CN" sz="2000" b="0" i="0" u="none" strike="noStrike" kern="1200" cap="none" spc="0" normalizeH="0" baseline="0" noProof="1">
          <a:ln>
            <a:noFill/>
          </a:ln>
          <a:solidFill>
            <a:schemeClr val="tx1"/>
          </a:solidFill>
          <a:effectLst/>
          <a:uLnTx/>
          <a:uFillTx/>
          <a:latin typeface="+mn-lt"/>
          <a:ea typeface="+mn-ea"/>
          <a:cs typeface="+mn-cs"/>
        </a:defRPr>
      </a:lvl1pPr>
      <a:lvl2pPr marL="570728" marR="0" indent="-118271" algn="l" defTabSz="97434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Verdana"/>
        <a:buChar char="-"/>
        <a:tabLst/>
        <a:defRPr lang="en-CA" altLang="zh-CN" sz="1800" kern="1200" baseline="0" noProof="1">
          <a:solidFill>
            <a:schemeClr val="tx1"/>
          </a:solidFill>
          <a:latin typeface="+mn-lt"/>
          <a:ea typeface="+mn-ea"/>
          <a:cs typeface="+mn-cs"/>
        </a:defRPr>
      </a:lvl2pPr>
      <a:lvl3pPr marL="1045294" marR="0" indent="-285374" algn="l" defTabSz="97434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Marlett" pitchFamily="2" charset="2"/>
        <a:buChar char="8"/>
        <a:tabLst/>
        <a:defRPr lang="zh-CN" altLang="en-US" sz="1800" kern="1200" noProof="1">
          <a:solidFill>
            <a:schemeClr val="tx1"/>
          </a:solidFill>
          <a:latin typeface="+mn-lt"/>
          <a:ea typeface="+mn-ea"/>
          <a:cs typeface="+mn-cs"/>
        </a:defRPr>
      </a:lvl3pPr>
      <a:lvl4pPr marL="1443922" marR="0" indent="-208868" algn="l" defTabSz="974603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1"/>
        </a:buClr>
        <a:buSzTx/>
        <a:buFont typeface="Verdana" pitchFamily="34" charset="0"/>
        <a:buChar char="-"/>
        <a:tabLst/>
        <a:defRPr lang="en-CA" alt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92853" indent="-243629" algn="l" defTabSz="974603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680153" indent="-243629" algn="l" defTabSz="97460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67452" indent="-243629" algn="l" defTabSz="97460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4752" indent="-243629" algn="l" defTabSz="97460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42054" indent="-243629" algn="l" defTabSz="97460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46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87302" algn="l" defTabSz="9746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74603" algn="l" defTabSz="9746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61899" algn="l" defTabSz="9746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49204" algn="l" defTabSz="9746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36502" algn="l" defTabSz="9746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23803" algn="l" defTabSz="9746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11103" algn="l" defTabSz="9746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98401" algn="l" defTabSz="9746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gray">
          <a:xfrm>
            <a:off x="296016" y="1704098"/>
            <a:ext cx="8899981" cy="2554996"/>
          </a:xfrm>
        </p:spPr>
        <p:txBody>
          <a:bodyPr>
            <a:noAutofit/>
          </a:bodyPr>
          <a:lstStyle/>
          <a:p>
            <a:r>
              <a:rPr lang="de-DE" dirty="0"/>
              <a:t>Digital </a:t>
            </a:r>
            <a:r>
              <a:rPr lang="de-DE" dirty="0" err="1"/>
              <a:t>Ethics</a:t>
            </a:r>
            <a:r>
              <a:rPr lang="de-DE" dirty="0"/>
              <a:t>:</a:t>
            </a:r>
            <a:br>
              <a:rPr lang="de-DE" dirty="0"/>
            </a:br>
            <a:br>
              <a:rPr lang="de-DE" dirty="0"/>
            </a:br>
            <a:r>
              <a:rPr lang="de-DE" dirty="0"/>
              <a:t>Professional </a:t>
            </a:r>
            <a:r>
              <a:rPr lang="de-DE" dirty="0" err="1"/>
              <a:t>Ethics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Codes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Conduct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296016" y="3989513"/>
            <a:ext cx="8909290" cy="539162"/>
          </a:xfrm>
        </p:spPr>
        <p:txBody>
          <a:bodyPr>
            <a:noAutofit/>
          </a:bodyPr>
          <a:lstStyle/>
          <a:p>
            <a:r>
              <a:rPr lang="de-DE" dirty="0"/>
              <a:t>Trimester 1. 2023</a:t>
            </a:r>
          </a:p>
          <a:p>
            <a:endParaRPr lang="de-DE" dirty="0"/>
          </a:p>
          <a:p>
            <a:r>
              <a:rPr lang="de-DE" dirty="0"/>
              <a:t>Dr. Steve </a:t>
            </a:r>
            <a:r>
              <a:rPr lang="de-DE" dirty="0" err="1"/>
              <a:t>McKinlay</a:t>
            </a:r>
            <a:r>
              <a:rPr lang="de-DE" dirty="0"/>
              <a:t> </a:t>
            </a:r>
          </a:p>
        </p:txBody>
      </p:sp>
      <p:sp>
        <p:nvSpPr>
          <p:cNvPr id="4" name="BainBulletsConfiguration" hidden="1"/>
          <p:cNvSpPr txBox="1"/>
          <p:nvPr/>
        </p:nvSpPr>
        <p:spPr>
          <a:xfrm>
            <a:off x="12700" y="12700"/>
            <a:ext cx="8890000" cy="107722"/>
          </a:xfrm>
          <a:prstGeom prst="rect">
            <a:avLst/>
          </a:prstGeom>
          <a:noFill/>
        </p:spPr>
        <p:txBody>
          <a:bodyPr vert="horz" wrap="square" lIns="45720" rIns="45720" rtlCol="0">
            <a:spAutoFit/>
          </a:bodyPr>
          <a:lstStyle/>
          <a:p>
            <a:endParaRPr lang="en-US" sz="1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476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11F117A-CF5E-7946-A31F-24312BC3B1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3260" y="53576"/>
            <a:ext cx="9589390" cy="83443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Do Computer/IT Professionals Have Special Responsibilities?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842F686-7FCB-B642-935A-9585ED538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2563"/>
            <a:ext cx="7729537" cy="44196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en-US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Gotterbarn (2001) points out that software engineers and their teams are have significant opportunities to:</a:t>
            </a:r>
            <a:br>
              <a:rPr lang="en-US" altLang="en-US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</a:br>
            <a:r>
              <a:rPr lang="en-US" altLang="en-US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do good or cause harm</a:t>
            </a:r>
          </a:p>
          <a:p>
            <a:pPr>
              <a:lnSpc>
                <a:spcPct val="150000"/>
              </a:lnSpc>
            </a:pPr>
            <a:r>
              <a:rPr lang="en-US" altLang="en-US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enable others to do good or cause harm</a:t>
            </a:r>
          </a:p>
          <a:p>
            <a:pPr>
              <a:lnSpc>
                <a:spcPct val="150000"/>
              </a:lnSpc>
            </a:pPr>
            <a:r>
              <a:rPr lang="en-US" altLang="en-US" dirty="0">
                <a:solidFill>
                  <a:srgbClr val="000000"/>
                </a:solidFill>
                <a:latin typeface="+mj-lt"/>
                <a:ea typeface="ＭＳ Ｐゴシック" panose="020B0600070205080204" pitchFamily="34" charset="-128"/>
              </a:rPr>
              <a:t>influence others to do good or cause harm</a:t>
            </a:r>
            <a:endParaRPr lang="en-US" altLang="en-US" dirty="0"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962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>
            <a:extLst>
              <a:ext uri="{FF2B5EF4-FFF2-40B4-BE49-F238E27FC236}">
                <a16:creationId xmlns:a16="http://schemas.microsoft.com/office/drawing/2014/main" id="{3B033199-61C4-3C4C-9B11-96F933840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+mn-lt"/>
                <a:ea typeface="+mj-ea"/>
                <a:cs typeface="+mj-cs"/>
              </a:rPr>
              <a:t>Safety-Critical Software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ABC12F7-9784-ED4F-B228-DB23F2200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4" y="1300162"/>
            <a:ext cx="8848725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+mj-ea"/>
                <a:ea typeface="+mj-ea"/>
              </a:rPr>
              <a:t>Gotterbarn suggests that the roles and responsibilities involved in the development of </a:t>
            </a:r>
            <a:r>
              <a:rPr lang="en-US" altLang="en-US" sz="2400" i="1" dirty="0">
                <a:solidFill>
                  <a:srgbClr val="000000"/>
                </a:solidFill>
                <a:latin typeface="+mj-ea"/>
                <a:ea typeface="+mj-ea"/>
              </a:rPr>
              <a:t>safety-critical systems </a:t>
            </a:r>
            <a:r>
              <a:rPr lang="en-US" altLang="en-US" sz="2400" dirty="0">
                <a:solidFill>
                  <a:srgbClr val="000000"/>
                </a:solidFill>
                <a:latin typeface="+mj-ea"/>
                <a:ea typeface="+mj-ea"/>
              </a:rPr>
              <a:t>is a </a:t>
            </a:r>
            <a:r>
              <a:rPr lang="en-US" altLang="en-US" sz="2400" i="1" dirty="0">
                <a:solidFill>
                  <a:srgbClr val="000000"/>
                </a:solidFill>
                <a:latin typeface="+mj-ea"/>
                <a:ea typeface="+mj-ea"/>
              </a:rPr>
              <a:t>differentiating</a:t>
            </a:r>
            <a:r>
              <a:rPr lang="en-US" altLang="en-US" sz="2400" dirty="0">
                <a:solidFill>
                  <a:srgbClr val="000000"/>
                </a:solidFill>
                <a:latin typeface="+mj-ea"/>
                <a:ea typeface="+mj-ea"/>
              </a:rPr>
              <a:t> factor.</a:t>
            </a:r>
            <a:br>
              <a:rPr lang="en-US" altLang="en-US" sz="2400" dirty="0">
                <a:solidFill>
                  <a:srgbClr val="000000"/>
                </a:solidFill>
                <a:latin typeface="+mj-ea"/>
                <a:ea typeface="+mj-ea"/>
              </a:rPr>
            </a:br>
            <a:endParaRPr lang="en-US" altLang="en-US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+mj-ea"/>
                <a:ea typeface="+mj-ea"/>
              </a:rPr>
              <a:t>A "safety-critical system</a:t>
            </a:r>
            <a:r>
              <a:rPr lang="ja-JP" altLang="en-US" sz="2400">
                <a:solidFill>
                  <a:srgbClr val="000000"/>
                </a:solidFill>
                <a:latin typeface="+mj-ea"/>
                <a:ea typeface="+mj-ea"/>
              </a:rPr>
              <a:t>“</a:t>
            </a:r>
            <a:r>
              <a:rPr lang="en-US" altLang="ja-JP" sz="2400" dirty="0">
                <a:solidFill>
                  <a:srgbClr val="000000"/>
                </a:solidFill>
                <a:latin typeface="+mj-ea"/>
                <a:ea typeface="+mj-ea"/>
              </a:rPr>
              <a:t> refers to computer systems that can have a direct life-threatening impact. </a:t>
            </a:r>
          </a:p>
          <a:p>
            <a:pPr eaLnBrk="1" hangingPunct="1">
              <a:lnSpc>
                <a:spcPct val="150000"/>
              </a:lnSpc>
            </a:pPr>
            <a:endParaRPr lang="en-US" altLang="en-US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+mj-ea"/>
                <a:ea typeface="+mj-ea"/>
              </a:rPr>
              <a:t>Can you think of any?  Examples?  </a:t>
            </a:r>
          </a:p>
        </p:txBody>
      </p:sp>
    </p:spTree>
    <p:extLst>
      <p:ext uri="{BB962C8B-B14F-4D97-AF65-F5344CB8AC3E}">
        <p14:creationId xmlns:p14="http://schemas.microsoft.com/office/powerpoint/2010/main" val="84736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AA2D914-75C2-B041-B5B4-D3B9461EB2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Safety-Critical Software (Continued)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EEA9A11-288C-5843-99B9-EF7C03F84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Examples of safety-critical software systems and applications typically include:</a:t>
            </a:r>
            <a:b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</a:br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Aircraft, auto-pilot and air traffic control systems</a:t>
            </a: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mass transportation systems </a:t>
            </a: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nuclear and hydro power reactors </a:t>
            </a: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missile and other military systems</a:t>
            </a: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medical treatment systems. </a:t>
            </a:r>
          </a:p>
          <a:p>
            <a:pPr marL="0" indent="0" eaLnBrk="1" hangingPunct="1">
              <a:buNone/>
            </a:pPr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Anymore you can think of? </a:t>
            </a: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Driverless cars?  Autonomous drone systems? 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4898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>
            <a:extLst>
              <a:ext uri="{FF2B5EF4-FFF2-40B4-BE49-F238E27FC236}">
                <a16:creationId xmlns:a16="http://schemas.microsoft.com/office/drawing/2014/main" id="{6C13BB47-1F44-314C-857E-8F3904A43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Additional Safety-Critical Systems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554DDC3-2779-704A-8806-8F1843B29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Bowyer (2001) extends </a:t>
            </a: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the range of safety-critical applications to include software used in the:  </a:t>
            </a:r>
            <a:b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</a:br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Software used in the design of bridges and buildings; </a:t>
            </a: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Software controlling water and waste disposal sites;</a:t>
            </a:r>
          </a:p>
          <a:p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Development of analytical models for medical treatment.</a:t>
            </a:r>
          </a:p>
          <a:p>
            <a:pPr marL="0" indent="0" eaLnBrk="1" hangingPunct="1">
              <a:buNone/>
            </a:pPr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rgbClr val="00B0F0"/>
                </a:solidFill>
                <a:ea typeface="ＭＳ Ｐゴシック" panose="020B0600070205080204" pitchFamily="34" charset="-128"/>
              </a:rPr>
              <a:t>I would add</a:t>
            </a: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</a:t>
            </a:r>
            <a:r>
              <a:rPr lang="mr-IN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–</a:t>
            </a: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predictive risk modeling systems and algorithms that inform human decision making across a wide array of industries. </a:t>
            </a:r>
          </a:p>
          <a:p>
            <a:pPr marL="0" indent="0">
              <a:buNone/>
            </a:pPr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879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genda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Agenda"/>
          <p:cNvSpPr txBox="1"/>
          <p:nvPr>
            <p:custDataLst>
              <p:tags r:id="rId1"/>
            </p:custDataLst>
          </p:nvPr>
        </p:nvSpPr>
        <p:spPr>
          <a:xfrm>
            <a:off x="2172817" y="1916883"/>
            <a:ext cx="6174229" cy="3795824"/>
          </a:xfrm>
          <a:prstGeom prst="rect">
            <a:avLst/>
          </a:prstGeom>
          <a:noFill/>
        </p:spPr>
        <p:txBody>
          <a:bodyPr vert="horz" wrap="square" lIns="45720" rIns="45720" rtlCol="0">
            <a:noAutofit/>
          </a:bodyPr>
          <a:lstStyle/>
          <a:p>
            <a:pPr marL="182563" indent="-182563">
              <a:spcBef>
                <a:spcPts val="600"/>
              </a:spcBef>
              <a:buSzPct val="100000"/>
              <a:buFont typeface="Verdana" panose="020B0604030504040204" pitchFamily="34" charset="0"/>
              <a:buChar char="•"/>
            </a:pPr>
            <a:r>
              <a:rPr lang="en-US" sz="2400" dirty="0"/>
              <a:t>What is a profession, a professional?</a:t>
            </a:r>
          </a:p>
          <a:p>
            <a:pPr marL="182563" indent="-182563">
              <a:spcBef>
                <a:spcPts val="600"/>
              </a:spcBef>
              <a:buSzPct val="100000"/>
              <a:buFont typeface="Verdana" panose="020B0604030504040204" pitchFamily="34" charset="0"/>
              <a:buChar char="•"/>
            </a:pPr>
            <a:r>
              <a:rPr lang="en-US" sz="2400" dirty="0"/>
              <a:t>Safety critical software and moral obligation</a:t>
            </a:r>
          </a:p>
          <a:p>
            <a:pPr marL="182563" indent="-182563">
              <a:spcBef>
                <a:spcPts val="600"/>
              </a:spcBef>
              <a:buSzPct val="100000"/>
              <a:buFont typeface="Verdana" panose="020B0604030504040204" pitchFamily="34" charset="0"/>
              <a:buChar char="•"/>
            </a:pPr>
            <a:r>
              <a:rPr lang="en-US" sz="2400" dirty="0"/>
              <a:t>Codes of ethics </a:t>
            </a:r>
          </a:p>
          <a:p>
            <a:pPr marL="182563" indent="-182563">
              <a:spcBef>
                <a:spcPts val="600"/>
              </a:spcBef>
              <a:buSzPct val="100000"/>
              <a:buFont typeface="Verdana" panose="020B0604030504040204" pitchFamily="34" charset="0"/>
              <a:buChar char="•"/>
            </a:pPr>
            <a:r>
              <a:rPr lang="en-US" sz="2400" dirty="0"/>
              <a:t>Whistleblowing</a:t>
            </a:r>
          </a:p>
          <a:p>
            <a:pPr marL="182563" indent="-182563">
              <a:spcBef>
                <a:spcPts val="600"/>
              </a:spcBef>
              <a:buSzPct val="100000"/>
              <a:buFont typeface="Verdana" panose="020B0604030504040204" pitchFamily="34" charset="0"/>
              <a:buChar char="•"/>
            </a:pPr>
            <a:r>
              <a:rPr lang="en-US" sz="2400" dirty="0"/>
              <a:t>Responsibility and Accountability</a:t>
            </a:r>
          </a:p>
          <a:p>
            <a:pPr marL="182563" indent="-182563">
              <a:spcBef>
                <a:spcPts val="600"/>
              </a:spcBef>
              <a:buSzPct val="100000"/>
              <a:buFont typeface="Verdana" panose="020B0604030504040204" pitchFamily="34" charset="0"/>
              <a:buChar char="•"/>
            </a:pPr>
            <a:endParaRPr lang="en-US" sz="2400" dirty="0"/>
          </a:p>
          <a:p>
            <a:pPr marL="182563" indent="-182563">
              <a:spcBef>
                <a:spcPts val="600"/>
              </a:spcBef>
              <a:buSzPct val="100000"/>
              <a:buFont typeface="Verdana" panose="020B0604030504040204" pitchFamily="34" charset="0"/>
              <a:buChar char="•"/>
            </a:pPr>
            <a:endParaRPr lang="en-US" sz="2400" dirty="0"/>
          </a:p>
          <a:p>
            <a:pPr>
              <a:spcBef>
                <a:spcPts val="1200"/>
              </a:spcBef>
              <a:buSzPct val="100000"/>
            </a:pPr>
            <a:br>
              <a:rPr lang="en-US" sz="2400" dirty="0"/>
            </a:br>
            <a:endParaRPr lang="en-US" sz="2400" dirty="0"/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8890000" cy="107722"/>
          </a:xfrm>
          <a:prstGeom prst="rect">
            <a:avLst/>
          </a:prstGeom>
          <a:noFill/>
        </p:spPr>
        <p:txBody>
          <a:bodyPr vert="horz" wrap="square" lIns="45720" rIns="45720" rtlCol="0">
            <a:spAutoFit/>
          </a:bodyPr>
          <a:lstStyle/>
          <a:p>
            <a:r>
              <a:rPr lang="en-US" sz="100">
                <a:solidFill>
                  <a:srgbClr val="FFFFFF"/>
                </a:solidFill>
              </a:rPr>
              <a:t>3_89</a:t>
            </a:r>
            <a:endParaRPr lang="en-US" sz="100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C44E93-A0C4-A04B-853D-0A24929578A6}"/>
              </a:ext>
            </a:extLst>
          </p:cNvPr>
          <p:cNvSpPr txBox="1"/>
          <p:nvPr/>
        </p:nvSpPr>
        <p:spPr>
          <a:xfrm>
            <a:off x="195128" y="1202390"/>
            <a:ext cx="3743974" cy="338554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en-US" sz="1600" i="1" dirty="0"/>
              <a:t>Based loosely on Tavani, Chapter 4</a:t>
            </a:r>
          </a:p>
        </p:txBody>
      </p:sp>
    </p:spTree>
    <p:extLst>
      <p:ext uri="{BB962C8B-B14F-4D97-AF65-F5344CB8AC3E}">
        <p14:creationId xmlns:p14="http://schemas.microsoft.com/office/powerpoint/2010/main" val="365802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>
            <a:extLst>
              <a:ext uri="{FF2B5EF4-FFF2-40B4-BE49-F238E27FC236}">
                <a16:creationId xmlns:a16="http://schemas.microsoft.com/office/drawing/2014/main" id="{5683B581-9442-1A42-9EC4-E9C7A235B1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+mn-lt"/>
                <a:ea typeface="+mj-ea"/>
                <a:cs typeface="+mj-cs"/>
              </a:rPr>
              <a:t>Professional Ethics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696842C-906E-9544-ADB6-03F9C9948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>
                <a:latin typeface="+mj-lt"/>
                <a:ea typeface="ＭＳ Ｐゴシック" panose="020B0600070205080204" pitchFamily="34" charset="-128"/>
              </a:rPr>
              <a:t>What is Professional Ethics?</a:t>
            </a:r>
          </a:p>
          <a:p>
            <a:pPr eaLnBrk="1" hangingPunct="1"/>
            <a:endParaRPr lang="en-US" altLang="en-US" dirty="0">
              <a:latin typeface="+mj-lt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latin typeface="+mj-lt"/>
                <a:ea typeface="ＭＳ Ｐゴシック" panose="020B0600070205080204" pitchFamily="34" charset="-128"/>
              </a:rPr>
              <a:t>When applied to computing and information technology (IT), </a:t>
            </a:r>
            <a:r>
              <a:rPr lang="en-US" altLang="en-US" i="1" dirty="0">
                <a:latin typeface="+mj-lt"/>
                <a:ea typeface="ＭＳ Ｐゴシック" panose="020B0600070205080204" pitchFamily="34" charset="-128"/>
              </a:rPr>
              <a:t>professional ethics</a:t>
            </a:r>
            <a:r>
              <a:rPr lang="en-US" altLang="en-US" dirty="0">
                <a:latin typeface="+mj-lt"/>
                <a:ea typeface="ＭＳ Ｐゴシック" panose="020B0600070205080204" pitchFamily="34" charset="-128"/>
              </a:rPr>
              <a:t> is </a:t>
            </a:r>
          </a:p>
          <a:p>
            <a:pPr eaLnBrk="1" hangingPunct="1"/>
            <a:endParaRPr lang="en-US" altLang="en-US" dirty="0">
              <a:latin typeface="+mj-lt"/>
              <a:ea typeface="ＭＳ Ｐゴシック" panose="020B0600070205080204" pitchFamily="34" charset="-128"/>
            </a:endParaRPr>
          </a:p>
          <a:p>
            <a:pPr lvl="2" eaLnBrk="1" hangingPunct="1">
              <a:buFont typeface="Wingdings" pitchFamily="2" charset="2"/>
              <a:buNone/>
            </a:pPr>
            <a:r>
              <a:rPr lang="en-US" altLang="en-US" sz="2000" dirty="0">
                <a:latin typeface="+mj-lt"/>
                <a:ea typeface="ＭＳ Ｐゴシック" panose="020B0600070205080204" pitchFamily="34" charset="-128"/>
              </a:rPr>
              <a:t>  </a:t>
            </a:r>
            <a:r>
              <a:rPr lang="en-US" altLang="en-US" sz="2000" i="1" dirty="0">
                <a:latin typeface="+mj-lt"/>
                <a:ea typeface="ＭＳ Ｐゴシック" panose="020B0600070205080204" pitchFamily="34" charset="-128"/>
              </a:rPr>
              <a:t>A field of </a:t>
            </a:r>
            <a:r>
              <a:rPr lang="en-US" altLang="en-US" sz="2000" b="1" i="1" dirty="0">
                <a:latin typeface="+mj-lt"/>
                <a:ea typeface="ＭＳ Ｐゴシック" panose="020B0600070205080204" pitchFamily="34" charset="-128"/>
              </a:rPr>
              <a:t>applied</a:t>
            </a:r>
            <a:r>
              <a:rPr lang="en-US" altLang="en-US" sz="2000" i="1" dirty="0">
                <a:latin typeface="+mj-lt"/>
                <a:ea typeface="ＭＳ Ｐゴシック" panose="020B0600070205080204" pitchFamily="34" charset="-128"/>
              </a:rPr>
              <a:t> ethics concerned with moral issues that impact computer/technology professionals. </a:t>
            </a:r>
          </a:p>
          <a:p>
            <a:pPr lvl="2" eaLnBrk="1" hangingPunct="1">
              <a:buFont typeface="Wingdings" pitchFamily="2" charset="2"/>
              <a:buNone/>
            </a:pPr>
            <a:endParaRPr lang="en-US" altLang="en-US" sz="2000" i="1" dirty="0">
              <a:latin typeface="+mj-lt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altLang="en-US" dirty="0">
                <a:latin typeface="+mj-lt"/>
                <a:ea typeface="ＭＳ Ｐゴシック" panose="020B0600070205080204" pitchFamily="34" charset="-128"/>
              </a:rPr>
              <a:t>Should we include all potential computer users? </a:t>
            </a:r>
          </a:p>
        </p:txBody>
      </p:sp>
    </p:spTree>
    <p:extLst>
      <p:ext uri="{BB962C8B-B14F-4D97-AF65-F5344CB8AC3E}">
        <p14:creationId xmlns:p14="http://schemas.microsoft.com/office/powerpoint/2010/main" val="399486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0B78D82-7DA2-194E-9484-C971B96AA8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Why a Separate Category of Professional Ethics?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1379B04-E223-9A46-B0AA-EE4445C8F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759" y="1528763"/>
            <a:ext cx="9141513" cy="479675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We could argue, the same ethical rules involving honesty, fairness, and so forth that apply to </a:t>
            </a:r>
            <a:r>
              <a:rPr lang="en-US" altLang="en-US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ordinary individuals </a:t>
            </a:r>
            <a:r>
              <a:rPr lang="en-US" altLang="en-US" dirty="0">
                <a:ea typeface="ＭＳ Ｐゴシック" panose="020B0600070205080204" pitchFamily="34" charset="-128"/>
              </a:rPr>
              <a:t>should apply to </a:t>
            </a:r>
            <a:r>
              <a:rPr lang="en-US" altLang="en-US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professionals</a:t>
            </a:r>
            <a:r>
              <a:rPr lang="en-US" altLang="en-US" dirty="0">
                <a:ea typeface="ＭＳ Ｐゴシック" panose="020B0600070205080204" pitchFamily="34" charset="-128"/>
              </a:rPr>
              <a:t> as well as.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So, if it is wrong for ordinary people to steal, cheat, lie, and so forth, then clearly it is wrong for professionals to do so as well.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altLang="en-US" dirty="0">
                <a:ea typeface="ＭＳ Ｐゴシック" panose="020B0600070205080204" pitchFamily="34" charset="-128"/>
              </a:rPr>
              <a:t>Why, then, is a separate field of study called “professional ethics” </a:t>
            </a:r>
            <a:r>
              <a:rPr lang="en-US" altLang="ja-JP" dirty="0">
                <a:ea typeface="ＭＳ Ｐゴシック" panose="020B0600070205080204" pitchFamily="34" charset="-128"/>
              </a:rPr>
              <a:t>needed?</a:t>
            </a:r>
            <a:r>
              <a:rPr lang="en-US" altLang="ja-JP" dirty="0">
                <a:latin typeface="Tahoma" panose="020B0604030504040204" pitchFamily="34" charset="0"/>
                <a:ea typeface="ＭＳ Ｐゴシック" panose="020B0600070205080204" pitchFamily="34" charset="-128"/>
              </a:rPr>
              <a:t> </a:t>
            </a:r>
            <a:endParaRPr lang="en-US" altLang="en-US" dirty="0"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139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4AFFDA1-4354-9C43-84E8-B2952C3B8E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Separate Category of Professional Ethics (Continued)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13563B6-1070-F445-9494-5369E00E02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Some ethicists argue that professionals in some fields have </a:t>
            </a:r>
            <a:r>
              <a:rPr lang="en-US" sz="2400" b="1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special moral obligations </a:t>
            </a:r>
            <a: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that exceed those of ordinary individuals. (why?)</a:t>
            </a:r>
            <a:b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</a:br>
            <a: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Other ethicists argue that some of the moral issues affecting certain professions are </a:t>
            </a:r>
            <a:r>
              <a:rPr lang="en-US" sz="2400" b="1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sufficiently distinct </a:t>
            </a:r>
            <a: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and specialized to warrant a separate field of study.</a:t>
            </a:r>
            <a:b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</a:br>
            <a:endParaRPr lang="en-US" sz="2400" dirty="0">
              <a:solidFill>
                <a:srgbClr val="2F2B20"/>
              </a:solidFill>
              <a:latin typeface="+mj-ea"/>
              <a:ea typeface="+mj-ea"/>
              <a:cs typeface="Times New Roman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An adequate analysis of these arguments requires an understanding of what is meant by terms such as </a:t>
            </a:r>
            <a:r>
              <a:rPr lang="en-US" sz="2400" i="1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profession</a:t>
            </a:r>
            <a: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 and </a:t>
            </a:r>
            <a:r>
              <a:rPr lang="en-US" sz="2400" i="1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professional</a:t>
            </a:r>
            <a:r>
              <a:rPr lang="en-US" sz="2400" dirty="0">
                <a:solidFill>
                  <a:srgbClr val="2F2B20"/>
                </a:solidFill>
                <a:latin typeface="+mj-ea"/>
                <a:ea typeface="+mj-ea"/>
                <a:cs typeface="Times New Roman" charset="0"/>
              </a:rPr>
              <a:t>.</a:t>
            </a:r>
            <a:r>
              <a:rPr lang="en-US" sz="2400" dirty="0">
                <a:solidFill>
                  <a:srgbClr val="2F2B20"/>
                </a:solidFill>
                <a:latin typeface="+mj-ea"/>
                <a:ea typeface="+mj-ea"/>
              </a:rPr>
              <a:t>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charset="2"/>
              <a:buChar char="§"/>
              <a:defRPr/>
            </a:pPr>
            <a:endParaRPr lang="en-US" sz="2800" dirty="0">
              <a:solidFill>
                <a:srgbClr val="2F2B2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6EDA84D7-114E-8246-B863-52911FA9FC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+mn-lt"/>
                <a:ea typeface="+mj-ea"/>
                <a:cs typeface="+mj-cs"/>
              </a:rPr>
              <a:t>What is a Profession?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7DB8ECD0-4A1B-3646-943F-844779CAF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0" eaLnBrk="1" hangingPunct="1">
              <a:lnSpc>
                <a:spcPct val="160000"/>
              </a:lnSpc>
              <a:spcBef>
                <a:spcPts val="1152"/>
              </a:spcBef>
              <a:spcAft>
                <a:spcPts val="600"/>
              </a:spcAft>
              <a:buNone/>
            </a:pPr>
            <a:r>
              <a:rPr lang="en-US" altLang="en-US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Harris, Pritchard, and </a:t>
            </a:r>
            <a:r>
              <a:rPr lang="en-US" altLang="en-US" sz="2400" dirty="0" err="1">
                <a:solidFill>
                  <a:srgbClr val="2F2B20"/>
                </a:solidFill>
                <a:ea typeface="ＭＳ Ｐゴシック" panose="020B0600070205080204" pitchFamily="34" charset="-128"/>
              </a:rPr>
              <a:t>Rabins</a:t>
            </a:r>
            <a:r>
              <a:rPr lang="en-US" altLang="en-US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 (2004) note that the term </a:t>
            </a:r>
            <a:r>
              <a:rPr lang="en-AU" altLang="en-US" sz="2400" dirty="0">
                <a:solidFill>
                  <a:srgbClr val="2F2B20"/>
                </a:solidFill>
                <a:ea typeface="ＭＳ 明朝" panose="02020609040205080304" pitchFamily="49" charset="-128"/>
              </a:rPr>
              <a:t>“</a:t>
            </a:r>
            <a: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profession</a:t>
            </a:r>
            <a:r>
              <a:rPr lang="en-AU" altLang="ja-JP" sz="2400" dirty="0">
                <a:solidFill>
                  <a:srgbClr val="2F2B20"/>
                </a:solidFill>
                <a:ea typeface="ＭＳ 明朝" panose="02020609040205080304" pitchFamily="49" charset="-128"/>
              </a:rPr>
              <a:t>” </a:t>
            </a:r>
            <a: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has evolved from a concept that was once associated with people professing a religious or monastic life to one that now has a more secular meaning.  </a:t>
            </a:r>
            <a:b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</a:br>
            <a:endParaRPr lang="en-US" altLang="ja-JP" sz="2400" dirty="0">
              <a:solidFill>
                <a:srgbClr val="2F2B20"/>
              </a:solidFill>
              <a:ea typeface="ＭＳ Ｐゴシック" panose="020B0600070205080204" pitchFamily="34" charset="-128"/>
            </a:endParaRPr>
          </a:p>
          <a:p>
            <a:pPr indent="0" eaLnBrk="1" hangingPunct="1">
              <a:lnSpc>
                <a:spcPct val="160000"/>
              </a:lnSpc>
              <a:buNone/>
            </a:pPr>
            <a:r>
              <a:rPr lang="en-US" altLang="en-US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Historically, a</a:t>
            </a:r>
            <a:r>
              <a:rPr lang="ja-JP" altLang="en-US" sz="2400" dirty="0">
                <a:solidFill>
                  <a:srgbClr val="2F2B20"/>
                </a:solidFill>
                <a:ea typeface="ＭＳ 明朝" panose="02020609040205080304" pitchFamily="49" charset="-128"/>
              </a:rPr>
              <a:t>“</a:t>
            </a:r>
            <a: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profession</a:t>
            </a:r>
            <a:r>
              <a:rPr lang="ja-JP" altLang="en-US" sz="2400" dirty="0">
                <a:solidFill>
                  <a:srgbClr val="2F2B20"/>
                </a:solidFill>
                <a:ea typeface="ＭＳ 明朝" panose="02020609040205080304" pitchFamily="49" charset="-128"/>
              </a:rPr>
              <a:t>”</a:t>
            </a:r>
            <a: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 was used to describe a vocation where a person made a public promise to enter a </a:t>
            </a:r>
            <a:r>
              <a:rPr lang="en-AU" altLang="ja-JP" sz="2400" dirty="0">
                <a:solidFill>
                  <a:srgbClr val="2F2B20"/>
                </a:solidFill>
                <a:ea typeface="ＭＳ 明朝" panose="02020609040205080304" pitchFamily="49" charset="-128"/>
              </a:rPr>
              <a:t>“</a:t>
            </a:r>
            <a: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distinct way of life</a:t>
            </a:r>
            <a:r>
              <a:rPr lang="en-AU" altLang="en-US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”</a:t>
            </a:r>
            <a: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 with allegiance to “high moral ideals”</a:t>
            </a:r>
            <a:b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</a:br>
            <a:endParaRPr lang="en-US" altLang="ja-JP" sz="2400" dirty="0">
              <a:solidFill>
                <a:srgbClr val="2F2B20"/>
              </a:solidFill>
              <a:ea typeface="ＭＳ Ｐゴシック" panose="020B0600070205080204" pitchFamily="34" charset="-128"/>
            </a:endParaRPr>
          </a:p>
          <a:p>
            <a:pPr indent="0" eaLnBrk="1" hangingPunct="1">
              <a:lnSpc>
                <a:spcPct val="160000"/>
              </a:lnSpc>
              <a:spcBef>
                <a:spcPts val="0"/>
              </a:spcBef>
              <a:buNone/>
            </a:pPr>
            <a:r>
              <a:rPr lang="en-US" altLang="en-US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Later, the term came to refer to anyone who </a:t>
            </a:r>
            <a:r>
              <a:rPr lang="en-AU" altLang="en-US" sz="2400" dirty="0">
                <a:solidFill>
                  <a:srgbClr val="2F2B20"/>
                </a:solidFill>
                <a:ea typeface="ＭＳ 明朝" panose="02020609040205080304" pitchFamily="49" charset="-128"/>
              </a:rPr>
              <a:t>“</a:t>
            </a:r>
            <a: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professed to be duly qualified.” </a:t>
            </a:r>
            <a:br>
              <a:rPr lang="en-US" altLang="ja-JP" sz="2400" dirty="0">
                <a:solidFill>
                  <a:srgbClr val="2F2B20"/>
                </a:solidFill>
                <a:ea typeface="ＭＳ Ｐゴシック" panose="020B0600070205080204" pitchFamily="34" charset="-128"/>
              </a:rPr>
            </a:br>
            <a:endParaRPr lang="en-US" altLang="ja-JP" sz="2400" dirty="0">
              <a:solidFill>
                <a:srgbClr val="2F2B20"/>
              </a:solidFill>
              <a:ea typeface="ＭＳ Ｐゴシック" panose="020B0600070205080204" pitchFamily="34" charset="-128"/>
            </a:endParaRPr>
          </a:p>
          <a:p>
            <a:pPr indent="0" eaLnBrk="1" hangingPunct="1">
              <a:lnSpc>
                <a:spcPct val="160000"/>
              </a:lnSpc>
              <a:spcBef>
                <a:spcPts val="0"/>
              </a:spcBef>
              <a:buNone/>
            </a:pPr>
            <a:r>
              <a:rPr lang="en-US" altLang="ja-JP" b="1" dirty="0">
                <a:solidFill>
                  <a:srgbClr val="00B0F0"/>
                </a:solidFill>
                <a:ea typeface="ＭＳ Ｐゴシック" panose="020B0600070205080204" pitchFamily="34" charset="-128"/>
              </a:rPr>
              <a:t>Quiz tip</a:t>
            </a:r>
          </a:p>
          <a:p>
            <a:pPr indent="0" eaLnBrk="1" hangingPunct="1">
              <a:lnSpc>
                <a:spcPct val="160000"/>
              </a:lnSpc>
              <a:spcBef>
                <a:spcPts val="0"/>
              </a:spcBef>
              <a:buNone/>
            </a:pPr>
            <a:r>
              <a:rPr lang="en-AU" altLang="ja-JP" sz="2400" i="1" dirty="0">
                <a:solidFill>
                  <a:srgbClr val="2F2B20"/>
                </a:solidFill>
                <a:ea typeface="ＭＳ Ｐゴシック" panose="020B0600070205080204" pitchFamily="34" charset="-128"/>
              </a:rPr>
              <a:t>Tavani considers part of what defines a profession is that it usually has a well defined code of ethics associated with it.</a:t>
            </a:r>
            <a:endParaRPr lang="en-US" altLang="en-US" sz="2400" i="1" dirty="0">
              <a:solidFill>
                <a:srgbClr val="2F2B2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040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animBg="1"/>
      <p:bldP spid="686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>
            <a:extLst>
              <a:ext uri="{FF2B5EF4-FFF2-40B4-BE49-F238E27FC236}">
                <a16:creationId xmlns:a16="http://schemas.microsoft.com/office/drawing/2014/main" id="{74A91DAA-FBAD-AB4B-8F32-E433E33C0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+mn-lt"/>
                <a:ea typeface="+mj-ea"/>
                <a:cs typeface="+mj-cs"/>
              </a:rPr>
              <a:t>Who is a Professional?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C27976B-B516-AB4E-B6F6-C26DE64B5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i="1" dirty="0">
                <a:solidFill>
                  <a:srgbClr val="2F2B20"/>
                </a:solidFill>
                <a:cs typeface="Times New Roman" charset="0"/>
              </a:rPr>
              <a:t>Professionals</a:t>
            </a:r>
            <a:r>
              <a:rPr lang="en-US" dirty="0">
                <a:solidFill>
                  <a:srgbClr val="2F2B20"/>
                </a:solidFill>
                <a:cs typeface="Times New Roman" charset="0"/>
              </a:rPr>
              <a:t> who comprise a given profession also tend to have certain defining attributes and requirements. </a:t>
            </a:r>
            <a:br>
              <a:rPr lang="en-US" dirty="0">
                <a:solidFill>
                  <a:srgbClr val="2F2B20"/>
                </a:solidFill>
                <a:cs typeface="Times New Roman" charset="0"/>
              </a:rPr>
            </a:br>
            <a:endParaRPr lang="en-US" dirty="0">
              <a:solidFill>
                <a:srgbClr val="2F2B20"/>
              </a:solidFill>
              <a:cs typeface="Times New Roman" charset="0"/>
            </a:endParaRP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dirty="0">
                <a:solidFill>
                  <a:srgbClr val="2F2B20"/>
                </a:solidFill>
                <a:cs typeface="Times New Roman" charset="0"/>
              </a:rPr>
              <a:t>For example, medical doctors, lawyers, engineers, police etc., often find themselves in situations in which their decisions and actions can have </a:t>
            </a:r>
            <a:r>
              <a:rPr lang="en-US" b="1" dirty="0">
                <a:solidFill>
                  <a:srgbClr val="2F2B20"/>
                </a:solidFill>
                <a:cs typeface="Times New Roman" charset="0"/>
              </a:rPr>
              <a:t>significant social effects</a:t>
            </a:r>
            <a:r>
              <a:rPr lang="en-US" dirty="0">
                <a:solidFill>
                  <a:srgbClr val="2F2B20"/>
                </a:solidFill>
                <a:cs typeface="Times New Roman" charset="0"/>
              </a:rPr>
              <a:t>; their roles and responsibilities can exceed those of ordinary individuals. </a:t>
            </a:r>
            <a:br>
              <a:rPr lang="en-US" dirty="0">
                <a:solidFill>
                  <a:srgbClr val="2F2B20"/>
                </a:solidFill>
                <a:cs typeface="Times New Roman" charset="0"/>
              </a:rPr>
            </a:br>
            <a:endParaRPr lang="en-US" sz="2800" dirty="0">
              <a:solidFill>
                <a:srgbClr val="2F2B2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99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id="{2B60B782-4F63-954D-8280-CE113C289D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Who is a Computer/IT Professional?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66DD972-7FB5-0E42-B41F-E194363E0A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2200" dirty="0">
                <a:solidFill>
                  <a:srgbClr val="2F2B20"/>
                </a:solidFill>
                <a:cs typeface="Times New Roman" charset="0"/>
              </a:rPr>
              <a:t>A computer/IT professional might be viewed as anyone who is employed in the computer, IT, or information/communications fields. Of course, this field today is vast. </a:t>
            </a:r>
            <a:br>
              <a:rPr lang="en-US" sz="2200" dirty="0">
                <a:solidFill>
                  <a:srgbClr val="2F2B20"/>
                </a:solidFill>
                <a:cs typeface="Times New Roman" charset="0"/>
              </a:rPr>
            </a:br>
            <a:r>
              <a:rPr lang="en-US" sz="2200" dirty="0">
                <a:solidFill>
                  <a:srgbClr val="2F2B20"/>
                </a:solidFill>
                <a:cs typeface="Times New Roman" charset="0"/>
              </a:rPr>
              <a:t>  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2200" dirty="0">
                <a:solidFill>
                  <a:srgbClr val="2F2B20"/>
                </a:solidFill>
                <a:cs typeface="Times New Roman" charset="0"/>
              </a:rPr>
              <a:t>A computer/IT professional might also be viewed in more narrow terms, in which case only software engineers might be included. </a:t>
            </a:r>
            <a:br>
              <a:rPr lang="en-US" sz="2200" dirty="0">
                <a:solidFill>
                  <a:srgbClr val="2F2B20"/>
                </a:solidFill>
                <a:cs typeface="Times New Roman" charset="0"/>
              </a:rPr>
            </a:br>
            <a:endParaRPr lang="en-US" sz="2200" dirty="0">
              <a:solidFill>
                <a:srgbClr val="2F2B20"/>
              </a:solidFill>
              <a:cs typeface="Times New Roman" charset="0"/>
            </a:endParaRP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2200" dirty="0">
                <a:solidFill>
                  <a:srgbClr val="2F2B20"/>
                </a:solidFill>
                <a:cs typeface="Times New Roman" charset="0"/>
              </a:rPr>
              <a:t>There are various definitions in between the two ends of this spectrum. </a:t>
            </a:r>
          </a:p>
        </p:txBody>
      </p:sp>
    </p:spTree>
    <p:extLst>
      <p:ext uri="{BB962C8B-B14F-4D97-AF65-F5344CB8AC3E}">
        <p14:creationId xmlns:p14="http://schemas.microsoft.com/office/powerpoint/2010/main" val="210979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4BFD89B-7A4C-B440-B373-D2CBB3D62A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Definition of a Computer/IT Professional (Continued)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4B75E7D-BD14-6D46-A5C6-331D67F203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2600" dirty="0">
                <a:solidFill>
                  <a:srgbClr val="2F2B20"/>
                </a:solidFill>
                <a:cs typeface="Times New Roman" charset="0"/>
              </a:rPr>
              <a:t>A computer/IT professional could be defined in a way that includes mainly software engineers and their teams. </a:t>
            </a:r>
            <a:br>
              <a:rPr lang="en-US" sz="2600" dirty="0">
                <a:solidFill>
                  <a:srgbClr val="2F2B20"/>
                </a:solidFill>
                <a:cs typeface="Times New Roman" charset="0"/>
              </a:rPr>
            </a:br>
            <a:endParaRPr lang="en-US" sz="2600" dirty="0">
              <a:solidFill>
                <a:srgbClr val="2F2B20"/>
              </a:solidFill>
              <a:cs typeface="Times New Roman" charset="0"/>
            </a:endParaRP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2600" dirty="0">
                <a:solidFill>
                  <a:srgbClr val="2F2B20"/>
                </a:solidFill>
                <a:cs typeface="Times New Roman" charset="0"/>
              </a:rPr>
              <a:t>For example, teams comprising software quality analysts, technical writers, network and database administrators, and software managers and supervisors. </a:t>
            </a:r>
            <a:br>
              <a:rPr lang="en-US" sz="2600" dirty="0">
                <a:solidFill>
                  <a:srgbClr val="2F2B20"/>
                </a:solidFill>
                <a:cs typeface="Times New Roman" charset="0"/>
              </a:rPr>
            </a:br>
            <a:endParaRPr lang="en-US" sz="2600" dirty="0">
              <a:solidFill>
                <a:srgbClr val="2F2B20"/>
              </a:solidFill>
              <a:cs typeface="Times New Roman" charset="0"/>
            </a:endParaRP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2600" dirty="0">
                <a:solidFill>
                  <a:srgbClr val="2F2B20"/>
                </a:solidFill>
                <a:cs typeface="Times New Roman" charset="0"/>
              </a:rPr>
              <a:t>A </a:t>
            </a:r>
            <a:r>
              <a:rPr lang="en-US" sz="2600" i="1" dirty="0">
                <a:solidFill>
                  <a:srgbClr val="2F2B20"/>
                </a:solidFill>
                <a:cs typeface="Times New Roman" charset="0"/>
              </a:rPr>
              <a:t>software engineering team can </a:t>
            </a:r>
            <a:r>
              <a:rPr lang="en-US" sz="2600" dirty="0">
                <a:solidFill>
                  <a:srgbClr val="2F2B20"/>
                </a:solidFill>
                <a:cs typeface="Times New Roman" charset="0"/>
              </a:rPr>
              <a:t>include those who participate directly in the analysis, specification, design, testing, development, and maintenance of software systems.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US" sz="2800" dirty="0">
              <a:solidFill>
                <a:srgbClr val="2F2B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27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PERSIZE" val="Letter"/>
  <p:tag name="BACKGROUNDCOLOR" val="-1"/>
  <p:tag name="BACKGROUNDINTENSITY" val="Light"/>
  <p:tag name="PRESENTATIONTYPE" val="BoardWhite"/>
  <p:tag name="OFFICECODE" val="True"/>
  <p:tag name="FOOTER" val="True"/>
  <p:tag name="OFFICES" val="Atlanta;Boston;Chicago;San Francisco;Palo Alto;Dallas;Houston;Los Angeles;Mexico City;Manila;New York;Toronto"/>
  <p:tag name="OFFICE" val="Boston"/>
  <p:tag name="VERSION" val="5.0"/>
  <p:tag name="CHECKEDTHEME" val="Global Training"/>
  <p:tag name="THINKCELLUNDODONOTDELETE" val="0"/>
  <p:tag name="BAINFLOWCONTROLSECTIONVIEW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LLOWANCHOR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INBULLETSACTIVATED" val="True"/>
  <p:tag name="BAINBULLETSLINESPACING" val="2"/>
  <p:tag name="BAINBULLETSLEVELSFINGERPRINT" val="1080426994"/>
</p:tagLst>
</file>

<file path=ppt/theme/theme1.xml><?xml version="1.0" encoding="utf-8"?>
<a:theme xmlns:a="http://schemas.openxmlformats.org/drawingml/2006/main" name="Global Training">
  <a:themeElements>
    <a:clrScheme name="Letter Bain New">
      <a:dk1>
        <a:sysClr val="windowText" lastClr="000000"/>
      </a:dk1>
      <a:lt1>
        <a:srgbClr val="CCCCCC"/>
      </a:lt1>
      <a:dk2>
        <a:srgbClr val="FFFFFF"/>
      </a:dk2>
      <a:lt2>
        <a:srgbClr val="000000"/>
      </a:lt2>
      <a:accent1>
        <a:srgbClr val="CCCCCC"/>
      </a:accent1>
      <a:accent2>
        <a:srgbClr val="FFFFFF"/>
      </a:accent2>
      <a:accent3>
        <a:srgbClr val="CC0000"/>
      </a:accent3>
      <a:accent4>
        <a:srgbClr val="A3A3A3"/>
      </a:accent4>
      <a:accent5>
        <a:srgbClr val="777777"/>
      </a:accent5>
      <a:accent6>
        <a:srgbClr val="333333"/>
      </a:accent6>
      <a:hlink>
        <a:srgbClr val="000000"/>
      </a:hlink>
      <a:folHlink>
        <a:srgbClr val="CC0000"/>
      </a:folHlink>
    </a:clrScheme>
    <a:fontScheme name="1 - Letter CFR 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9050">
          <a:noFill/>
        </a:ln>
      </a:spPr>
      <a:bodyPr lIns="45720" tIns="45720" rIns="45720" bIns="45720" rtlCol="0" anchor="ctr"/>
      <a:lstStyle>
        <a:defPPr algn="ctr">
          <a:defRPr sz="2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08080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5720" rIns="45720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howofficecode>false</Showofficecode>
</file>

<file path=customXml/item2.xml><?xml version="1.0" encoding="utf-8"?>
<Showfilename>false</Showfilename>
</file>

<file path=customXml/itemProps1.xml><?xml version="1.0" encoding="utf-8"?>
<ds:datastoreItem xmlns:ds="http://schemas.openxmlformats.org/officeDocument/2006/customXml" ds:itemID="{CE78D4F9-2E1C-4C35-9B77-AE33693FB48E}">
  <ds:schemaRefs/>
</ds:datastoreItem>
</file>

<file path=customXml/itemProps2.xml><?xml version="1.0" encoding="utf-8"?>
<ds:datastoreItem xmlns:ds="http://schemas.openxmlformats.org/officeDocument/2006/customXml" ds:itemID="{27B3F8FE-3D47-48F8-B488-0534D8BF9CE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Global Training</Template>
  <TotalTime>14492</TotalTime>
  <Words>840</Words>
  <Application>Microsoft Office PowerPoint</Application>
  <PresentationFormat>A4 Paper (210x297 mm)</PresentationFormat>
  <Paragraphs>77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Marlett</vt:lpstr>
      <vt:lpstr>Tahoma</vt:lpstr>
      <vt:lpstr>Verdana</vt:lpstr>
      <vt:lpstr>Wingdings</vt:lpstr>
      <vt:lpstr>Global Training</vt:lpstr>
      <vt:lpstr>think-cell Folie</vt:lpstr>
      <vt:lpstr>Digital Ethics:  Professional Ethics and Codes of Conduct </vt:lpstr>
      <vt:lpstr>Agenda</vt:lpstr>
      <vt:lpstr>Professional Ethics</vt:lpstr>
      <vt:lpstr>Why a Separate Category of Professional Ethics?</vt:lpstr>
      <vt:lpstr>Separate Category of Professional Ethics (Continued)</vt:lpstr>
      <vt:lpstr>What is a Profession?</vt:lpstr>
      <vt:lpstr>Who is a Professional?</vt:lpstr>
      <vt:lpstr>Who is a Computer/IT Professional?</vt:lpstr>
      <vt:lpstr>Definition of a Computer/IT Professional (Continued)</vt:lpstr>
      <vt:lpstr>Do Computer/IT Professionals Have Special Responsibilities?</vt:lpstr>
      <vt:lpstr>Safety-Critical Software</vt:lpstr>
      <vt:lpstr>Safety-Critical Software (Continued)</vt:lpstr>
      <vt:lpstr>Additional Safety-Critical Systems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Markus Westner</dc:creator>
  <cp:lastModifiedBy>Steve McKinlay</cp:lastModifiedBy>
  <cp:revision>318</cp:revision>
  <cp:lastPrinted>2018-10-05T20:44:12Z</cp:lastPrinted>
  <dcterms:created xsi:type="dcterms:W3CDTF">2011-08-30T13:53:38Z</dcterms:created>
  <dcterms:modified xsi:type="dcterms:W3CDTF">2023-03-27T00:24:46Z</dcterms:modified>
</cp:coreProperties>
</file>